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9.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0.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1.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2.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3.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theme/theme14.xml" ContentType="application/vnd.openxmlformats-officedocument.theme+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theme/theme16.xml" ContentType="application/vnd.openxmlformats-officedocument.theme+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BBF54D1_CC049F9C.xml" ContentType="application/vnd.ms-powerpoint.comment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53" r:id="rId18"/>
    <p:sldMasterId id="2147485199" r:id="rId19"/>
    <p:sldMasterId id="2147485239" r:id="rId20"/>
    <p:sldMasterId id="2147485279" r:id="rId21"/>
    <p:sldMasterId id="2147485301" r:id="rId22"/>
  </p:sldMasterIdLst>
  <p:notesMasterIdLst>
    <p:notesMasterId r:id="rId52"/>
  </p:notesMasterIdLst>
  <p:handoutMasterIdLst>
    <p:handoutMasterId r:id="rId53"/>
  </p:handoutMasterIdLst>
  <p:sldIdLst>
    <p:sldId id="284" r:id="rId23"/>
    <p:sldId id="11112" r:id="rId24"/>
    <p:sldId id="2076136657" r:id="rId25"/>
    <p:sldId id="2076136929" r:id="rId26"/>
    <p:sldId id="2076136834" r:id="rId27"/>
    <p:sldId id="2076136963" r:id="rId28"/>
    <p:sldId id="2076136852" r:id="rId29"/>
    <p:sldId id="2076136850" r:id="rId30"/>
    <p:sldId id="2076136958" r:id="rId31"/>
    <p:sldId id="2076136973" r:id="rId32"/>
    <p:sldId id="4400" r:id="rId33"/>
    <p:sldId id="2076136965" r:id="rId34"/>
    <p:sldId id="2076136968" r:id="rId35"/>
    <p:sldId id="2076136971" r:id="rId36"/>
    <p:sldId id="2076136972" r:id="rId37"/>
    <p:sldId id="2076136904" r:id="rId38"/>
    <p:sldId id="2076136853" r:id="rId39"/>
    <p:sldId id="2076136974" r:id="rId40"/>
    <p:sldId id="2076136854" r:id="rId41"/>
    <p:sldId id="2076136884" r:id="rId42"/>
    <p:sldId id="2076136851" r:id="rId43"/>
    <p:sldId id="2076136970" r:id="rId44"/>
    <p:sldId id="2076136856" r:id="rId45"/>
    <p:sldId id="2076136855" r:id="rId46"/>
    <p:sldId id="1836" r:id="rId47"/>
    <p:sldId id="2076136976" r:id="rId48"/>
    <p:sldId id="2076136975" r:id="rId49"/>
    <p:sldId id="2076136957" r:id="rId50"/>
    <p:sldId id="2076136969" r:id="rId51"/>
  </p:sldIdLst>
  <p:sldSz cx="12192000" cy="6858000"/>
  <p:notesSz cx="6858000" cy="9525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1.2 What is Azure SQL" id="{DE06C598-C51A-435B-861E-9FDD499CB280}">
          <p14:sldIdLst>
            <p14:sldId id="284"/>
            <p14:sldId id="11112"/>
            <p14:sldId id="2076136657"/>
            <p14:sldId id="2076136929"/>
          </p14:sldIdLst>
        </p14:section>
        <p14:section name="Capabilities and Tasks" id="{9CB27E3E-CA6B-4189-97DE-CB2D83374D46}">
          <p14:sldIdLst>
            <p14:sldId id="2076136834"/>
            <p14:sldId id="2076136963"/>
          </p14:sldIdLst>
        </p14:section>
        <p14:section name="3.1 Identity and access management" id="{B127E01B-4F72-4847-AC96-094E1BD91F63}">
          <p14:sldIdLst>
            <p14:sldId id="2076136852"/>
            <p14:sldId id="2076136850"/>
            <p14:sldId id="2076136958"/>
            <p14:sldId id="2076136973"/>
          </p14:sldIdLst>
        </p14:section>
        <p14:section name="3.2 Network Security" id="{DFF984EA-CB52-403D-9269-CA507E5FF771}">
          <p14:sldIdLst>
            <p14:sldId id="4400"/>
            <p14:sldId id="2076136965"/>
            <p14:sldId id="2076136968"/>
            <p14:sldId id="2076136971"/>
            <p14:sldId id="2076136972"/>
            <p14:sldId id="2076136904"/>
          </p14:sldIdLst>
        </p14:section>
        <p14:section name="3.3 Data protection" id="{88BEDEB0-F822-4084-8991-11DABC5EE008}">
          <p14:sldIdLst>
            <p14:sldId id="2076136853"/>
            <p14:sldId id="2076136974"/>
            <p14:sldId id="2076136854"/>
            <p14:sldId id="2076136884"/>
          </p14:sldIdLst>
        </p14:section>
        <p14:section name="3.4 Monitoring, logging &amp; auditing" id="{2DDC94EB-013D-44CD-BD67-37BB93D50750}">
          <p14:sldIdLst>
            <p14:sldId id="2076136851"/>
            <p14:sldId id="2076136970"/>
            <p14:sldId id="2076136856"/>
          </p14:sldIdLst>
        </p14:section>
        <p14:section name="3.4 Security management" id="{ED0C5694-B48C-49C9-83DC-C4F58B86FD9A}">
          <p14:sldIdLst>
            <p14:sldId id="2076136855"/>
            <p14:sldId id="1836"/>
            <p14:sldId id="2076136976"/>
            <p14:sldId id="2076136975"/>
            <p14:sldId id="2076136957"/>
            <p14:sldId id="207613696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C6C1F1B-3786-44E6-A0E2-48BE4AA80FA5}" name="Evan Aeschlimann" initials="EA" userId="Evan Aeschlimann" providerId="None"/>
  <p188:author id="{0B30EB1B-83CB-6D3E-A2B8-0CEFDD55FC8C}" name="Anna Hoffman" initials="AH" userId="S::antho@microsoft.com::5d003f33-6e3f-406c-b398-0eb1113638fb" providerId="AD"/>
  <p188:author id="{2EFD172E-C533-0181-99D3-961D485BFB69}" name="Monica Lueder" initials="ML" userId="S-1-5-21-2127521184-1604012920-1887927527-2598260" providerId="AD"/>
  <p188:author id="{9AFEFC60-988C-69FD-2886-A624F6B6838E}" name="Nick Dwyer" initials="ND" userId="Nick Dwyer" providerId="None"/>
  <p188:author id="{B3D18764-E50E-DF36-9CE8-061B19BE6AF6}" name="Mary Feil-Jacobs" initials="MFJ" userId="Anonymous_Mary Feil-Jacobs" providerId="None"/>
  <p188:author id="{DDE12FCE-8D43-C8B6-8CC9-2C2C1A56130B}" name="Bob Ward" initials="BW" userId="S::bobward@microsoft.com::6da7c2dd-8e2e-469f-a216-c384312e2a2d" providerId="AD"/>
  <p188:author id="{8CD5C2F0-8558-E0D1-B1A2-544317109FF3}" name="Debbi Lyons" initials="DL" userId="Anonymous_Debbi Lyons" providerId="None"/>
  <p188:author id="{903D06F5-1E01-5A4A-2E05-DDFB59BD23BB}" name="Mary Feil-Jacobs" initials="MF" userId="S-1-5-21-2127521184-1604012920-1887927527-65006" providerId="AD"/>
  <p188:author id="{4B9E29F5-361B-EA38-58D8-7B482E189C2A}" name="Nicole Benjamin" initials="NB" userId="Nicole Benjami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DB117B-C75C-4377-8FD6-57176389389A}" v="137" dt="2020-05-21T23:51:11.0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8" autoAdjust="0"/>
    <p:restoredTop sz="66742" autoAdjust="0"/>
  </p:normalViewPr>
  <p:slideViewPr>
    <p:cSldViewPr snapToGrid="0">
      <p:cViewPr varScale="1">
        <p:scale>
          <a:sx n="79" d="100"/>
          <a:sy n="79" d="100"/>
        </p:scale>
        <p:origin x="810" y="96"/>
      </p:cViewPr>
      <p:guideLst/>
    </p:cSldViewPr>
  </p:slideViewPr>
  <p:notesTextViewPr>
    <p:cViewPr>
      <p:scale>
        <a:sx n="115" d="100"/>
        <a:sy n="115" d="100"/>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6.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presProps" Target="presProp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7.xml"/><Relationship Id="rId11" Type="http://schemas.openxmlformats.org/officeDocument/2006/relationships/slideMaster" Target="slideMasters/slideMaster6.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customXml" Target="../customXml/item5.xml"/><Relationship Id="rId19" Type="http://schemas.openxmlformats.org/officeDocument/2006/relationships/slideMaster" Target="slideMasters/slideMaster14.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Master" Target="slideMasters/slideMaster17.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viewProps" Target="viewProps.xml"/><Relationship Id="rId8" Type="http://schemas.openxmlformats.org/officeDocument/2006/relationships/slideMaster" Target="slideMasters/slideMaster3.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microsoft.com/office/2015/10/relationships/revisionInfo" Target="revisionInfo.xml"/><Relationship Id="rId20" Type="http://schemas.openxmlformats.org/officeDocument/2006/relationships/slideMaster" Target="slideMasters/slideMaster15.xml"/><Relationship Id="rId41" Type="http://schemas.openxmlformats.org/officeDocument/2006/relationships/slide" Target="slides/slide19.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theme" Target="theme/theme1.xml"/><Relationship Id="rId10" Type="http://schemas.openxmlformats.org/officeDocument/2006/relationships/slideMaster" Target="slideMasters/slideMaster5.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notesMaster" Target="notesMasters/notesMaster1.xml"/><Relationship Id="rId60" Type="http://schemas.microsoft.com/office/2018/10/relationships/authors" Target="authors.xml"/></Relationships>
</file>

<file path=ppt/comments/modernComment_7BBF54D1_CC049F9C.xml><?xml version="1.0" encoding="utf-8"?>
<p188:cmLst xmlns:a="http://schemas.openxmlformats.org/drawingml/2006/main" xmlns:r="http://schemas.openxmlformats.org/officeDocument/2006/relationships" xmlns:p188="http://schemas.microsoft.com/office/powerpoint/2018/8/main">
  <p188:cm id="{601ACCF1-D1E4-482C-896D-7159E73B5E7F}" authorId="{DDE12FCE-8D43-C8B6-8CC9-2C2C1A56130B}" created="2020-01-07T17:12:12.818">
    <ac:deMkLst xmlns:ac="http://schemas.microsoft.com/office/drawing/2013/main/command">
      <pc:docMk xmlns:pc="http://schemas.microsoft.com/office/powerpoint/2013/main/command"/>
      <pc:sldMk xmlns:pc="http://schemas.microsoft.com/office/powerpoint/2013/main/command" cId="3422855068" sldId="2076136657"/>
      <ac:spMk id="46" creationId="{4598B737-2655-9341-8001-F0B55BFAD576}"/>
    </ac:deMkLst>
    <p188:txBody>
      <a:bodyPr/>
      <a:lstStyle/>
      <a:p>
        <a:r>
          <a:rPr lang="en-US"/>
          <a:t>Should we called this "Azure SQL". [@Anna Hoffman] has pitched to me that we are calling Azure SQL our combined Azure SQL DB, MI, and VM offerings?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F601BC-46D3-4464-A241-4CAB661BFFB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73533A3A-89EC-4CEE-B5D5-59B47F3BC026}">
      <dgm:prSet/>
      <dgm:spPr/>
      <dgm:t>
        <a:bodyPr/>
        <a:lstStyle/>
        <a:p>
          <a:r>
            <a:rPr lang="en-US" baseline="0"/>
            <a:t>T-SQL</a:t>
          </a:r>
          <a:endParaRPr lang="en-US"/>
        </a:p>
      </dgm:t>
    </dgm:pt>
    <dgm:pt modelId="{9820ACB6-A742-43B1-9C2F-64318F1ADF69}" type="parTrans" cxnId="{E3842949-6447-4AAD-8CE9-F6720F88F5AE}">
      <dgm:prSet/>
      <dgm:spPr/>
      <dgm:t>
        <a:bodyPr/>
        <a:lstStyle/>
        <a:p>
          <a:endParaRPr lang="en-US"/>
        </a:p>
      </dgm:t>
    </dgm:pt>
    <dgm:pt modelId="{80CCFEA4-EA93-4D84-9F46-84E5DFC8FEE5}" type="sibTrans" cxnId="{E3842949-6447-4AAD-8CE9-F6720F88F5AE}">
      <dgm:prSet/>
      <dgm:spPr/>
      <dgm:t>
        <a:bodyPr/>
        <a:lstStyle/>
        <a:p>
          <a:endParaRPr lang="en-US"/>
        </a:p>
      </dgm:t>
    </dgm:pt>
    <dgm:pt modelId="{385497DB-F31D-40A9-BCC9-DBDDD6F91432}">
      <dgm:prSet/>
      <dgm:spPr/>
      <dgm:t>
        <a:bodyPr/>
        <a:lstStyle/>
        <a:p>
          <a:r>
            <a:rPr lang="en-US" baseline="0"/>
            <a:t>Powershell</a:t>
          </a:r>
          <a:endParaRPr lang="en-US"/>
        </a:p>
      </dgm:t>
    </dgm:pt>
    <dgm:pt modelId="{9DEF3E4D-F263-4CDD-872A-4DF015547F9B}" type="parTrans" cxnId="{5AD5D66D-65F8-4FD6-858A-C59275FE1992}">
      <dgm:prSet/>
      <dgm:spPr/>
      <dgm:t>
        <a:bodyPr/>
        <a:lstStyle/>
        <a:p>
          <a:endParaRPr lang="en-US"/>
        </a:p>
      </dgm:t>
    </dgm:pt>
    <dgm:pt modelId="{96C85175-BBB4-4053-9392-4E8C8C6764CF}" type="sibTrans" cxnId="{5AD5D66D-65F8-4FD6-858A-C59275FE1992}">
      <dgm:prSet/>
      <dgm:spPr/>
      <dgm:t>
        <a:bodyPr/>
        <a:lstStyle/>
        <a:p>
          <a:endParaRPr lang="en-US"/>
        </a:p>
      </dgm:t>
    </dgm:pt>
    <dgm:pt modelId="{61D774C6-C2D4-4123-AAF1-025CB97E7C2F}">
      <dgm:prSet/>
      <dgm:spPr/>
      <dgm:t>
        <a:bodyPr/>
        <a:lstStyle/>
        <a:p>
          <a:r>
            <a:rPr lang="en-US" baseline="0"/>
            <a:t>az cli</a:t>
          </a:r>
          <a:endParaRPr lang="en-US"/>
        </a:p>
      </dgm:t>
    </dgm:pt>
    <dgm:pt modelId="{A4BDE73B-1F61-4362-ADCB-6F84726031AB}" type="parTrans" cxnId="{90C8906E-96B8-4F6A-8C9C-FB642A878E86}">
      <dgm:prSet/>
      <dgm:spPr/>
      <dgm:t>
        <a:bodyPr/>
        <a:lstStyle/>
        <a:p>
          <a:endParaRPr lang="en-US"/>
        </a:p>
      </dgm:t>
    </dgm:pt>
    <dgm:pt modelId="{7C616650-B191-4370-B5D4-3DCCDB5416D0}" type="sibTrans" cxnId="{90C8906E-96B8-4F6A-8C9C-FB642A878E86}">
      <dgm:prSet/>
      <dgm:spPr/>
      <dgm:t>
        <a:bodyPr/>
        <a:lstStyle/>
        <a:p>
          <a:endParaRPr lang="en-US"/>
        </a:p>
      </dgm:t>
    </dgm:pt>
    <dgm:pt modelId="{1CA1E6B7-624B-4FD2-A928-1EF3D43D2B0E}">
      <dgm:prSet/>
      <dgm:spPr/>
      <dgm:t>
        <a:bodyPr/>
        <a:lstStyle/>
        <a:p>
          <a:r>
            <a:rPr lang="en-US" baseline="0"/>
            <a:t>REST API</a:t>
          </a:r>
          <a:endParaRPr lang="en-US"/>
        </a:p>
      </dgm:t>
    </dgm:pt>
    <dgm:pt modelId="{B163E293-B653-423A-99C5-0933F0713324}" type="parTrans" cxnId="{D9C3B830-7CC2-480F-B196-7D114EBFD598}">
      <dgm:prSet/>
      <dgm:spPr/>
      <dgm:t>
        <a:bodyPr/>
        <a:lstStyle/>
        <a:p>
          <a:endParaRPr lang="en-US"/>
        </a:p>
      </dgm:t>
    </dgm:pt>
    <dgm:pt modelId="{AB7D9BE8-ECE1-41C8-A811-D8348D1F604E}" type="sibTrans" cxnId="{D9C3B830-7CC2-480F-B196-7D114EBFD598}">
      <dgm:prSet/>
      <dgm:spPr/>
      <dgm:t>
        <a:bodyPr/>
        <a:lstStyle/>
        <a:p>
          <a:endParaRPr lang="en-US"/>
        </a:p>
      </dgm:t>
    </dgm:pt>
    <dgm:pt modelId="{8942AC6C-3506-4539-9F50-B51248DB77F0}">
      <dgm:prSet/>
      <dgm:spPr/>
      <dgm:t>
        <a:bodyPr/>
        <a:lstStyle/>
        <a:p>
          <a:r>
            <a:rPr lang="en-US" err="1"/>
            <a:t>sqlcmd</a:t>
          </a:r>
          <a:endParaRPr lang="en-US"/>
        </a:p>
      </dgm:t>
    </dgm:pt>
    <dgm:pt modelId="{8798C72F-7917-46AE-88AB-AA48260E67A6}" type="parTrans" cxnId="{C5575CB7-E6C3-4AB2-879E-B7383D33BB22}">
      <dgm:prSet/>
      <dgm:spPr/>
      <dgm:t>
        <a:bodyPr/>
        <a:lstStyle/>
        <a:p>
          <a:endParaRPr lang="en-US"/>
        </a:p>
      </dgm:t>
    </dgm:pt>
    <dgm:pt modelId="{90C38A07-6F58-4190-9881-EB8B3E9E80AB}" type="sibTrans" cxnId="{C5575CB7-E6C3-4AB2-879E-B7383D33BB22}">
      <dgm:prSet/>
      <dgm:spPr/>
      <dgm:t>
        <a:bodyPr/>
        <a:lstStyle/>
        <a:p>
          <a:endParaRPr lang="en-US"/>
        </a:p>
      </dgm:t>
    </dgm:pt>
    <dgm:pt modelId="{602572EC-DD81-4BCC-8E46-282884C56BD1}">
      <dgm:prSet/>
      <dgm:spPr/>
      <dgm:t>
        <a:bodyPr/>
        <a:lstStyle/>
        <a:p>
          <a:r>
            <a:rPr lang="en-US" err="1"/>
            <a:t>bcp</a:t>
          </a:r>
          <a:endParaRPr lang="en-US"/>
        </a:p>
      </dgm:t>
    </dgm:pt>
    <dgm:pt modelId="{CFB0E2C3-143B-4B6C-B9ED-A5A20A66AB95}" type="parTrans" cxnId="{45870559-513A-4464-BD5F-770BBE217CD1}">
      <dgm:prSet/>
      <dgm:spPr/>
      <dgm:t>
        <a:bodyPr/>
        <a:lstStyle/>
        <a:p>
          <a:endParaRPr lang="en-US"/>
        </a:p>
      </dgm:t>
    </dgm:pt>
    <dgm:pt modelId="{721C07E0-5D22-4EAD-A46E-3B065EB5A9EB}" type="sibTrans" cxnId="{45870559-513A-4464-BD5F-770BBE217CD1}">
      <dgm:prSet/>
      <dgm:spPr/>
      <dgm:t>
        <a:bodyPr/>
        <a:lstStyle/>
        <a:p>
          <a:endParaRPr lang="en-US"/>
        </a:p>
      </dgm:t>
    </dgm:pt>
    <dgm:pt modelId="{2D1FE196-FE01-4E9E-8436-762CE659E492}" type="pres">
      <dgm:prSet presAssocID="{9DF601BC-46D3-4464-A241-4CAB661BFFBC}" presName="diagram" presStyleCnt="0">
        <dgm:presLayoutVars>
          <dgm:dir/>
          <dgm:resizeHandles val="exact"/>
        </dgm:presLayoutVars>
      </dgm:prSet>
      <dgm:spPr/>
    </dgm:pt>
    <dgm:pt modelId="{C5BD2708-39CC-47AB-9019-2DB52B865A47}" type="pres">
      <dgm:prSet presAssocID="{73533A3A-89EC-4CEE-B5D5-59B47F3BC026}" presName="node" presStyleLbl="node1" presStyleIdx="0" presStyleCnt="6">
        <dgm:presLayoutVars>
          <dgm:bulletEnabled val="1"/>
        </dgm:presLayoutVars>
      </dgm:prSet>
      <dgm:spPr/>
    </dgm:pt>
    <dgm:pt modelId="{59949FC0-C7DC-4471-A41D-4C9D4DA65600}" type="pres">
      <dgm:prSet presAssocID="{80CCFEA4-EA93-4D84-9F46-84E5DFC8FEE5}" presName="sibTrans" presStyleCnt="0"/>
      <dgm:spPr/>
    </dgm:pt>
    <dgm:pt modelId="{DF09D3F3-6572-454D-8853-03F690A5DF3E}" type="pres">
      <dgm:prSet presAssocID="{385497DB-F31D-40A9-BCC9-DBDDD6F91432}" presName="node" presStyleLbl="node1" presStyleIdx="1" presStyleCnt="6">
        <dgm:presLayoutVars>
          <dgm:bulletEnabled val="1"/>
        </dgm:presLayoutVars>
      </dgm:prSet>
      <dgm:spPr/>
    </dgm:pt>
    <dgm:pt modelId="{84C77C33-4528-4E0E-8DB7-BDE3623405C8}" type="pres">
      <dgm:prSet presAssocID="{96C85175-BBB4-4053-9392-4E8C8C6764CF}" presName="sibTrans" presStyleCnt="0"/>
      <dgm:spPr/>
    </dgm:pt>
    <dgm:pt modelId="{BE727337-2C22-46FA-AA7B-FE6587E6DEC5}" type="pres">
      <dgm:prSet presAssocID="{61D774C6-C2D4-4123-AAF1-025CB97E7C2F}" presName="node" presStyleLbl="node1" presStyleIdx="2" presStyleCnt="6">
        <dgm:presLayoutVars>
          <dgm:bulletEnabled val="1"/>
        </dgm:presLayoutVars>
      </dgm:prSet>
      <dgm:spPr/>
    </dgm:pt>
    <dgm:pt modelId="{FF2C982A-9699-46C9-8026-4249241AB656}" type="pres">
      <dgm:prSet presAssocID="{7C616650-B191-4370-B5D4-3DCCDB5416D0}" presName="sibTrans" presStyleCnt="0"/>
      <dgm:spPr/>
    </dgm:pt>
    <dgm:pt modelId="{ABE14EEC-8E47-4F89-B8D3-6E2569C75A7C}" type="pres">
      <dgm:prSet presAssocID="{1CA1E6B7-624B-4FD2-A928-1EF3D43D2B0E}" presName="node" presStyleLbl="node1" presStyleIdx="3" presStyleCnt="6">
        <dgm:presLayoutVars>
          <dgm:bulletEnabled val="1"/>
        </dgm:presLayoutVars>
      </dgm:prSet>
      <dgm:spPr/>
    </dgm:pt>
    <dgm:pt modelId="{E4A084A9-D82A-484A-9BEE-2E9055930AB0}" type="pres">
      <dgm:prSet presAssocID="{AB7D9BE8-ECE1-41C8-A811-D8348D1F604E}" presName="sibTrans" presStyleCnt="0"/>
      <dgm:spPr/>
    </dgm:pt>
    <dgm:pt modelId="{5807AE3B-7579-43EF-82FD-A00BB7D32C0A}" type="pres">
      <dgm:prSet presAssocID="{8942AC6C-3506-4539-9F50-B51248DB77F0}" presName="node" presStyleLbl="node1" presStyleIdx="4" presStyleCnt="6">
        <dgm:presLayoutVars>
          <dgm:bulletEnabled val="1"/>
        </dgm:presLayoutVars>
      </dgm:prSet>
      <dgm:spPr/>
    </dgm:pt>
    <dgm:pt modelId="{5E1DD310-7DEB-4E95-A31A-2252D6955D81}" type="pres">
      <dgm:prSet presAssocID="{90C38A07-6F58-4190-9881-EB8B3E9E80AB}" presName="sibTrans" presStyleCnt="0"/>
      <dgm:spPr/>
    </dgm:pt>
    <dgm:pt modelId="{AB57FDBF-91D7-4FF2-B6C0-07CD99C5A8CD}" type="pres">
      <dgm:prSet presAssocID="{602572EC-DD81-4BCC-8E46-282884C56BD1}" presName="node" presStyleLbl="node1" presStyleIdx="5" presStyleCnt="6">
        <dgm:presLayoutVars>
          <dgm:bulletEnabled val="1"/>
        </dgm:presLayoutVars>
      </dgm:prSet>
      <dgm:spPr/>
    </dgm:pt>
  </dgm:ptLst>
  <dgm:cxnLst>
    <dgm:cxn modelId="{C9B7301D-770C-415A-9605-736F7FF0FA9F}" type="presOf" srcId="{385497DB-F31D-40A9-BCC9-DBDDD6F91432}" destId="{DF09D3F3-6572-454D-8853-03F690A5DF3E}" srcOrd="0" destOrd="0" presId="urn:microsoft.com/office/officeart/2005/8/layout/default"/>
    <dgm:cxn modelId="{F73C192A-99D5-4C06-BF74-F984DEF74428}" type="presOf" srcId="{73533A3A-89EC-4CEE-B5D5-59B47F3BC026}" destId="{C5BD2708-39CC-47AB-9019-2DB52B865A47}" srcOrd="0" destOrd="0" presId="urn:microsoft.com/office/officeart/2005/8/layout/default"/>
    <dgm:cxn modelId="{D9C3B830-7CC2-480F-B196-7D114EBFD598}" srcId="{9DF601BC-46D3-4464-A241-4CAB661BFFBC}" destId="{1CA1E6B7-624B-4FD2-A928-1EF3D43D2B0E}" srcOrd="3" destOrd="0" parTransId="{B163E293-B653-423A-99C5-0933F0713324}" sibTransId="{AB7D9BE8-ECE1-41C8-A811-D8348D1F604E}"/>
    <dgm:cxn modelId="{8290C940-C004-4EC9-93AE-2AD432556533}" type="presOf" srcId="{1CA1E6B7-624B-4FD2-A928-1EF3D43D2B0E}" destId="{ABE14EEC-8E47-4F89-B8D3-6E2569C75A7C}" srcOrd="0" destOrd="0" presId="urn:microsoft.com/office/officeart/2005/8/layout/default"/>
    <dgm:cxn modelId="{E3842949-6447-4AAD-8CE9-F6720F88F5AE}" srcId="{9DF601BC-46D3-4464-A241-4CAB661BFFBC}" destId="{73533A3A-89EC-4CEE-B5D5-59B47F3BC026}" srcOrd="0" destOrd="0" parTransId="{9820ACB6-A742-43B1-9C2F-64318F1ADF69}" sibTransId="{80CCFEA4-EA93-4D84-9F46-84E5DFC8FEE5}"/>
    <dgm:cxn modelId="{5AD5D66D-65F8-4FD6-858A-C59275FE1992}" srcId="{9DF601BC-46D3-4464-A241-4CAB661BFFBC}" destId="{385497DB-F31D-40A9-BCC9-DBDDD6F91432}" srcOrd="1" destOrd="0" parTransId="{9DEF3E4D-F263-4CDD-872A-4DF015547F9B}" sibTransId="{96C85175-BBB4-4053-9392-4E8C8C6764CF}"/>
    <dgm:cxn modelId="{90C8906E-96B8-4F6A-8C9C-FB642A878E86}" srcId="{9DF601BC-46D3-4464-A241-4CAB661BFFBC}" destId="{61D774C6-C2D4-4123-AAF1-025CB97E7C2F}" srcOrd="2" destOrd="0" parTransId="{A4BDE73B-1F61-4362-ADCB-6F84726031AB}" sibTransId="{7C616650-B191-4370-B5D4-3DCCDB5416D0}"/>
    <dgm:cxn modelId="{5AC0D74F-088F-4286-9C80-003E6CA77637}" type="presOf" srcId="{61D774C6-C2D4-4123-AAF1-025CB97E7C2F}" destId="{BE727337-2C22-46FA-AA7B-FE6587E6DEC5}" srcOrd="0" destOrd="0" presId="urn:microsoft.com/office/officeart/2005/8/layout/default"/>
    <dgm:cxn modelId="{9F2CAA51-89A5-43BE-B9BD-D372A39F8909}" type="presOf" srcId="{8942AC6C-3506-4539-9F50-B51248DB77F0}" destId="{5807AE3B-7579-43EF-82FD-A00BB7D32C0A}" srcOrd="0" destOrd="0" presId="urn:microsoft.com/office/officeart/2005/8/layout/default"/>
    <dgm:cxn modelId="{45870559-513A-4464-BD5F-770BBE217CD1}" srcId="{9DF601BC-46D3-4464-A241-4CAB661BFFBC}" destId="{602572EC-DD81-4BCC-8E46-282884C56BD1}" srcOrd="5" destOrd="0" parTransId="{CFB0E2C3-143B-4B6C-B9ED-A5A20A66AB95}" sibTransId="{721C07E0-5D22-4EAD-A46E-3B065EB5A9EB}"/>
    <dgm:cxn modelId="{C5575CB7-E6C3-4AB2-879E-B7383D33BB22}" srcId="{9DF601BC-46D3-4464-A241-4CAB661BFFBC}" destId="{8942AC6C-3506-4539-9F50-B51248DB77F0}" srcOrd="4" destOrd="0" parTransId="{8798C72F-7917-46AE-88AB-AA48260E67A6}" sibTransId="{90C38A07-6F58-4190-9881-EB8B3E9E80AB}"/>
    <dgm:cxn modelId="{8A4664BB-8B1A-46B8-B70A-F351431BDBBA}" type="presOf" srcId="{602572EC-DD81-4BCC-8E46-282884C56BD1}" destId="{AB57FDBF-91D7-4FF2-B6C0-07CD99C5A8CD}" srcOrd="0" destOrd="0" presId="urn:microsoft.com/office/officeart/2005/8/layout/default"/>
    <dgm:cxn modelId="{091029CD-8228-4C0F-84BC-DB0257AA92A8}" type="presOf" srcId="{9DF601BC-46D3-4464-A241-4CAB661BFFBC}" destId="{2D1FE196-FE01-4E9E-8436-762CE659E492}" srcOrd="0" destOrd="0" presId="urn:microsoft.com/office/officeart/2005/8/layout/default"/>
    <dgm:cxn modelId="{58EC812A-8B28-4D5F-A01D-85CEF0488250}" type="presParOf" srcId="{2D1FE196-FE01-4E9E-8436-762CE659E492}" destId="{C5BD2708-39CC-47AB-9019-2DB52B865A47}" srcOrd="0" destOrd="0" presId="urn:microsoft.com/office/officeart/2005/8/layout/default"/>
    <dgm:cxn modelId="{7F70AD34-4211-4E5F-9715-3FE3C3FB470D}" type="presParOf" srcId="{2D1FE196-FE01-4E9E-8436-762CE659E492}" destId="{59949FC0-C7DC-4471-A41D-4C9D4DA65600}" srcOrd="1" destOrd="0" presId="urn:microsoft.com/office/officeart/2005/8/layout/default"/>
    <dgm:cxn modelId="{D81B6AFB-A1D1-4DDD-B8EF-D06213C2FF85}" type="presParOf" srcId="{2D1FE196-FE01-4E9E-8436-762CE659E492}" destId="{DF09D3F3-6572-454D-8853-03F690A5DF3E}" srcOrd="2" destOrd="0" presId="urn:microsoft.com/office/officeart/2005/8/layout/default"/>
    <dgm:cxn modelId="{4F514211-8296-4C8C-BEF4-A1993E42D4DC}" type="presParOf" srcId="{2D1FE196-FE01-4E9E-8436-762CE659E492}" destId="{84C77C33-4528-4E0E-8DB7-BDE3623405C8}" srcOrd="3" destOrd="0" presId="urn:microsoft.com/office/officeart/2005/8/layout/default"/>
    <dgm:cxn modelId="{520FAABF-0D4C-4E54-A8EE-C35066FCEA30}" type="presParOf" srcId="{2D1FE196-FE01-4E9E-8436-762CE659E492}" destId="{BE727337-2C22-46FA-AA7B-FE6587E6DEC5}" srcOrd="4" destOrd="0" presId="urn:microsoft.com/office/officeart/2005/8/layout/default"/>
    <dgm:cxn modelId="{E98909F1-4EEA-4ED5-9807-9B7E498FE9AC}" type="presParOf" srcId="{2D1FE196-FE01-4E9E-8436-762CE659E492}" destId="{FF2C982A-9699-46C9-8026-4249241AB656}" srcOrd="5" destOrd="0" presId="urn:microsoft.com/office/officeart/2005/8/layout/default"/>
    <dgm:cxn modelId="{CE2F769A-1B3A-4BF5-9A99-306D8567FB12}" type="presParOf" srcId="{2D1FE196-FE01-4E9E-8436-762CE659E492}" destId="{ABE14EEC-8E47-4F89-B8D3-6E2569C75A7C}" srcOrd="6" destOrd="0" presId="urn:microsoft.com/office/officeart/2005/8/layout/default"/>
    <dgm:cxn modelId="{3D6A32B3-30E8-44C6-888E-0D79227EE4B4}" type="presParOf" srcId="{2D1FE196-FE01-4E9E-8436-762CE659E492}" destId="{E4A084A9-D82A-484A-9BEE-2E9055930AB0}" srcOrd="7" destOrd="0" presId="urn:microsoft.com/office/officeart/2005/8/layout/default"/>
    <dgm:cxn modelId="{F4766180-333A-435B-AB8A-7D844815028B}" type="presParOf" srcId="{2D1FE196-FE01-4E9E-8436-762CE659E492}" destId="{5807AE3B-7579-43EF-82FD-A00BB7D32C0A}" srcOrd="8" destOrd="0" presId="urn:microsoft.com/office/officeart/2005/8/layout/default"/>
    <dgm:cxn modelId="{D8A0C4AF-963E-4CE5-B878-43E1562AC3FF}" type="presParOf" srcId="{2D1FE196-FE01-4E9E-8436-762CE659E492}" destId="{5E1DD310-7DEB-4E95-A31A-2252D6955D81}" srcOrd="9" destOrd="0" presId="urn:microsoft.com/office/officeart/2005/8/layout/default"/>
    <dgm:cxn modelId="{ABFF71B4-98FA-4CCD-81EA-2F23CA6615E1}" type="presParOf" srcId="{2D1FE196-FE01-4E9E-8436-762CE659E492}" destId="{AB57FDBF-91D7-4FF2-B6C0-07CD99C5A8C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A53512-994A-4B96-AA71-7D955BDB3FAA}"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en-US"/>
        </a:p>
      </dgm:t>
    </dgm:pt>
    <dgm:pt modelId="{796CBA81-0DFD-4ED0-9709-1C9E23618DA7}">
      <dgm:prSet custT="1"/>
      <dgm:spPr/>
      <dgm:t>
        <a:bodyPr/>
        <a:lstStyle/>
        <a:p>
          <a:r>
            <a:rPr lang="en-US" sz="4800" baseline="0" dirty="0"/>
            <a:t>Capabilities</a:t>
          </a:r>
          <a:endParaRPr lang="en-US" sz="6500" dirty="0"/>
        </a:p>
      </dgm:t>
    </dgm:pt>
    <dgm:pt modelId="{D8892CBD-A645-4211-91D2-918EEA2AA8DF}" type="parTrans" cxnId="{0BF41C6E-FE25-428B-859D-CBD58D72730E}">
      <dgm:prSet/>
      <dgm:spPr/>
      <dgm:t>
        <a:bodyPr/>
        <a:lstStyle/>
        <a:p>
          <a:endParaRPr lang="en-US"/>
        </a:p>
      </dgm:t>
    </dgm:pt>
    <dgm:pt modelId="{CFE7A17E-8E34-4C4B-8E8D-9360CD492A1D}" type="sibTrans" cxnId="{0BF41C6E-FE25-428B-859D-CBD58D72730E}">
      <dgm:prSet/>
      <dgm:spPr/>
      <dgm:t>
        <a:bodyPr/>
        <a:lstStyle/>
        <a:p>
          <a:endParaRPr lang="en-US"/>
        </a:p>
      </dgm:t>
    </dgm:pt>
    <dgm:pt modelId="{58A0812D-D276-4B82-A514-5E5175509902}">
      <dgm:prSet/>
      <dgm:spPr/>
      <dgm:t>
        <a:bodyPr/>
        <a:lstStyle/>
        <a:p>
          <a:r>
            <a:rPr lang="en-US" baseline="0"/>
            <a:t>Active Directory Authentication</a:t>
          </a:r>
          <a:endParaRPr lang="en-US"/>
        </a:p>
      </dgm:t>
    </dgm:pt>
    <dgm:pt modelId="{258B1DF5-8D99-4D8B-85A2-3CF008DCD099}" type="parTrans" cxnId="{322E8FFD-7331-43E0-8D4F-1B5D1CA081C6}">
      <dgm:prSet/>
      <dgm:spPr/>
      <dgm:t>
        <a:bodyPr/>
        <a:lstStyle/>
        <a:p>
          <a:endParaRPr lang="en-US"/>
        </a:p>
      </dgm:t>
    </dgm:pt>
    <dgm:pt modelId="{C5C96FD9-3BA3-4DF7-9221-E4F9D1944A28}" type="sibTrans" cxnId="{322E8FFD-7331-43E0-8D4F-1B5D1CA081C6}">
      <dgm:prSet/>
      <dgm:spPr/>
      <dgm:t>
        <a:bodyPr/>
        <a:lstStyle/>
        <a:p>
          <a:endParaRPr lang="en-US"/>
        </a:p>
      </dgm:t>
    </dgm:pt>
    <dgm:pt modelId="{F2166A51-2477-4162-9B41-4D05D1249B01}">
      <dgm:prSet/>
      <dgm:spPr/>
      <dgm:t>
        <a:bodyPr/>
        <a:lstStyle/>
        <a:p>
          <a:r>
            <a:rPr lang="en-US"/>
            <a:t>Data encryption</a:t>
          </a:r>
        </a:p>
      </dgm:t>
    </dgm:pt>
    <dgm:pt modelId="{ED2B4390-9C52-4398-AB58-1B1D069A3679}" type="parTrans" cxnId="{2E02A1BD-92A5-4B7F-8CF8-D58B9A2EC915}">
      <dgm:prSet/>
      <dgm:spPr/>
      <dgm:t>
        <a:bodyPr/>
        <a:lstStyle/>
        <a:p>
          <a:endParaRPr lang="en-US"/>
        </a:p>
      </dgm:t>
    </dgm:pt>
    <dgm:pt modelId="{A4EAFB0D-5DB0-4752-926B-3336250E9D56}" type="sibTrans" cxnId="{2E02A1BD-92A5-4B7F-8CF8-D58B9A2EC915}">
      <dgm:prSet/>
      <dgm:spPr/>
      <dgm:t>
        <a:bodyPr/>
        <a:lstStyle/>
        <a:p>
          <a:endParaRPr lang="en-US"/>
        </a:p>
      </dgm:t>
    </dgm:pt>
    <dgm:pt modelId="{8F672CFE-0619-43F6-B132-F5C30B16AD88}">
      <dgm:prSet custT="1"/>
      <dgm:spPr/>
      <dgm:t>
        <a:bodyPr/>
        <a:lstStyle/>
        <a:p>
          <a:r>
            <a:rPr lang="en-US" sz="4800" baseline="0" dirty="0"/>
            <a:t>Tasks</a:t>
          </a:r>
          <a:endParaRPr lang="en-US" sz="6500" dirty="0"/>
        </a:p>
      </dgm:t>
    </dgm:pt>
    <dgm:pt modelId="{15BB99FE-6A81-48D7-BD0A-903B8574FBA3}" type="parTrans" cxnId="{10088FEB-5593-468C-AF93-A8427E6ABFE3}">
      <dgm:prSet/>
      <dgm:spPr/>
      <dgm:t>
        <a:bodyPr/>
        <a:lstStyle/>
        <a:p>
          <a:endParaRPr lang="en-US"/>
        </a:p>
      </dgm:t>
    </dgm:pt>
    <dgm:pt modelId="{5939268C-2E91-4230-8E24-8BACD3C69357}" type="sibTrans" cxnId="{10088FEB-5593-468C-AF93-A8427E6ABFE3}">
      <dgm:prSet/>
      <dgm:spPr/>
      <dgm:t>
        <a:bodyPr/>
        <a:lstStyle/>
        <a:p>
          <a:endParaRPr lang="en-US"/>
        </a:p>
      </dgm:t>
    </dgm:pt>
    <dgm:pt modelId="{4A9A0F24-1A50-43DC-B7B3-08CA96E5BD67}">
      <dgm:prSet/>
      <dgm:spPr/>
      <dgm:t>
        <a:bodyPr/>
        <a:lstStyle/>
        <a:p>
          <a:r>
            <a:rPr lang="en-US" baseline="0"/>
            <a:t>Setup and configure network Security</a:t>
          </a:r>
          <a:endParaRPr lang="en-US"/>
        </a:p>
      </dgm:t>
    </dgm:pt>
    <dgm:pt modelId="{8FE7B85E-3B8A-4B25-B998-5D28C17D4224}" type="parTrans" cxnId="{D1853302-FC87-4372-BEFC-3E1B61AE5EB8}">
      <dgm:prSet/>
      <dgm:spPr/>
      <dgm:t>
        <a:bodyPr/>
        <a:lstStyle/>
        <a:p>
          <a:endParaRPr lang="en-US"/>
        </a:p>
      </dgm:t>
    </dgm:pt>
    <dgm:pt modelId="{5FC5BC8B-AA13-46A7-8731-320CC9C9C37A}" type="sibTrans" cxnId="{D1853302-FC87-4372-BEFC-3E1B61AE5EB8}">
      <dgm:prSet/>
      <dgm:spPr/>
      <dgm:t>
        <a:bodyPr/>
        <a:lstStyle/>
        <a:p>
          <a:endParaRPr lang="en-US"/>
        </a:p>
      </dgm:t>
    </dgm:pt>
    <dgm:pt modelId="{4678EF38-FE88-4AE6-BEBD-EDD25751EBFD}">
      <dgm:prSet/>
      <dgm:spPr/>
      <dgm:t>
        <a:bodyPr/>
        <a:lstStyle/>
        <a:p>
          <a:r>
            <a:rPr lang="en-US" baseline="0"/>
            <a:t>Setup and configure authentication and authorization</a:t>
          </a:r>
          <a:endParaRPr lang="en-US"/>
        </a:p>
      </dgm:t>
    </dgm:pt>
    <dgm:pt modelId="{D2D3B24A-4633-463C-9581-B194C513F89E}" type="parTrans" cxnId="{FED94332-E5D9-4207-B691-8C6840436F61}">
      <dgm:prSet/>
      <dgm:spPr/>
      <dgm:t>
        <a:bodyPr/>
        <a:lstStyle/>
        <a:p>
          <a:endParaRPr lang="en-US"/>
        </a:p>
      </dgm:t>
    </dgm:pt>
    <dgm:pt modelId="{6B30A7D1-63B1-4525-8D0C-745B56343057}" type="sibTrans" cxnId="{FED94332-E5D9-4207-B691-8C6840436F61}">
      <dgm:prSet/>
      <dgm:spPr/>
      <dgm:t>
        <a:bodyPr/>
        <a:lstStyle/>
        <a:p>
          <a:endParaRPr lang="en-US"/>
        </a:p>
      </dgm:t>
    </dgm:pt>
    <dgm:pt modelId="{F42FEB95-83D9-444D-A81E-DAB52D1E1828}">
      <dgm:prSet/>
      <dgm:spPr/>
      <dgm:t>
        <a:bodyPr/>
        <a:lstStyle/>
        <a:p>
          <a:r>
            <a:rPr lang="en-US" baseline="0"/>
            <a:t>Advanced Data Security</a:t>
          </a:r>
          <a:endParaRPr lang="en-US"/>
        </a:p>
      </dgm:t>
    </dgm:pt>
    <dgm:pt modelId="{FF51C4AF-04DA-44E6-A9CE-F5369DE7F7E5}" type="sibTrans" cxnId="{6C0F206F-3F3B-4CFD-82FB-CE7417FA9528}">
      <dgm:prSet/>
      <dgm:spPr/>
      <dgm:t>
        <a:bodyPr/>
        <a:lstStyle/>
        <a:p>
          <a:endParaRPr lang="en-US"/>
        </a:p>
      </dgm:t>
    </dgm:pt>
    <dgm:pt modelId="{30A28394-0F1C-41A8-9CC9-BD116C726AF6}" type="parTrans" cxnId="{6C0F206F-3F3B-4CFD-82FB-CE7417FA9528}">
      <dgm:prSet/>
      <dgm:spPr/>
      <dgm:t>
        <a:bodyPr/>
        <a:lstStyle/>
        <a:p>
          <a:endParaRPr lang="en-US"/>
        </a:p>
      </dgm:t>
    </dgm:pt>
    <dgm:pt modelId="{84B4B05D-B1E8-4E24-9DC9-B6F8C6EC1F2F}">
      <dgm:prSet/>
      <dgm:spPr/>
      <dgm:t>
        <a:bodyPr/>
        <a:lstStyle/>
        <a:p>
          <a:r>
            <a:rPr lang="en-US"/>
            <a:t>Monitoring security</a:t>
          </a:r>
        </a:p>
      </dgm:t>
    </dgm:pt>
    <dgm:pt modelId="{D007F59F-8962-4E7C-A37D-E8F6EBFBF935}" type="parTrans" cxnId="{D798C7CE-58AD-47BE-A09F-44FD27AF0E00}">
      <dgm:prSet/>
      <dgm:spPr/>
      <dgm:t>
        <a:bodyPr/>
        <a:lstStyle/>
        <a:p>
          <a:endParaRPr lang="en-US"/>
        </a:p>
      </dgm:t>
    </dgm:pt>
    <dgm:pt modelId="{05196E45-727E-421C-98B6-115D1C1CA696}" type="sibTrans" cxnId="{D798C7CE-58AD-47BE-A09F-44FD27AF0E00}">
      <dgm:prSet/>
      <dgm:spPr/>
      <dgm:t>
        <a:bodyPr/>
        <a:lstStyle/>
        <a:p>
          <a:endParaRPr lang="en-US"/>
        </a:p>
      </dgm:t>
    </dgm:pt>
    <dgm:pt modelId="{0B3AD89E-A4DD-437B-8943-841CB12D853D}">
      <dgm:prSet/>
      <dgm:spPr/>
      <dgm:t>
        <a:bodyPr/>
        <a:lstStyle/>
        <a:p>
          <a:r>
            <a:rPr lang="en-US"/>
            <a:t>Setup and configure data protection</a:t>
          </a:r>
        </a:p>
      </dgm:t>
    </dgm:pt>
    <dgm:pt modelId="{C6F29FA6-D852-47A0-B5C7-4E9A847462D7}" type="parTrans" cxnId="{CDFD4425-A2F4-469B-A850-18033764C763}">
      <dgm:prSet/>
      <dgm:spPr/>
      <dgm:t>
        <a:bodyPr/>
        <a:lstStyle/>
        <a:p>
          <a:endParaRPr lang="en-US"/>
        </a:p>
      </dgm:t>
    </dgm:pt>
    <dgm:pt modelId="{8CC6E901-7EE1-44B3-A983-5C62D1A33A68}" type="sibTrans" cxnId="{CDFD4425-A2F4-469B-A850-18033764C763}">
      <dgm:prSet/>
      <dgm:spPr/>
      <dgm:t>
        <a:bodyPr/>
        <a:lstStyle/>
        <a:p>
          <a:endParaRPr lang="en-US"/>
        </a:p>
      </dgm:t>
    </dgm:pt>
    <dgm:pt modelId="{7B36184B-C805-48CE-87C1-9558CA79C1E0}">
      <dgm:prSet/>
      <dgm:spPr/>
      <dgm:t>
        <a:bodyPr/>
        <a:lstStyle/>
        <a:p>
          <a:r>
            <a:rPr lang="en-US"/>
            <a:t>Azure RBAC and locks</a:t>
          </a:r>
        </a:p>
      </dgm:t>
    </dgm:pt>
    <dgm:pt modelId="{39B6B1AA-5780-4FB6-B7DF-5ED804F99251}" type="parTrans" cxnId="{8E3429C4-DB0F-4459-BF2E-A9F5DC0DF054}">
      <dgm:prSet/>
      <dgm:spPr/>
      <dgm:t>
        <a:bodyPr/>
        <a:lstStyle/>
        <a:p>
          <a:endParaRPr lang="en-US"/>
        </a:p>
      </dgm:t>
    </dgm:pt>
    <dgm:pt modelId="{5150FDA2-06A1-43D3-BA1A-7AC896EB1AAF}" type="sibTrans" cxnId="{8E3429C4-DB0F-4459-BF2E-A9F5DC0DF054}">
      <dgm:prSet/>
      <dgm:spPr/>
      <dgm:t>
        <a:bodyPr/>
        <a:lstStyle/>
        <a:p>
          <a:endParaRPr lang="en-US"/>
        </a:p>
      </dgm:t>
    </dgm:pt>
    <dgm:pt modelId="{B52D20F3-71BF-403C-A611-55951DF398A6}">
      <dgm:prSet/>
      <dgm:spPr/>
      <dgm:t>
        <a:bodyPr/>
        <a:lstStyle/>
        <a:p>
          <a:r>
            <a:rPr lang="en-US"/>
            <a:t>Auditing</a:t>
          </a:r>
        </a:p>
      </dgm:t>
    </dgm:pt>
    <dgm:pt modelId="{02E11F88-79F3-4C4B-885B-2873AAD08AE5}" type="parTrans" cxnId="{44DD76A4-951F-4D60-A56A-DF8E611B3190}">
      <dgm:prSet/>
      <dgm:spPr/>
      <dgm:t>
        <a:bodyPr/>
        <a:lstStyle/>
        <a:p>
          <a:endParaRPr lang="en-US"/>
        </a:p>
      </dgm:t>
    </dgm:pt>
    <dgm:pt modelId="{12E233B9-D7A1-4552-9B01-4F1C42ECFDF3}" type="sibTrans" cxnId="{44DD76A4-951F-4D60-A56A-DF8E611B3190}">
      <dgm:prSet/>
      <dgm:spPr/>
      <dgm:t>
        <a:bodyPr/>
        <a:lstStyle/>
        <a:p>
          <a:endParaRPr lang="en-US"/>
        </a:p>
      </dgm:t>
    </dgm:pt>
    <dgm:pt modelId="{6CDE57B9-BDBE-410D-B350-F4D934B09353}">
      <dgm:prSet/>
      <dgm:spPr/>
      <dgm:t>
        <a:bodyPr/>
        <a:lstStyle/>
        <a:p>
          <a:r>
            <a:rPr lang="en-US" baseline="0"/>
            <a:t>Dynamic Data Masking</a:t>
          </a:r>
          <a:endParaRPr lang="en-US"/>
        </a:p>
      </dgm:t>
    </dgm:pt>
    <dgm:pt modelId="{C08309C2-2BE2-4B71-8E24-CA186950351E}" type="parTrans" cxnId="{E1BB5616-7D9C-47F6-B418-9CD20053E9A7}">
      <dgm:prSet/>
      <dgm:spPr/>
      <dgm:t>
        <a:bodyPr/>
        <a:lstStyle/>
        <a:p>
          <a:endParaRPr lang="en-US"/>
        </a:p>
      </dgm:t>
    </dgm:pt>
    <dgm:pt modelId="{7732B3D4-D859-4C6F-AC04-CC200B166968}" type="sibTrans" cxnId="{E1BB5616-7D9C-47F6-B418-9CD20053E9A7}">
      <dgm:prSet/>
      <dgm:spPr/>
      <dgm:t>
        <a:bodyPr/>
        <a:lstStyle/>
        <a:p>
          <a:endParaRPr lang="en-US"/>
        </a:p>
      </dgm:t>
    </dgm:pt>
    <dgm:pt modelId="{7C7B079E-6E58-4C7A-9A7B-4201B4F1C2CC}" type="pres">
      <dgm:prSet presAssocID="{6FA53512-994A-4B96-AA71-7D955BDB3FAA}" presName="theList" presStyleCnt="0">
        <dgm:presLayoutVars>
          <dgm:dir/>
          <dgm:animLvl val="lvl"/>
          <dgm:resizeHandles val="exact"/>
        </dgm:presLayoutVars>
      </dgm:prSet>
      <dgm:spPr/>
    </dgm:pt>
    <dgm:pt modelId="{528C21D0-41B5-4F5B-96B2-5028CCDC6719}" type="pres">
      <dgm:prSet presAssocID="{796CBA81-0DFD-4ED0-9709-1C9E23618DA7}" presName="compNode" presStyleCnt="0"/>
      <dgm:spPr/>
    </dgm:pt>
    <dgm:pt modelId="{5047C88A-8FB4-4FE2-BFE2-8D6EBD2C00B4}" type="pres">
      <dgm:prSet presAssocID="{796CBA81-0DFD-4ED0-9709-1C9E23618DA7}" presName="aNode" presStyleLbl="bgShp" presStyleIdx="0" presStyleCnt="2"/>
      <dgm:spPr/>
    </dgm:pt>
    <dgm:pt modelId="{63A0187F-6476-4254-945F-7869581D46D9}" type="pres">
      <dgm:prSet presAssocID="{796CBA81-0DFD-4ED0-9709-1C9E23618DA7}" presName="textNode" presStyleLbl="bgShp" presStyleIdx="0" presStyleCnt="2"/>
      <dgm:spPr/>
    </dgm:pt>
    <dgm:pt modelId="{6B83EC2B-9D7A-4809-A401-99AA5DC12E41}" type="pres">
      <dgm:prSet presAssocID="{796CBA81-0DFD-4ED0-9709-1C9E23618DA7}" presName="compChildNode" presStyleCnt="0"/>
      <dgm:spPr/>
    </dgm:pt>
    <dgm:pt modelId="{459C19E2-7A8C-4762-8543-D5B674E4702C}" type="pres">
      <dgm:prSet presAssocID="{796CBA81-0DFD-4ED0-9709-1C9E23618DA7}" presName="theInnerList" presStyleCnt="0"/>
      <dgm:spPr/>
    </dgm:pt>
    <dgm:pt modelId="{0F7E9656-F688-4FC0-9571-B8631C59E4C8}" type="pres">
      <dgm:prSet presAssocID="{58A0812D-D276-4B82-A514-5E5175509902}" presName="childNode" presStyleLbl="node1" presStyleIdx="0" presStyleCnt="10">
        <dgm:presLayoutVars>
          <dgm:bulletEnabled val="1"/>
        </dgm:presLayoutVars>
      </dgm:prSet>
      <dgm:spPr/>
    </dgm:pt>
    <dgm:pt modelId="{C23745DB-1024-47EF-A5D4-2DF7A065D809}" type="pres">
      <dgm:prSet presAssocID="{58A0812D-D276-4B82-A514-5E5175509902}" presName="aSpace2" presStyleCnt="0"/>
      <dgm:spPr/>
    </dgm:pt>
    <dgm:pt modelId="{395EE5DB-4BAF-46E5-B9AC-B6FCFE8C643B}" type="pres">
      <dgm:prSet presAssocID="{7B36184B-C805-48CE-87C1-9558CA79C1E0}" presName="childNode" presStyleLbl="node1" presStyleIdx="1" presStyleCnt="10">
        <dgm:presLayoutVars>
          <dgm:bulletEnabled val="1"/>
        </dgm:presLayoutVars>
      </dgm:prSet>
      <dgm:spPr/>
    </dgm:pt>
    <dgm:pt modelId="{C1A30042-2048-4073-BFFA-00C7302378F8}" type="pres">
      <dgm:prSet presAssocID="{7B36184B-C805-48CE-87C1-9558CA79C1E0}" presName="aSpace2" presStyleCnt="0"/>
      <dgm:spPr/>
    </dgm:pt>
    <dgm:pt modelId="{7FEC54CF-5E11-43C9-A85C-4858BC3C91DE}" type="pres">
      <dgm:prSet presAssocID="{B52D20F3-71BF-403C-A611-55951DF398A6}" presName="childNode" presStyleLbl="node1" presStyleIdx="2" presStyleCnt="10">
        <dgm:presLayoutVars>
          <dgm:bulletEnabled val="1"/>
        </dgm:presLayoutVars>
      </dgm:prSet>
      <dgm:spPr/>
    </dgm:pt>
    <dgm:pt modelId="{EDFBD3F6-87CB-4C17-AA98-2529FA774142}" type="pres">
      <dgm:prSet presAssocID="{B52D20F3-71BF-403C-A611-55951DF398A6}" presName="aSpace2" presStyleCnt="0"/>
      <dgm:spPr/>
    </dgm:pt>
    <dgm:pt modelId="{6C462A50-826D-4289-AE57-BA54ED8964A0}" type="pres">
      <dgm:prSet presAssocID="{F2166A51-2477-4162-9B41-4D05D1249B01}" presName="childNode" presStyleLbl="node1" presStyleIdx="3" presStyleCnt="10">
        <dgm:presLayoutVars>
          <dgm:bulletEnabled val="1"/>
        </dgm:presLayoutVars>
      </dgm:prSet>
      <dgm:spPr/>
    </dgm:pt>
    <dgm:pt modelId="{A9829158-FC66-4F14-94BA-768EE7CE5D8B}" type="pres">
      <dgm:prSet presAssocID="{F2166A51-2477-4162-9B41-4D05D1249B01}" presName="aSpace2" presStyleCnt="0"/>
      <dgm:spPr/>
    </dgm:pt>
    <dgm:pt modelId="{B90F50DE-4796-4324-A275-E69562D89F0E}" type="pres">
      <dgm:prSet presAssocID="{6CDE57B9-BDBE-410D-B350-F4D934B09353}" presName="childNode" presStyleLbl="node1" presStyleIdx="4" presStyleCnt="10">
        <dgm:presLayoutVars>
          <dgm:bulletEnabled val="1"/>
        </dgm:presLayoutVars>
      </dgm:prSet>
      <dgm:spPr/>
    </dgm:pt>
    <dgm:pt modelId="{21255279-B7B3-41CA-AF2F-BD50CED150C7}" type="pres">
      <dgm:prSet presAssocID="{6CDE57B9-BDBE-410D-B350-F4D934B09353}" presName="aSpace2" presStyleCnt="0"/>
      <dgm:spPr/>
    </dgm:pt>
    <dgm:pt modelId="{3A25E6A5-97FF-4631-AEC7-596FF73A6C72}" type="pres">
      <dgm:prSet presAssocID="{F42FEB95-83D9-444D-A81E-DAB52D1E1828}" presName="childNode" presStyleLbl="node1" presStyleIdx="5" presStyleCnt="10">
        <dgm:presLayoutVars>
          <dgm:bulletEnabled val="1"/>
        </dgm:presLayoutVars>
      </dgm:prSet>
      <dgm:spPr/>
    </dgm:pt>
    <dgm:pt modelId="{FD4F652B-BB53-4EA4-9DD1-C93FDF8964FD}" type="pres">
      <dgm:prSet presAssocID="{796CBA81-0DFD-4ED0-9709-1C9E23618DA7}" presName="aSpace" presStyleCnt="0"/>
      <dgm:spPr/>
    </dgm:pt>
    <dgm:pt modelId="{33F11E43-ECD6-4253-86A9-FA6D0A67CF62}" type="pres">
      <dgm:prSet presAssocID="{8F672CFE-0619-43F6-B132-F5C30B16AD88}" presName="compNode" presStyleCnt="0"/>
      <dgm:spPr/>
    </dgm:pt>
    <dgm:pt modelId="{64F69AD1-5B9C-4A01-BFDA-78BDB02EC748}" type="pres">
      <dgm:prSet presAssocID="{8F672CFE-0619-43F6-B132-F5C30B16AD88}" presName="aNode" presStyleLbl="bgShp" presStyleIdx="1" presStyleCnt="2"/>
      <dgm:spPr/>
    </dgm:pt>
    <dgm:pt modelId="{6C75F7E7-9D23-4F5C-8DB5-F54802E912EC}" type="pres">
      <dgm:prSet presAssocID="{8F672CFE-0619-43F6-B132-F5C30B16AD88}" presName="textNode" presStyleLbl="bgShp" presStyleIdx="1" presStyleCnt="2"/>
      <dgm:spPr/>
    </dgm:pt>
    <dgm:pt modelId="{EAF7FCAF-EBF3-416D-93A0-35357556FAF3}" type="pres">
      <dgm:prSet presAssocID="{8F672CFE-0619-43F6-B132-F5C30B16AD88}" presName="compChildNode" presStyleCnt="0"/>
      <dgm:spPr/>
    </dgm:pt>
    <dgm:pt modelId="{0FD87567-1E2F-41D8-B508-BC1DB3BB32F3}" type="pres">
      <dgm:prSet presAssocID="{8F672CFE-0619-43F6-B132-F5C30B16AD88}" presName="theInnerList" presStyleCnt="0"/>
      <dgm:spPr/>
    </dgm:pt>
    <dgm:pt modelId="{C12CFA77-6204-43F5-BE5F-CD024E8FF718}" type="pres">
      <dgm:prSet presAssocID="{4A9A0F24-1A50-43DC-B7B3-08CA96E5BD67}" presName="childNode" presStyleLbl="node1" presStyleIdx="6" presStyleCnt="10">
        <dgm:presLayoutVars>
          <dgm:bulletEnabled val="1"/>
        </dgm:presLayoutVars>
      </dgm:prSet>
      <dgm:spPr/>
    </dgm:pt>
    <dgm:pt modelId="{B6D3FD65-B147-4AD3-B9AE-A92E04934F72}" type="pres">
      <dgm:prSet presAssocID="{4A9A0F24-1A50-43DC-B7B3-08CA96E5BD67}" presName="aSpace2" presStyleCnt="0"/>
      <dgm:spPr/>
    </dgm:pt>
    <dgm:pt modelId="{89E22D29-0B67-4707-BE38-D4D63F59C562}" type="pres">
      <dgm:prSet presAssocID="{0B3AD89E-A4DD-437B-8943-841CB12D853D}" presName="childNode" presStyleLbl="node1" presStyleIdx="7" presStyleCnt="10">
        <dgm:presLayoutVars>
          <dgm:bulletEnabled val="1"/>
        </dgm:presLayoutVars>
      </dgm:prSet>
      <dgm:spPr/>
    </dgm:pt>
    <dgm:pt modelId="{668487DE-1D50-41CE-BD52-9581D50C6409}" type="pres">
      <dgm:prSet presAssocID="{0B3AD89E-A4DD-437B-8943-841CB12D853D}" presName="aSpace2" presStyleCnt="0"/>
      <dgm:spPr/>
    </dgm:pt>
    <dgm:pt modelId="{05BB5DD9-75D2-40FF-AA6C-B569CA094AA1}" type="pres">
      <dgm:prSet presAssocID="{4678EF38-FE88-4AE6-BEBD-EDD25751EBFD}" presName="childNode" presStyleLbl="node1" presStyleIdx="8" presStyleCnt="10">
        <dgm:presLayoutVars>
          <dgm:bulletEnabled val="1"/>
        </dgm:presLayoutVars>
      </dgm:prSet>
      <dgm:spPr/>
    </dgm:pt>
    <dgm:pt modelId="{7092E303-EC79-494F-93C4-D8975A0359B8}" type="pres">
      <dgm:prSet presAssocID="{4678EF38-FE88-4AE6-BEBD-EDD25751EBFD}" presName="aSpace2" presStyleCnt="0"/>
      <dgm:spPr/>
    </dgm:pt>
    <dgm:pt modelId="{9E832CCB-034C-475F-A10A-EA8198C525D8}" type="pres">
      <dgm:prSet presAssocID="{84B4B05D-B1E8-4E24-9DC9-B6F8C6EC1F2F}" presName="childNode" presStyleLbl="node1" presStyleIdx="9" presStyleCnt="10">
        <dgm:presLayoutVars>
          <dgm:bulletEnabled val="1"/>
        </dgm:presLayoutVars>
      </dgm:prSet>
      <dgm:spPr/>
    </dgm:pt>
  </dgm:ptLst>
  <dgm:cxnLst>
    <dgm:cxn modelId="{D1853302-FC87-4372-BEFC-3E1B61AE5EB8}" srcId="{8F672CFE-0619-43F6-B132-F5C30B16AD88}" destId="{4A9A0F24-1A50-43DC-B7B3-08CA96E5BD67}" srcOrd="0" destOrd="0" parTransId="{8FE7B85E-3B8A-4B25-B998-5D28C17D4224}" sibTransId="{5FC5BC8B-AA13-46A7-8731-320CC9C9C37A}"/>
    <dgm:cxn modelId="{6A1FF908-65DD-4823-B5B9-A1FF9F5C590F}" type="presOf" srcId="{6CDE57B9-BDBE-410D-B350-F4D934B09353}" destId="{B90F50DE-4796-4324-A275-E69562D89F0E}" srcOrd="0" destOrd="0" presId="urn:microsoft.com/office/officeart/2005/8/layout/lProcess2"/>
    <dgm:cxn modelId="{79DF0616-EFC2-49E6-9720-41AA5838676B}" type="presOf" srcId="{4678EF38-FE88-4AE6-BEBD-EDD25751EBFD}" destId="{05BB5DD9-75D2-40FF-AA6C-B569CA094AA1}" srcOrd="0" destOrd="0" presId="urn:microsoft.com/office/officeart/2005/8/layout/lProcess2"/>
    <dgm:cxn modelId="{E1BB5616-7D9C-47F6-B418-9CD20053E9A7}" srcId="{796CBA81-0DFD-4ED0-9709-1C9E23618DA7}" destId="{6CDE57B9-BDBE-410D-B350-F4D934B09353}" srcOrd="4" destOrd="0" parTransId="{C08309C2-2BE2-4B71-8E24-CA186950351E}" sibTransId="{7732B3D4-D859-4C6F-AC04-CC200B166968}"/>
    <dgm:cxn modelId="{CDFD4425-A2F4-469B-A850-18033764C763}" srcId="{8F672CFE-0619-43F6-B132-F5C30B16AD88}" destId="{0B3AD89E-A4DD-437B-8943-841CB12D853D}" srcOrd="1" destOrd="0" parTransId="{C6F29FA6-D852-47A0-B5C7-4E9A847462D7}" sibTransId="{8CC6E901-7EE1-44B3-A983-5C62D1A33A68}"/>
    <dgm:cxn modelId="{FED94332-E5D9-4207-B691-8C6840436F61}" srcId="{8F672CFE-0619-43F6-B132-F5C30B16AD88}" destId="{4678EF38-FE88-4AE6-BEBD-EDD25751EBFD}" srcOrd="2" destOrd="0" parTransId="{D2D3B24A-4633-463C-9581-B194C513F89E}" sibTransId="{6B30A7D1-63B1-4525-8D0C-745B56343057}"/>
    <dgm:cxn modelId="{78E0673C-9F2E-49D3-9D3F-6134A4DA0BAF}" type="presOf" srcId="{B52D20F3-71BF-403C-A611-55951DF398A6}" destId="{7FEC54CF-5E11-43C9-A85C-4858BC3C91DE}" srcOrd="0" destOrd="0" presId="urn:microsoft.com/office/officeart/2005/8/layout/lProcess2"/>
    <dgm:cxn modelId="{0AA2014C-922F-4818-9ADB-81DFF49735E4}" type="presOf" srcId="{F42FEB95-83D9-444D-A81E-DAB52D1E1828}" destId="{3A25E6A5-97FF-4631-AEC7-596FF73A6C72}" srcOrd="0" destOrd="0" presId="urn:microsoft.com/office/officeart/2005/8/layout/lProcess2"/>
    <dgm:cxn modelId="{0BF41C6E-FE25-428B-859D-CBD58D72730E}" srcId="{6FA53512-994A-4B96-AA71-7D955BDB3FAA}" destId="{796CBA81-0DFD-4ED0-9709-1C9E23618DA7}" srcOrd="0" destOrd="0" parTransId="{D8892CBD-A645-4211-91D2-918EEA2AA8DF}" sibTransId="{CFE7A17E-8E34-4C4B-8E8D-9360CD492A1D}"/>
    <dgm:cxn modelId="{6C0F206F-3F3B-4CFD-82FB-CE7417FA9528}" srcId="{796CBA81-0DFD-4ED0-9709-1C9E23618DA7}" destId="{F42FEB95-83D9-444D-A81E-DAB52D1E1828}" srcOrd="5" destOrd="0" parTransId="{30A28394-0F1C-41A8-9CC9-BD116C726AF6}" sibTransId="{FF51C4AF-04DA-44E6-A9CE-F5369DE7F7E5}"/>
    <dgm:cxn modelId="{B0D9B677-59B8-4372-A2D2-E8E22F77328B}" type="presOf" srcId="{58A0812D-D276-4B82-A514-5E5175509902}" destId="{0F7E9656-F688-4FC0-9571-B8631C59E4C8}" srcOrd="0" destOrd="0" presId="urn:microsoft.com/office/officeart/2005/8/layout/lProcess2"/>
    <dgm:cxn modelId="{05DD255A-F203-4358-8CD7-89E98B55878E}" type="presOf" srcId="{6FA53512-994A-4B96-AA71-7D955BDB3FAA}" destId="{7C7B079E-6E58-4C7A-9A7B-4201B4F1C2CC}" srcOrd="0" destOrd="0" presId="urn:microsoft.com/office/officeart/2005/8/layout/lProcess2"/>
    <dgm:cxn modelId="{93B22D85-FF91-4D8C-AEF1-1A2B3BAB0D39}" type="presOf" srcId="{796CBA81-0DFD-4ED0-9709-1C9E23618DA7}" destId="{63A0187F-6476-4254-945F-7869581D46D9}" srcOrd="1" destOrd="0" presId="urn:microsoft.com/office/officeart/2005/8/layout/lProcess2"/>
    <dgm:cxn modelId="{D63A268A-451B-4C9B-B5C1-BFA69322BE57}" type="presOf" srcId="{4A9A0F24-1A50-43DC-B7B3-08CA96E5BD67}" destId="{C12CFA77-6204-43F5-BE5F-CD024E8FF718}" srcOrd="0" destOrd="0" presId="urn:microsoft.com/office/officeart/2005/8/layout/lProcess2"/>
    <dgm:cxn modelId="{B091F88A-C599-4984-B418-4175130AC0FE}" type="presOf" srcId="{84B4B05D-B1E8-4E24-9DC9-B6F8C6EC1F2F}" destId="{9E832CCB-034C-475F-A10A-EA8198C525D8}" srcOrd="0" destOrd="0" presId="urn:microsoft.com/office/officeart/2005/8/layout/lProcess2"/>
    <dgm:cxn modelId="{2AC2898B-3442-439E-87C4-B528CE44D978}" type="presOf" srcId="{0B3AD89E-A4DD-437B-8943-841CB12D853D}" destId="{89E22D29-0B67-4707-BE38-D4D63F59C562}" srcOrd="0" destOrd="0" presId="urn:microsoft.com/office/officeart/2005/8/layout/lProcess2"/>
    <dgm:cxn modelId="{E8B6C39A-646B-446E-8557-E3C2F0D4F908}" type="presOf" srcId="{796CBA81-0DFD-4ED0-9709-1C9E23618DA7}" destId="{5047C88A-8FB4-4FE2-BFE2-8D6EBD2C00B4}" srcOrd="0" destOrd="0" presId="urn:microsoft.com/office/officeart/2005/8/layout/lProcess2"/>
    <dgm:cxn modelId="{44DD76A4-951F-4D60-A56A-DF8E611B3190}" srcId="{796CBA81-0DFD-4ED0-9709-1C9E23618DA7}" destId="{B52D20F3-71BF-403C-A611-55951DF398A6}" srcOrd="2" destOrd="0" parTransId="{02E11F88-79F3-4C4B-885B-2873AAD08AE5}" sibTransId="{12E233B9-D7A1-4552-9B01-4F1C42ECFDF3}"/>
    <dgm:cxn modelId="{041531B4-3158-4C0D-9A46-AA24E89D03C8}" type="presOf" srcId="{7B36184B-C805-48CE-87C1-9558CA79C1E0}" destId="{395EE5DB-4BAF-46E5-B9AC-B6FCFE8C643B}" srcOrd="0" destOrd="0" presId="urn:microsoft.com/office/officeart/2005/8/layout/lProcess2"/>
    <dgm:cxn modelId="{E32B81BA-C01A-438A-A0FC-8AB32A85F8C5}" type="presOf" srcId="{8F672CFE-0619-43F6-B132-F5C30B16AD88}" destId="{6C75F7E7-9D23-4F5C-8DB5-F54802E912EC}" srcOrd="1" destOrd="0" presId="urn:microsoft.com/office/officeart/2005/8/layout/lProcess2"/>
    <dgm:cxn modelId="{2E02A1BD-92A5-4B7F-8CF8-D58B9A2EC915}" srcId="{796CBA81-0DFD-4ED0-9709-1C9E23618DA7}" destId="{F2166A51-2477-4162-9B41-4D05D1249B01}" srcOrd="3" destOrd="0" parTransId="{ED2B4390-9C52-4398-AB58-1B1D069A3679}" sibTransId="{A4EAFB0D-5DB0-4752-926B-3336250E9D56}"/>
    <dgm:cxn modelId="{8E3429C4-DB0F-4459-BF2E-A9F5DC0DF054}" srcId="{796CBA81-0DFD-4ED0-9709-1C9E23618DA7}" destId="{7B36184B-C805-48CE-87C1-9558CA79C1E0}" srcOrd="1" destOrd="0" parTransId="{39B6B1AA-5780-4FB6-B7DF-5ED804F99251}" sibTransId="{5150FDA2-06A1-43D3-BA1A-7AC896EB1AAF}"/>
    <dgm:cxn modelId="{C65C41CD-5185-4A3B-B660-128585B84B04}" type="presOf" srcId="{8F672CFE-0619-43F6-B132-F5C30B16AD88}" destId="{64F69AD1-5B9C-4A01-BFDA-78BDB02EC748}" srcOrd="0" destOrd="0" presId="urn:microsoft.com/office/officeart/2005/8/layout/lProcess2"/>
    <dgm:cxn modelId="{D798C7CE-58AD-47BE-A09F-44FD27AF0E00}" srcId="{8F672CFE-0619-43F6-B132-F5C30B16AD88}" destId="{84B4B05D-B1E8-4E24-9DC9-B6F8C6EC1F2F}" srcOrd="3" destOrd="0" parTransId="{D007F59F-8962-4E7C-A37D-E8F6EBFBF935}" sibTransId="{05196E45-727E-421C-98B6-115D1C1CA696}"/>
    <dgm:cxn modelId="{26AE44DA-1A68-4824-A331-2342F59E8BE4}" type="presOf" srcId="{F2166A51-2477-4162-9B41-4D05D1249B01}" destId="{6C462A50-826D-4289-AE57-BA54ED8964A0}" srcOrd="0" destOrd="0" presId="urn:microsoft.com/office/officeart/2005/8/layout/lProcess2"/>
    <dgm:cxn modelId="{10088FEB-5593-468C-AF93-A8427E6ABFE3}" srcId="{6FA53512-994A-4B96-AA71-7D955BDB3FAA}" destId="{8F672CFE-0619-43F6-B132-F5C30B16AD88}" srcOrd="1" destOrd="0" parTransId="{15BB99FE-6A81-48D7-BD0A-903B8574FBA3}" sibTransId="{5939268C-2E91-4230-8E24-8BACD3C69357}"/>
    <dgm:cxn modelId="{322E8FFD-7331-43E0-8D4F-1B5D1CA081C6}" srcId="{796CBA81-0DFD-4ED0-9709-1C9E23618DA7}" destId="{58A0812D-D276-4B82-A514-5E5175509902}" srcOrd="0" destOrd="0" parTransId="{258B1DF5-8D99-4D8B-85A2-3CF008DCD099}" sibTransId="{C5C96FD9-3BA3-4DF7-9221-E4F9D1944A28}"/>
    <dgm:cxn modelId="{70BB158E-FBA4-4619-8F6C-CDCBEB479107}" type="presParOf" srcId="{7C7B079E-6E58-4C7A-9A7B-4201B4F1C2CC}" destId="{528C21D0-41B5-4F5B-96B2-5028CCDC6719}" srcOrd="0" destOrd="0" presId="urn:microsoft.com/office/officeart/2005/8/layout/lProcess2"/>
    <dgm:cxn modelId="{7E18F384-F2D0-43E9-BF7B-DA4F47CE5701}" type="presParOf" srcId="{528C21D0-41B5-4F5B-96B2-5028CCDC6719}" destId="{5047C88A-8FB4-4FE2-BFE2-8D6EBD2C00B4}" srcOrd="0" destOrd="0" presId="urn:microsoft.com/office/officeart/2005/8/layout/lProcess2"/>
    <dgm:cxn modelId="{28AB62D4-E5A2-4F73-A880-FAD6D16E71D5}" type="presParOf" srcId="{528C21D0-41B5-4F5B-96B2-5028CCDC6719}" destId="{63A0187F-6476-4254-945F-7869581D46D9}" srcOrd="1" destOrd="0" presId="urn:microsoft.com/office/officeart/2005/8/layout/lProcess2"/>
    <dgm:cxn modelId="{E1CF7EEA-DBA2-4ADF-8E12-6828937B9170}" type="presParOf" srcId="{528C21D0-41B5-4F5B-96B2-5028CCDC6719}" destId="{6B83EC2B-9D7A-4809-A401-99AA5DC12E41}" srcOrd="2" destOrd="0" presId="urn:microsoft.com/office/officeart/2005/8/layout/lProcess2"/>
    <dgm:cxn modelId="{B3A1ECE3-954D-46BB-90AD-0A2DB6B18678}" type="presParOf" srcId="{6B83EC2B-9D7A-4809-A401-99AA5DC12E41}" destId="{459C19E2-7A8C-4762-8543-D5B674E4702C}" srcOrd="0" destOrd="0" presId="urn:microsoft.com/office/officeart/2005/8/layout/lProcess2"/>
    <dgm:cxn modelId="{42F9D368-3860-4E0C-A949-56725A44A3BC}" type="presParOf" srcId="{459C19E2-7A8C-4762-8543-D5B674E4702C}" destId="{0F7E9656-F688-4FC0-9571-B8631C59E4C8}" srcOrd="0" destOrd="0" presId="urn:microsoft.com/office/officeart/2005/8/layout/lProcess2"/>
    <dgm:cxn modelId="{EE9D4AE6-788E-4025-AB6E-43F69E6E899C}" type="presParOf" srcId="{459C19E2-7A8C-4762-8543-D5B674E4702C}" destId="{C23745DB-1024-47EF-A5D4-2DF7A065D809}" srcOrd="1" destOrd="0" presId="urn:microsoft.com/office/officeart/2005/8/layout/lProcess2"/>
    <dgm:cxn modelId="{C7826C62-79EC-4887-8E53-5A7CC4814AB9}" type="presParOf" srcId="{459C19E2-7A8C-4762-8543-D5B674E4702C}" destId="{395EE5DB-4BAF-46E5-B9AC-B6FCFE8C643B}" srcOrd="2" destOrd="0" presId="urn:microsoft.com/office/officeart/2005/8/layout/lProcess2"/>
    <dgm:cxn modelId="{4A9CC9A5-671F-4C36-BB92-C4B024DE6941}" type="presParOf" srcId="{459C19E2-7A8C-4762-8543-D5B674E4702C}" destId="{C1A30042-2048-4073-BFFA-00C7302378F8}" srcOrd="3" destOrd="0" presId="urn:microsoft.com/office/officeart/2005/8/layout/lProcess2"/>
    <dgm:cxn modelId="{CC5AD105-674A-4965-B0A3-BAC7890291DE}" type="presParOf" srcId="{459C19E2-7A8C-4762-8543-D5B674E4702C}" destId="{7FEC54CF-5E11-43C9-A85C-4858BC3C91DE}" srcOrd="4" destOrd="0" presId="urn:microsoft.com/office/officeart/2005/8/layout/lProcess2"/>
    <dgm:cxn modelId="{D75871D5-DB01-4679-B92B-9218F8B0D1F2}" type="presParOf" srcId="{459C19E2-7A8C-4762-8543-D5B674E4702C}" destId="{EDFBD3F6-87CB-4C17-AA98-2529FA774142}" srcOrd="5" destOrd="0" presId="urn:microsoft.com/office/officeart/2005/8/layout/lProcess2"/>
    <dgm:cxn modelId="{709950C8-5A5F-4B7A-9A94-FC543E85390F}" type="presParOf" srcId="{459C19E2-7A8C-4762-8543-D5B674E4702C}" destId="{6C462A50-826D-4289-AE57-BA54ED8964A0}" srcOrd="6" destOrd="0" presId="urn:microsoft.com/office/officeart/2005/8/layout/lProcess2"/>
    <dgm:cxn modelId="{4AD1519E-1C04-4618-B831-BA679329BE99}" type="presParOf" srcId="{459C19E2-7A8C-4762-8543-D5B674E4702C}" destId="{A9829158-FC66-4F14-94BA-768EE7CE5D8B}" srcOrd="7" destOrd="0" presId="urn:microsoft.com/office/officeart/2005/8/layout/lProcess2"/>
    <dgm:cxn modelId="{24DCD8D7-A18E-4873-8EC8-794376927BF1}" type="presParOf" srcId="{459C19E2-7A8C-4762-8543-D5B674E4702C}" destId="{B90F50DE-4796-4324-A275-E69562D89F0E}" srcOrd="8" destOrd="0" presId="urn:microsoft.com/office/officeart/2005/8/layout/lProcess2"/>
    <dgm:cxn modelId="{FDA4605C-86CE-4059-9BAE-2F9CCA94B9C9}" type="presParOf" srcId="{459C19E2-7A8C-4762-8543-D5B674E4702C}" destId="{21255279-B7B3-41CA-AF2F-BD50CED150C7}" srcOrd="9" destOrd="0" presId="urn:microsoft.com/office/officeart/2005/8/layout/lProcess2"/>
    <dgm:cxn modelId="{88AA4680-BE18-474F-893F-D2383EA46EC7}" type="presParOf" srcId="{459C19E2-7A8C-4762-8543-D5B674E4702C}" destId="{3A25E6A5-97FF-4631-AEC7-596FF73A6C72}" srcOrd="10" destOrd="0" presId="urn:microsoft.com/office/officeart/2005/8/layout/lProcess2"/>
    <dgm:cxn modelId="{20FF393B-A86C-49DB-A12B-FD3A092F073F}" type="presParOf" srcId="{7C7B079E-6E58-4C7A-9A7B-4201B4F1C2CC}" destId="{FD4F652B-BB53-4EA4-9DD1-C93FDF8964FD}" srcOrd="1" destOrd="0" presId="urn:microsoft.com/office/officeart/2005/8/layout/lProcess2"/>
    <dgm:cxn modelId="{F800C68B-3573-451E-AEB7-E059F6A84FD8}" type="presParOf" srcId="{7C7B079E-6E58-4C7A-9A7B-4201B4F1C2CC}" destId="{33F11E43-ECD6-4253-86A9-FA6D0A67CF62}" srcOrd="2" destOrd="0" presId="urn:microsoft.com/office/officeart/2005/8/layout/lProcess2"/>
    <dgm:cxn modelId="{DB69B4B5-40E1-4103-8C53-1AB65AF42F65}" type="presParOf" srcId="{33F11E43-ECD6-4253-86A9-FA6D0A67CF62}" destId="{64F69AD1-5B9C-4A01-BFDA-78BDB02EC748}" srcOrd="0" destOrd="0" presId="urn:microsoft.com/office/officeart/2005/8/layout/lProcess2"/>
    <dgm:cxn modelId="{62698882-8C57-43D5-9250-AB096C2F2558}" type="presParOf" srcId="{33F11E43-ECD6-4253-86A9-FA6D0A67CF62}" destId="{6C75F7E7-9D23-4F5C-8DB5-F54802E912EC}" srcOrd="1" destOrd="0" presId="urn:microsoft.com/office/officeart/2005/8/layout/lProcess2"/>
    <dgm:cxn modelId="{40F1EE30-3B45-4A54-B8DB-1DD591E38D92}" type="presParOf" srcId="{33F11E43-ECD6-4253-86A9-FA6D0A67CF62}" destId="{EAF7FCAF-EBF3-416D-93A0-35357556FAF3}" srcOrd="2" destOrd="0" presId="urn:microsoft.com/office/officeart/2005/8/layout/lProcess2"/>
    <dgm:cxn modelId="{98E51A6C-76B9-4D7F-B69B-D53C422EB8B0}" type="presParOf" srcId="{EAF7FCAF-EBF3-416D-93A0-35357556FAF3}" destId="{0FD87567-1E2F-41D8-B508-BC1DB3BB32F3}" srcOrd="0" destOrd="0" presId="urn:microsoft.com/office/officeart/2005/8/layout/lProcess2"/>
    <dgm:cxn modelId="{3BAC7B8C-2689-46E7-8BFD-4BF52DFAD2F1}" type="presParOf" srcId="{0FD87567-1E2F-41D8-B508-BC1DB3BB32F3}" destId="{C12CFA77-6204-43F5-BE5F-CD024E8FF718}" srcOrd="0" destOrd="0" presId="urn:microsoft.com/office/officeart/2005/8/layout/lProcess2"/>
    <dgm:cxn modelId="{9D92A68D-2E61-468C-9E82-3E4F8BE035EC}" type="presParOf" srcId="{0FD87567-1E2F-41D8-B508-BC1DB3BB32F3}" destId="{B6D3FD65-B147-4AD3-B9AE-A92E04934F72}" srcOrd="1" destOrd="0" presId="urn:microsoft.com/office/officeart/2005/8/layout/lProcess2"/>
    <dgm:cxn modelId="{73716843-914A-4C33-81ED-7D330EE01247}" type="presParOf" srcId="{0FD87567-1E2F-41D8-B508-BC1DB3BB32F3}" destId="{89E22D29-0B67-4707-BE38-D4D63F59C562}" srcOrd="2" destOrd="0" presId="urn:microsoft.com/office/officeart/2005/8/layout/lProcess2"/>
    <dgm:cxn modelId="{6328E0F6-8A46-4D58-9C17-7C905247C4C8}" type="presParOf" srcId="{0FD87567-1E2F-41D8-B508-BC1DB3BB32F3}" destId="{668487DE-1D50-41CE-BD52-9581D50C6409}" srcOrd="3" destOrd="0" presId="urn:microsoft.com/office/officeart/2005/8/layout/lProcess2"/>
    <dgm:cxn modelId="{8EC73044-9908-4C2B-9BCD-D5B9FB9809A6}" type="presParOf" srcId="{0FD87567-1E2F-41D8-B508-BC1DB3BB32F3}" destId="{05BB5DD9-75D2-40FF-AA6C-B569CA094AA1}" srcOrd="4" destOrd="0" presId="urn:microsoft.com/office/officeart/2005/8/layout/lProcess2"/>
    <dgm:cxn modelId="{F240684C-3388-4287-99A1-EAB6C0732C34}" type="presParOf" srcId="{0FD87567-1E2F-41D8-B508-BC1DB3BB32F3}" destId="{7092E303-EC79-494F-93C4-D8975A0359B8}" srcOrd="5" destOrd="0" presId="urn:microsoft.com/office/officeart/2005/8/layout/lProcess2"/>
    <dgm:cxn modelId="{D3A03872-2D0A-4540-8DA5-DDFA21E61A2B}" type="presParOf" srcId="{0FD87567-1E2F-41D8-B508-BC1DB3BB32F3}" destId="{9E832CCB-034C-475F-A10A-EA8198C525D8}"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18FEE4-AE85-4378-9939-354286185571}" type="doc">
      <dgm:prSet loTypeId="urn:microsoft.com/office/officeart/2005/8/layout/architecture" loCatId="list" qsTypeId="urn:microsoft.com/office/officeart/2005/8/quickstyle/simple1" qsCatId="simple" csTypeId="urn:microsoft.com/office/officeart/2005/8/colors/accent1_2" csCatId="accent1"/>
      <dgm:spPr/>
      <dgm:t>
        <a:bodyPr/>
        <a:lstStyle/>
        <a:p>
          <a:endParaRPr lang="en-US"/>
        </a:p>
      </dgm:t>
    </dgm:pt>
    <dgm:pt modelId="{B829073F-764B-4914-96BA-02219FD6E974}">
      <dgm:prSet/>
      <dgm:spPr/>
      <dgm:t>
        <a:bodyPr/>
        <a:lstStyle/>
        <a:p>
          <a:r>
            <a:rPr lang="en-US"/>
            <a:t>SQL DB Contributor</a:t>
          </a:r>
        </a:p>
      </dgm:t>
    </dgm:pt>
    <dgm:pt modelId="{93D960B9-FD19-4563-BCF2-122B2952D5F9}" type="parTrans" cxnId="{01E548CC-0911-4891-828F-B320B4C60A0C}">
      <dgm:prSet/>
      <dgm:spPr/>
      <dgm:t>
        <a:bodyPr/>
        <a:lstStyle/>
        <a:p>
          <a:endParaRPr lang="en-US"/>
        </a:p>
      </dgm:t>
    </dgm:pt>
    <dgm:pt modelId="{0FF7EB61-4A90-41A4-9AA0-D22D5EC77384}" type="sibTrans" cxnId="{01E548CC-0911-4891-828F-B320B4C60A0C}">
      <dgm:prSet/>
      <dgm:spPr/>
      <dgm:t>
        <a:bodyPr/>
        <a:lstStyle/>
        <a:p>
          <a:endParaRPr lang="en-US"/>
        </a:p>
      </dgm:t>
    </dgm:pt>
    <dgm:pt modelId="{475826A1-67B2-4DE7-B7D4-6D63996E0B4B}">
      <dgm:prSet/>
      <dgm:spPr/>
      <dgm:t>
        <a:bodyPr/>
        <a:lstStyle/>
        <a:p>
          <a:r>
            <a:rPr lang="en-US"/>
            <a:t>SQL Managed Instance Contributor</a:t>
          </a:r>
        </a:p>
      </dgm:t>
    </dgm:pt>
    <dgm:pt modelId="{59903E19-DF51-4C2C-8CE9-FD34A2145B46}" type="parTrans" cxnId="{2673A8D1-59AB-4ACA-8A55-8F014D20001A}">
      <dgm:prSet/>
      <dgm:spPr/>
      <dgm:t>
        <a:bodyPr/>
        <a:lstStyle/>
        <a:p>
          <a:endParaRPr lang="en-US"/>
        </a:p>
      </dgm:t>
    </dgm:pt>
    <dgm:pt modelId="{4D3BFF3F-5E60-4A8D-AE0F-5A43496054B8}" type="sibTrans" cxnId="{2673A8D1-59AB-4ACA-8A55-8F014D20001A}">
      <dgm:prSet/>
      <dgm:spPr/>
      <dgm:t>
        <a:bodyPr/>
        <a:lstStyle/>
        <a:p>
          <a:endParaRPr lang="en-US"/>
        </a:p>
      </dgm:t>
    </dgm:pt>
    <dgm:pt modelId="{2ABB795C-5599-4883-92CD-F92B58326364}">
      <dgm:prSet/>
      <dgm:spPr/>
      <dgm:t>
        <a:bodyPr/>
        <a:lstStyle/>
        <a:p>
          <a:r>
            <a:rPr lang="en-US"/>
            <a:t>SQL Security Manager</a:t>
          </a:r>
        </a:p>
      </dgm:t>
    </dgm:pt>
    <dgm:pt modelId="{60EE57A3-0920-493B-B5AD-C899A71AD3B8}" type="parTrans" cxnId="{A722BE0E-EB65-4C1D-A96A-D5C65AC8C327}">
      <dgm:prSet/>
      <dgm:spPr/>
      <dgm:t>
        <a:bodyPr/>
        <a:lstStyle/>
        <a:p>
          <a:endParaRPr lang="en-US"/>
        </a:p>
      </dgm:t>
    </dgm:pt>
    <dgm:pt modelId="{8B883F7A-FDBD-4B80-A03A-84D773D8EA2A}" type="sibTrans" cxnId="{A722BE0E-EB65-4C1D-A96A-D5C65AC8C327}">
      <dgm:prSet/>
      <dgm:spPr/>
      <dgm:t>
        <a:bodyPr/>
        <a:lstStyle/>
        <a:p>
          <a:endParaRPr lang="en-US"/>
        </a:p>
      </dgm:t>
    </dgm:pt>
    <dgm:pt modelId="{26B676ED-C20C-46ED-A229-C58AAB27A6DC}">
      <dgm:prSet/>
      <dgm:spPr/>
      <dgm:t>
        <a:bodyPr/>
        <a:lstStyle/>
        <a:p>
          <a:r>
            <a:rPr lang="en-US"/>
            <a:t>SQL Server Contributor</a:t>
          </a:r>
        </a:p>
      </dgm:t>
    </dgm:pt>
    <dgm:pt modelId="{DC4432D1-DF52-4D34-8E9D-D1BBD6291BBB}" type="parTrans" cxnId="{6C66FBE9-2658-4429-AA4B-0140E8216A4F}">
      <dgm:prSet/>
      <dgm:spPr/>
      <dgm:t>
        <a:bodyPr/>
        <a:lstStyle/>
        <a:p>
          <a:endParaRPr lang="en-US"/>
        </a:p>
      </dgm:t>
    </dgm:pt>
    <dgm:pt modelId="{01D6E940-2DD9-49B7-90C5-3D84C0A52CCD}" type="sibTrans" cxnId="{6C66FBE9-2658-4429-AA4B-0140E8216A4F}">
      <dgm:prSet/>
      <dgm:spPr/>
      <dgm:t>
        <a:bodyPr/>
        <a:lstStyle/>
        <a:p>
          <a:endParaRPr lang="en-US"/>
        </a:p>
      </dgm:t>
    </dgm:pt>
    <dgm:pt modelId="{9D533CC7-07F5-48C8-9C15-733E054E2359}" type="pres">
      <dgm:prSet presAssocID="{0718FEE4-AE85-4378-9939-354286185571}" presName="Name0" presStyleCnt="0">
        <dgm:presLayoutVars>
          <dgm:chPref val="1"/>
          <dgm:dir/>
          <dgm:animOne val="branch"/>
          <dgm:animLvl val="lvl"/>
          <dgm:resizeHandles/>
        </dgm:presLayoutVars>
      </dgm:prSet>
      <dgm:spPr/>
    </dgm:pt>
    <dgm:pt modelId="{7340E4D7-EFC4-4E2F-AAD2-DA00C3CE21B6}" type="pres">
      <dgm:prSet presAssocID="{B829073F-764B-4914-96BA-02219FD6E974}" presName="vertOne" presStyleCnt="0"/>
      <dgm:spPr/>
    </dgm:pt>
    <dgm:pt modelId="{C496EEE0-E686-420A-87DD-D7FF75CEB994}" type="pres">
      <dgm:prSet presAssocID="{B829073F-764B-4914-96BA-02219FD6E974}" presName="txOne" presStyleLbl="node0" presStyleIdx="0" presStyleCnt="4">
        <dgm:presLayoutVars>
          <dgm:chPref val="3"/>
        </dgm:presLayoutVars>
      </dgm:prSet>
      <dgm:spPr/>
    </dgm:pt>
    <dgm:pt modelId="{500FF07C-E2EC-40D3-91B2-FB8283821CAF}" type="pres">
      <dgm:prSet presAssocID="{B829073F-764B-4914-96BA-02219FD6E974}" presName="horzOne" presStyleCnt="0"/>
      <dgm:spPr/>
    </dgm:pt>
    <dgm:pt modelId="{88B5C6AC-CB3F-456B-AE9D-7156485810FA}" type="pres">
      <dgm:prSet presAssocID="{0FF7EB61-4A90-41A4-9AA0-D22D5EC77384}" presName="sibSpaceOne" presStyleCnt="0"/>
      <dgm:spPr/>
    </dgm:pt>
    <dgm:pt modelId="{51420AA2-F215-4DAB-97BF-25B6074B509D}" type="pres">
      <dgm:prSet presAssocID="{475826A1-67B2-4DE7-B7D4-6D63996E0B4B}" presName="vertOne" presStyleCnt="0"/>
      <dgm:spPr/>
    </dgm:pt>
    <dgm:pt modelId="{80AA9A14-1C94-4C2F-B328-4D8E9AC8735F}" type="pres">
      <dgm:prSet presAssocID="{475826A1-67B2-4DE7-B7D4-6D63996E0B4B}" presName="txOne" presStyleLbl="node0" presStyleIdx="1" presStyleCnt="4">
        <dgm:presLayoutVars>
          <dgm:chPref val="3"/>
        </dgm:presLayoutVars>
      </dgm:prSet>
      <dgm:spPr/>
    </dgm:pt>
    <dgm:pt modelId="{028EC908-C9DE-45A9-ACA9-DC7B64E424A1}" type="pres">
      <dgm:prSet presAssocID="{475826A1-67B2-4DE7-B7D4-6D63996E0B4B}" presName="horzOne" presStyleCnt="0"/>
      <dgm:spPr/>
    </dgm:pt>
    <dgm:pt modelId="{08EF84E4-6608-4EEC-A6DB-8727E1097A4E}" type="pres">
      <dgm:prSet presAssocID="{4D3BFF3F-5E60-4A8D-AE0F-5A43496054B8}" presName="sibSpaceOne" presStyleCnt="0"/>
      <dgm:spPr/>
    </dgm:pt>
    <dgm:pt modelId="{F7E9D518-9BB1-43DB-90B2-190D6AEBBA23}" type="pres">
      <dgm:prSet presAssocID="{2ABB795C-5599-4883-92CD-F92B58326364}" presName="vertOne" presStyleCnt="0"/>
      <dgm:spPr/>
    </dgm:pt>
    <dgm:pt modelId="{F1FD3AE0-4FF3-479F-AA72-145852BE2A42}" type="pres">
      <dgm:prSet presAssocID="{2ABB795C-5599-4883-92CD-F92B58326364}" presName="txOne" presStyleLbl="node0" presStyleIdx="2" presStyleCnt="4">
        <dgm:presLayoutVars>
          <dgm:chPref val="3"/>
        </dgm:presLayoutVars>
      </dgm:prSet>
      <dgm:spPr/>
    </dgm:pt>
    <dgm:pt modelId="{3F8CD325-D93E-46C8-A54C-C2DA3E4D33CB}" type="pres">
      <dgm:prSet presAssocID="{2ABB795C-5599-4883-92CD-F92B58326364}" presName="horzOne" presStyleCnt="0"/>
      <dgm:spPr/>
    </dgm:pt>
    <dgm:pt modelId="{6A2E6156-E622-468B-8D94-FD151FD56B75}" type="pres">
      <dgm:prSet presAssocID="{8B883F7A-FDBD-4B80-A03A-84D773D8EA2A}" presName="sibSpaceOne" presStyleCnt="0"/>
      <dgm:spPr/>
    </dgm:pt>
    <dgm:pt modelId="{C613E4C0-E567-455A-90B1-C247334B3A0F}" type="pres">
      <dgm:prSet presAssocID="{26B676ED-C20C-46ED-A229-C58AAB27A6DC}" presName="vertOne" presStyleCnt="0"/>
      <dgm:spPr/>
    </dgm:pt>
    <dgm:pt modelId="{BE7C24F4-C0B6-4BD0-9D25-6583FEDAF1DE}" type="pres">
      <dgm:prSet presAssocID="{26B676ED-C20C-46ED-A229-C58AAB27A6DC}" presName="txOne" presStyleLbl="node0" presStyleIdx="3" presStyleCnt="4">
        <dgm:presLayoutVars>
          <dgm:chPref val="3"/>
        </dgm:presLayoutVars>
      </dgm:prSet>
      <dgm:spPr/>
    </dgm:pt>
    <dgm:pt modelId="{AC121542-4138-40BE-9E5D-3F688E84DC65}" type="pres">
      <dgm:prSet presAssocID="{26B676ED-C20C-46ED-A229-C58AAB27A6DC}" presName="horzOne" presStyleCnt="0"/>
      <dgm:spPr/>
    </dgm:pt>
  </dgm:ptLst>
  <dgm:cxnLst>
    <dgm:cxn modelId="{A722BE0E-EB65-4C1D-A96A-D5C65AC8C327}" srcId="{0718FEE4-AE85-4378-9939-354286185571}" destId="{2ABB795C-5599-4883-92CD-F92B58326364}" srcOrd="2" destOrd="0" parTransId="{60EE57A3-0920-493B-B5AD-C899A71AD3B8}" sibTransId="{8B883F7A-FDBD-4B80-A03A-84D773D8EA2A}"/>
    <dgm:cxn modelId="{611DC518-D3ED-4704-9641-F8B1BF20CFB0}" type="presOf" srcId="{0718FEE4-AE85-4378-9939-354286185571}" destId="{9D533CC7-07F5-48C8-9C15-733E054E2359}" srcOrd="0" destOrd="0" presId="urn:microsoft.com/office/officeart/2005/8/layout/architecture"/>
    <dgm:cxn modelId="{3434CB23-35D6-42C1-AF55-25BA7ED73B91}" type="presOf" srcId="{B829073F-764B-4914-96BA-02219FD6E974}" destId="{C496EEE0-E686-420A-87DD-D7FF75CEB994}" srcOrd="0" destOrd="0" presId="urn:microsoft.com/office/officeart/2005/8/layout/architecture"/>
    <dgm:cxn modelId="{AB726947-3E1D-447A-9A54-2710151C102F}" type="presOf" srcId="{2ABB795C-5599-4883-92CD-F92B58326364}" destId="{F1FD3AE0-4FF3-479F-AA72-145852BE2A42}" srcOrd="0" destOrd="0" presId="urn:microsoft.com/office/officeart/2005/8/layout/architecture"/>
    <dgm:cxn modelId="{01E548CC-0911-4891-828F-B320B4C60A0C}" srcId="{0718FEE4-AE85-4378-9939-354286185571}" destId="{B829073F-764B-4914-96BA-02219FD6E974}" srcOrd="0" destOrd="0" parTransId="{93D960B9-FD19-4563-BCF2-122B2952D5F9}" sibTransId="{0FF7EB61-4A90-41A4-9AA0-D22D5EC77384}"/>
    <dgm:cxn modelId="{2673A8D1-59AB-4ACA-8A55-8F014D20001A}" srcId="{0718FEE4-AE85-4378-9939-354286185571}" destId="{475826A1-67B2-4DE7-B7D4-6D63996E0B4B}" srcOrd="1" destOrd="0" parTransId="{59903E19-DF51-4C2C-8CE9-FD34A2145B46}" sibTransId="{4D3BFF3F-5E60-4A8D-AE0F-5A43496054B8}"/>
    <dgm:cxn modelId="{6C66FBE9-2658-4429-AA4B-0140E8216A4F}" srcId="{0718FEE4-AE85-4378-9939-354286185571}" destId="{26B676ED-C20C-46ED-A229-C58AAB27A6DC}" srcOrd="3" destOrd="0" parTransId="{DC4432D1-DF52-4D34-8E9D-D1BBD6291BBB}" sibTransId="{01D6E940-2DD9-49B7-90C5-3D84C0A52CCD}"/>
    <dgm:cxn modelId="{80C9B7EA-36A9-4877-9391-DEC3A869D81A}" type="presOf" srcId="{475826A1-67B2-4DE7-B7D4-6D63996E0B4B}" destId="{80AA9A14-1C94-4C2F-B328-4D8E9AC8735F}" srcOrd="0" destOrd="0" presId="urn:microsoft.com/office/officeart/2005/8/layout/architecture"/>
    <dgm:cxn modelId="{6BBCB0F6-EFF7-42AB-8A6E-E84710D828B2}" type="presOf" srcId="{26B676ED-C20C-46ED-A229-C58AAB27A6DC}" destId="{BE7C24F4-C0B6-4BD0-9D25-6583FEDAF1DE}" srcOrd="0" destOrd="0" presId="urn:microsoft.com/office/officeart/2005/8/layout/architecture"/>
    <dgm:cxn modelId="{A1ACFFB3-BF1A-4812-A294-BD2A23F31B26}" type="presParOf" srcId="{9D533CC7-07F5-48C8-9C15-733E054E2359}" destId="{7340E4D7-EFC4-4E2F-AAD2-DA00C3CE21B6}" srcOrd="0" destOrd="0" presId="urn:microsoft.com/office/officeart/2005/8/layout/architecture"/>
    <dgm:cxn modelId="{EFB2EC78-1F3A-497A-A54E-A22E00C401EA}" type="presParOf" srcId="{7340E4D7-EFC4-4E2F-AAD2-DA00C3CE21B6}" destId="{C496EEE0-E686-420A-87DD-D7FF75CEB994}" srcOrd="0" destOrd="0" presId="urn:microsoft.com/office/officeart/2005/8/layout/architecture"/>
    <dgm:cxn modelId="{38690C1E-3F92-4F21-AD3F-BC62C5A4EB31}" type="presParOf" srcId="{7340E4D7-EFC4-4E2F-AAD2-DA00C3CE21B6}" destId="{500FF07C-E2EC-40D3-91B2-FB8283821CAF}" srcOrd="1" destOrd="0" presId="urn:microsoft.com/office/officeart/2005/8/layout/architecture"/>
    <dgm:cxn modelId="{3C6C9E27-313E-4C4D-AD02-A83F248723FB}" type="presParOf" srcId="{9D533CC7-07F5-48C8-9C15-733E054E2359}" destId="{88B5C6AC-CB3F-456B-AE9D-7156485810FA}" srcOrd="1" destOrd="0" presId="urn:microsoft.com/office/officeart/2005/8/layout/architecture"/>
    <dgm:cxn modelId="{6B689533-2C47-4AD6-830D-81E179E08908}" type="presParOf" srcId="{9D533CC7-07F5-48C8-9C15-733E054E2359}" destId="{51420AA2-F215-4DAB-97BF-25B6074B509D}" srcOrd="2" destOrd="0" presId="urn:microsoft.com/office/officeart/2005/8/layout/architecture"/>
    <dgm:cxn modelId="{166629EC-4141-4ACE-B33A-C76AD5563F18}" type="presParOf" srcId="{51420AA2-F215-4DAB-97BF-25B6074B509D}" destId="{80AA9A14-1C94-4C2F-B328-4D8E9AC8735F}" srcOrd="0" destOrd="0" presId="urn:microsoft.com/office/officeart/2005/8/layout/architecture"/>
    <dgm:cxn modelId="{1035F6E5-5493-45ED-8359-671D1E345865}" type="presParOf" srcId="{51420AA2-F215-4DAB-97BF-25B6074B509D}" destId="{028EC908-C9DE-45A9-ACA9-DC7B64E424A1}" srcOrd="1" destOrd="0" presId="urn:microsoft.com/office/officeart/2005/8/layout/architecture"/>
    <dgm:cxn modelId="{1860A9F8-9D01-479F-9631-615232698F01}" type="presParOf" srcId="{9D533CC7-07F5-48C8-9C15-733E054E2359}" destId="{08EF84E4-6608-4EEC-A6DB-8727E1097A4E}" srcOrd="3" destOrd="0" presId="urn:microsoft.com/office/officeart/2005/8/layout/architecture"/>
    <dgm:cxn modelId="{D76DA905-45A5-441D-AD66-912ECD07ACFE}" type="presParOf" srcId="{9D533CC7-07F5-48C8-9C15-733E054E2359}" destId="{F7E9D518-9BB1-43DB-90B2-190D6AEBBA23}" srcOrd="4" destOrd="0" presId="urn:microsoft.com/office/officeart/2005/8/layout/architecture"/>
    <dgm:cxn modelId="{3558C28C-CD7F-48F4-915A-2365AD9CFA94}" type="presParOf" srcId="{F7E9D518-9BB1-43DB-90B2-190D6AEBBA23}" destId="{F1FD3AE0-4FF3-479F-AA72-145852BE2A42}" srcOrd="0" destOrd="0" presId="urn:microsoft.com/office/officeart/2005/8/layout/architecture"/>
    <dgm:cxn modelId="{B8FB68AD-FDD8-42C7-8E08-9EC0D8F16020}" type="presParOf" srcId="{F7E9D518-9BB1-43DB-90B2-190D6AEBBA23}" destId="{3F8CD325-D93E-46C8-A54C-C2DA3E4D33CB}" srcOrd="1" destOrd="0" presId="urn:microsoft.com/office/officeart/2005/8/layout/architecture"/>
    <dgm:cxn modelId="{BFA136D8-9075-4547-BBDE-115969B0FDA8}" type="presParOf" srcId="{9D533CC7-07F5-48C8-9C15-733E054E2359}" destId="{6A2E6156-E622-468B-8D94-FD151FD56B75}" srcOrd="5" destOrd="0" presId="urn:microsoft.com/office/officeart/2005/8/layout/architecture"/>
    <dgm:cxn modelId="{815D4D15-9CDB-4EB7-9D14-6EB4FD56354A}" type="presParOf" srcId="{9D533CC7-07F5-48C8-9C15-733E054E2359}" destId="{C613E4C0-E567-455A-90B1-C247334B3A0F}" srcOrd="6" destOrd="0" presId="urn:microsoft.com/office/officeart/2005/8/layout/architecture"/>
    <dgm:cxn modelId="{283966F7-A892-4A8C-A05D-2146D615E118}" type="presParOf" srcId="{C613E4C0-E567-455A-90B1-C247334B3A0F}" destId="{BE7C24F4-C0B6-4BD0-9D25-6583FEDAF1DE}" srcOrd="0" destOrd="0" presId="urn:microsoft.com/office/officeart/2005/8/layout/architecture"/>
    <dgm:cxn modelId="{F1590AC5-D054-402D-8E27-FDDDDA588F44}" type="presParOf" srcId="{C613E4C0-E567-455A-90B1-C247334B3A0F}" destId="{AC121542-4138-40BE-9E5D-3F688E84DC65}"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C4A1A8-1C2F-4A25-838F-6781C36CD393}" type="doc">
      <dgm:prSet loTypeId="urn:microsoft.com/office/officeart/2005/8/layout/vList2" loCatId="list" qsTypeId="urn:microsoft.com/office/officeart/2005/8/quickstyle/simple1" qsCatId="simple" csTypeId="urn:microsoft.com/office/officeart/2005/8/colors/accent3_4" csCatId="accent3" phldr="1"/>
      <dgm:spPr/>
      <dgm:t>
        <a:bodyPr/>
        <a:lstStyle/>
        <a:p>
          <a:endParaRPr lang="en-US"/>
        </a:p>
      </dgm:t>
    </dgm:pt>
    <dgm:pt modelId="{4660953F-23C3-45BB-BD14-E51155A736CF}">
      <dgm:prSet/>
      <dgm:spPr/>
      <dgm:t>
        <a:bodyPr/>
        <a:lstStyle/>
        <a:p>
          <a:r>
            <a:rPr lang="en-US" baseline="0"/>
            <a:t>“Mixed Mode” authentication </a:t>
          </a:r>
          <a:r>
            <a:rPr lang="en-US" b="1" baseline="0"/>
            <a:t>forced</a:t>
          </a:r>
          <a:endParaRPr lang="en-US" b="1"/>
        </a:p>
      </dgm:t>
    </dgm:pt>
    <dgm:pt modelId="{51C8F098-4753-43AB-9D2D-D4CD68F38FAC}" type="parTrans" cxnId="{F05EBBC1-E686-4EAF-80AB-506110C307BA}">
      <dgm:prSet/>
      <dgm:spPr/>
      <dgm:t>
        <a:bodyPr/>
        <a:lstStyle/>
        <a:p>
          <a:endParaRPr lang="en-US"/>
        </a:p>
      </dgm:t>
    </dgm:pt>
    <dgm:pt modelId="{63973EB4-1255-440A-B943-DAB159814512}" type="sibTrans" cxnId="{F05EBBC1-E686-4EAF-80AB-506110C307BA}">
      <dgm:prSet/>
      <dgm:spPr/>
      <dgm:t>
        <a:bodyPr/>
        <a:lstStyle/>
        <a:p>
          <a:endParaRPr lang="en-US"/>
        </a:p>
      </dgm:t>
    </dgm:pt>
    <dgm:pt modelId="{C9D91EA1-39EA-4F1F-9EC8-DF25B22169B1}">
      <dgm:prSet/>
      <dgm:spPr/>
      <dgm:t>
        <a:bodyPr/>
        <a:lstStyle/>
        <a:p>
          <a:r>
            <a:rPr lang="en-US" baseline="0"/>
            <a:t>SQL Auth for deployment: </a:t>
          </a:r>
          <a:r>
            <a:rPr lang="en-US" b="1" baseline="0"/>
            <a:t>server admin</a:t>
          </a:r>
          <a:r>
            <a:rPr lang="en-US" baseline="0"/>
            <a:t>.</a:t>
          </a:r>
          <a:endParaRPr lang="en-US"/>
        </a:p>
      </dgm:t>
    </dgm:pt>
    <dgm:pt modelId="{DE1A8E8C-E7C6-4DF3-9A7D-D7DD40D2D4A8}" type="parTrans" cxnId="{CF44770F-15C8-4A9B-82EF-22C3F5F15229}">
      <dgm:prSet/>
      <dgm:spPr/>
      <dgm:t>
        <a:bodyPr/>
        <a:lstStyle/>
        <a:p>
          <a:endParaRPr lang="en-US"/>
        </a:p>
      </dgm:t>
    </dgm:pt>
    <dgm:pt modelId="{7B2EDC4C-F2AB-4217-BA8F-7C3C7BBC8F29}" type="sibTrans" cxnId="{CF44770F-15C8-4A9B-82EF-22C3F5F15229}">
      <dgm:prSet/>
      <dgm:spPr/>
      <dgm:t>
        <a:bodyPr/>
        <a:lstStyle/>
        <a:p>
          <a:endParaRPr lang="en-US"/>
        </a:p>
      </dgm:t>
    </dgm:pt>
    <dgm:pt modelId="{5374A065-5360-41D6-8E0B-1B2C18E76DD4}">
      <dgm:prSet/>
      <dgm:spPr/>
      <dgm:t>
        <a:bodyPr/>
        <a:lstStyle/>
        <a:p>
          <a:r>
            <a:rPr lang="en-US" baseline="0"/>
            <a:t>Server-level principal for logical server for DB</a:t>
          </a:r>
          <a:endParaRPr lang="en-US"/>
        </a:p>
      </dgm:t>
    </dgm:pt>
    <dgm:pt modelId="{08CAE332-11D4-4D6C-BA4E-F3EC4E70B09E}" type="parTrans" cxnId="{9321126D-5365-4251-B677-EAB6ABCB8CBA}">
      <dgm:prSet/>
      <dgm:spPr/>
      <dgm:t>
        <a:bodyPr/>
        <a:lstStyle/>
        <a:p>
          <a:endParaRPr lang="en-US"/>
        </a:p>
      </dgm:t>
    </dgm:pt>
    <dgm:pt modelId="{DFC8F8C9-BF00-4830-8E1C-8F777F36AFE9}" type="sibTrans" cxnId="{9321126D-5365-4251-B677-EAB6ABCB8CBA}">
      <dgm:prSet/>
      <dgm:spPr/>
      <dgm:t>
        <a:bodyPr/>
        <a:lstStyle/>
        <a:p>
          <a:endParaRPr lang="en-US"/>
        </a:p>
      </dgm:t>
    </dgm:pt>
    <dgm:pt modelId="{40D9F362-A817-420E-8500-4CC28D234C10}">
      <dgm:prSet/>
      <dgm:spPr/>
      <dgm:t>
        <a:bodyPr/>
        <a:lstStyle/>
        <a:p>
          <a:r>
            <a:rPr lang="en-US" baseline="0"/>
            <a:t>Member of sysadmin server role for MI</a:t>
          </a:r>
          <a:endParaRPr lang="en-US"/>
        </a:p>
      </dgm:t>
    </dgm:pt>
    <dgm:pt modelId="{8EA7D974-4783-4BFB-9171-C3879CAB9506}" type="parTrans" cxnId="{95121705-BB6A-4A39-9B21-9988ABE3A151}">
      <dgm:prSet/>
      <dgm:spPr/>
      <dgm:t>
        <a:bodyPr/>
        <a:lstStyle/>
        <a:p>
          <a:endParaRPr lang="en-US"/>
        </a:p>
      </dgm:t>
    </dgm:pt>
    <dgm:pt modelId="{69A49E34-C98F-40E8-B315-2AAB114758D3}" type="sibTrans" cxnId="{95121705-BB6A-4A39-9B21-9988ABE3A151}">
      <dgm:prSet/>
      <dgm:spPr/>
      <dgm:t>
        <a:bodyPr/>
        <a:lstStyle/>
        <a:p>
          <a:endParaRPr lang="en-US"/>
        </a:p>
      </dgm:t>
    </dgm:pt>
    <dgm:pt modelId="{16C1C029-D660-40B3-8277-7D4CA67B2E22}">
      <dgm:prSet/>
      <dgm:spPr/>
      <dgm:t>
        <a:bodyPr/>
        <a:lstStyle/>
        <a:p>
          <a:r>
            <a:rPr lang="en-US" baseline="0" err="1"/>
            <a:t>loginmanager</a:t>
          </a:r>
          <a:r>
            <a:rPr lang="en-US" baseline="0"/>
            <a:t> and </a:t>
          </a:r>
          <a:r>
            <a:rPr lang="en-US" baseline="0" err="1"/>
            <a:t>dbmanager</a:t>
          </a:r>
          <a:r>
            <a:rPr lang="en-US" baseline="0"/>
            <a:t> roles for limited server admins</a:t>
          </a:r>
          <a:endParaRPr lang="en-US"/>
        </a:p>
      </dgm:t>
    </dgm:pt>
    <dgm:pt modelId="{DBFE6E64-7563-4A58-BB85-6C36A5343968}" type="parTrans" cxnId="{6D1BE8ED-ADFE-45A7-827E-F43822D3C25C}">
      <dgm:prSet/>
      <dgm:spPr/>
      <dgm:t>
        <a:bodyPr/>
        <a:lstStyle/>
        <a:p>
          <a:endParaRPr lang="en-US"/>
        </a:p>
      </dgm:t>
    </dgm:pt>
    <dgm:pt modelId="{F927B7C1-EE68-44B8-8C77-A196F40FADCA}" type="sibTrans" cxnId="{6D1BE8ED-ADFE-45A7-827E-F43822D3C25C}">
      <dgm:prSet/>
      <dgm:spPr/>
      <dgm:t>
        <a:bodyPr/>
        <a:lstStyle/>
        <a:p>
          <a:endParaRPr lang="en-US"/>
        </a:p>
      </dgm:t>
    </dgm:pt>
    <dgm:pt modelId="{48E35B1F-FAE1-4FA5-8C1A-09B9629B41EC}">
      <dgm:prSet/>
      <dgm:spPr/>
      <dgm:t>
        <a:bodyPr/>
        <a:lstStyle/>
        <a:p>
          <a:r>
            <a:rPr lang="en-US"/>
            <a:t>Azure Managed Instance</a:t>
          </a:r>
        </a:p>
      </dgm:t>
    </dgm:pt>
    <dgm:pt modelId="{9F6E248D-00F2-4B3D-804D-BBA4342470A1}" type="parTrans" cxnId="{FB654BEF-33FF-42BB-91C3-53FD110D517C}">
      <dgm:prSet/>
      <dgm:spPr/>
      <dgm:t>
        <a:bodyPr/>
        <a:lstStyle/>
        <a:p>
          <a:endParaRPr lang="en-US"/>
        </a:p>
      </dgm:t>
    </dgm:pt>
    <dgm:pt modelId="{F20F6A2A-1B46-444D-8630-6D33059EF81C}" type="sibTrans" cxnId="{FB654BEF-33FF-42BB-91C3-53FD110D517C}">
      <dgm:prSet/>
      <dgm:spPr/>
      <dgm:t>
        <a:bodyPr/>
        <a:lstStyle/>
        <a:p>
          <a:endParaRPr lang="en-US"/>
        </a:p>
      </dgm:t>
    </dgm:pt>
    <dgm:pt modelId="{8948CD8F-64AA-4025-80C9-F5BDFCA2032E}">
      <dgm:prSet/>
      <dgm:spPr/>
      <dgm:t>
        <a:bodyPr/>
        <a:lstStyle/>
        <a:p>
          <a:r>
            <a:rPr lang="en-US"/>
            <a:t>Azure AD Server Admin</a:t>
          </a:r>
        </a:p>
      </dgm:t>
    </dgm:pt>
    <dgm:pt modelId="{2ECC674A-7E2C-41AA-96AF-76CE917E33FE}" type="parTrans" cxnId="{99F1C66D-44EB-47E4-993E-582C34155536}">
      <dgm:prSet/>
      <dgm:spPr/>
      <dgm:t>
        <a:bodyPr/>
        <a:lstStyle/>
        <a:p>
          <a:endParaRPr lang="en-US"/>
        </a:p>
      </dgm:t>
    </dgm:pt>
    <dgm:pt modelId="{62948831-AE5F-40EB-B110-011BCB4A1452}" type="sibTrans" cxnId="{99F1C66D-44EB-47E4-993E-582C34155536}">
      <dgm:prSet/>
      <dgm:spPr/>
      <dgm:t>
        <a:bodyPr/>
        <a:lstStyle/>
        <a:p>
          <a:endParaRPr lang="en-US"/>
        </a:p>
      </dgm:t>
    </dgm:pt>
    <dgm:pt modelId="{AB94FC02-D34A-4892-B56D-8B45ECBB6341}">
      <dgm:prSet/>
      <dgm:spPr/>
      <dgm:t>
        <a:bodyPr/>
        <a:lstStyle/>
        <a:p>
          <a:r>
            <a:rPr lang="en-US"/>
            <a:t>SQL or Azure AD Logins</a:t>
          </a:r>
        </a:p>
      </dgm:t>
    </dgm:pt>
    <dgm:pt modelId="{00CCFF10-9B97-49AC-B3FD-137FEBBB77FA}" type="parTrans" cxnId="{D42DDA8D-F784-476A-B3A9-E54FD5DE35A5}">
      <dgm:prSet/>
      <dgm:spPr/>
      <dgm:t>
        <a:bodyPr/>
        <a:lstStyle/>
        <a:p>
          <a:endParaRPr lang="en-US"/>
        </a:p>
      </dgm:t>
    </dgm:pt>
    <dgm:pt modelId="{D315CA65-4C01-4DAA-B7C0-92CF0C1AC892}" type="sibTrans" cxnId="{D42DDA8D-F784-476A-B3A9-E54FD5DE35A5}">
      <dgm:prSet/>
      <dgm:spPr/>
      <dgm:t>
        <a:bodyPr/>
        <a:lstStyle/>
        <a:p>
          <a:endParaRPr lang="en-US"/>
        </a:p>
      </dgm:t>
    </dgm:pt>
    <dgm:pt modelId="{E845FFC7-84D9-4AFB-8F45-ACF7C9452375}">
      <dgm:prSet/>
      <dgm:spPr/>
      <dgm:t>
        <a:bodyPr/>
        <a:lstStyle/>
        <a:p>
          <a:r>
            <a:rPr lang="en-US"/>
            <a:t>Database Users</a:t>
          </a:r>
        </a:p>
      </dgm:t>
    </dgm:pt>
    <dgm:pt modelId="{FAA5F55A-39CC-4A00-9621-E8C47B1C17D6}" type="parTrans" cxnId="{03F71AE5-E132-4DD7-A2C9-F61BA4D3C819}">
      <dgm:prSet/>
      <dgm:spPr/>
      <dgm:t>
        <a:bodyPr/>
        <a:lstStyle/>
        <a:p>
          <a:endParaRPr lang="en-US"/>
        </a:p>
      </dgm:t>
    </dgm:pt>
    <dgm:pt modelId="{09BFECCC-0011-4604-B158-6AE72CB92C18}" type="sibTrans" cxnId="{03F71AE5-E132-4DD7-A2C9-F61BA4D3C819}">
      <dgm:prSet/>
      <dgm:spPr/>
      <dgm:t>
        <a:bodyPr/>
        <a:lstStyle/>
        <a:p>
          <a:endParaRPr lang="en-US"/>
        </a:p>
      </dgm:t>
    </dgm:pt>
    <dgm:pt modelId="{D2A649FF-721C-4294-BE18-1FF2EDC6CA9A}">
      <dgm:prSet/>
      <dgm:spPr/>
      <dgm:t>
        <a:bodyPr/>
        <a:lstStyle/>
        <a:p>
          <a:r>
            <a:rPr lang="en-US"/>
            <a:t>Need Windows Auth? Use Azure AD Authentication</a:t>
          </a:r>
        </a:p>
      </dgm:t>
    </dgm:pt>
    <dgm:pt modelId="{64354BEC-9D60-4847-954B-880EBFD250D9}" type="parTrans" cxnId="{51AF4F5C-A5CD-4DD4-892F-76B3707486A1}">
      <dgm:prSet/>
      <dgm:spPr/>
      <dgm:t>
        <a:bodyPr/>
        <a:lstStyle/>
        <a:p>
          <a:endParaRPr lang="en-US"/>
        </a:p>
      </dgm:t>
    </dgm:pt>
    <dgm:pt modelId="{8C35A3C5-3427-499E-9474-11C6A0192E19}" type="sibTrans" cxnId="{51AF4F5C-A5CD-4DD4-892F-76B3707486A1}">
      <dgm:prSet/>
      <dgm:spPr/>
      <dgm:t>
        <a:bodyPr/>
        <a:lstStyle/>
        <a:p>
          <a:endParaRPr lang="en-US"/>
        </a:p>
      </dgm:t>
    </dgm:pt>
    <dgm:pt modelId="{0D63AFCB-8F09-4FE7-B260-7ED8A74169FA}">
      <dgm:prSet/>
      <dgm:spPr/>
      <dgm:t>
        <a:bodyPr/>
        <a:lstStyle/>
        <a:p>
          <a:r>
            <a:rPr lang="en-US"/>
            <a:t>Azure SQL Database</a:t>
          </a:r>
        </a:p>
      </dgm:t>
    </dgm:pt>
    <dgm:pt modelId="{5B368B81-D8AF-4A9A-A118-3C92919885F6}" type="parTrans" cxnId="{501C19C4-00D5-44CD-87D5-532352D3B0A0}">
      <dgm:prSet/>
      <dgm:spPr/>
      <dgm:t>
        <a:bodyPr/>
        <a:lstStyle/>
        <a:p>
          <a:endParaRPr lang="en-US"/>
        </a:p>
      </dgm:t>
    </dgm:pt>
    <dgm:pt modelId="{6341D196-58C4-4DB2-AD1E-584F50120998}" type="sibTrans" cxnId="{501C19C4-00D5-44CD-87D5-532352D3B0A0}">
      <dgm:prSet/>
      <dgm:spPr/>
      <dgm:t>
        <a:bodyPr/>
        <a:lstStyle/>
        <a:p>
          <a:endParaRPr lang="en-US"/>
        </a:p>
      </dgm:t>
    </dgm:pt>
    <dgm:pt modelId="{BCB5D595-A980-436A-8E2A-EAC68FED15F2}">
      <dgm:prSet/>
      <dgm:spPr/>
      <dgm:t>
        <a:bodyPr/>
        <a:lstStyle/>
        <a:p>
          <a:r>
            <a:rPr lang="en-US"/>
            <a:t>Azure AD Server Admin</a:t>
          </a:r>
        </a:p>
      </dgm:t>
    </dgm:pt>
    <dgm:pt modelId="{6F8C172C-B426-4479-989B-BDDB415EE6BB}" type="parTrans" cxnId="{CA6C4982-A3D8-409C-B38F-8980706F9DF9}">
      <dgm:prSet/>
      <dgm:spPr/>
      <dgm:t>
        <a:bodyPr/>
        <a:lstStyle/>
        <a:p>
          <a:endParaRPr lang="en-US"/>
        </a:p>
      </dgm:t>
    </dgm:pt>
    <dgm:pt modelId="{50F51FFB-839A-4FD4-9D25-C4DE4578F15D}" type="sibTrans" cxnId="{CA6C4982-A3D8-409C-B38F-8980706F9DF9}">
      <dgm:prSet/>
      <dgm:spPr/>
      <dgm:t>
        <a:bodyPr/>
        <a:lstStyle/>
        <a:p>
          <a:endParaRPr lang="en-US"/>
        </a:p>
      </dgm:t>
    </dgm:pt>
    <dgm:pt modelId="{4EB16D87-495C-42BE-B76E-118AA1D72478}">
      <dgm:prSet/>
      <dgm:spPr/>
      <dgm:t>
        <a:bodyPr/>
        <a:lstStyle/>
        <a:p>
          <a:r>
            <a:rPr lang="en-US"/>
            <a:t>Database Users</a:t>
          </a:r>
        </a:p>
      </dgm:t>
    </dgm:pt>
    <dgm:pt modelId="{82B995C0-A31C-4AE0-80BB-FBBCD3694BFA}" type="parTrans" cxnId="{A4210DBD-2EF8-49B0-A2D1-201AE7507C5A}">
      <dgm:prSet/>
      <dgm:spPr/>
      <dgm:t>
        <a:bodyPr/>
        <a:lstStyle/>
        <a:p>
          <a:endParaRPr lang="en-US"/>
        </a:p>
      </dgm:t>
    </dgm:pt>
    <dgm:pt modelId="{F7D07D12-F12C-4660-8122-19C27B0BA5C6}" type="sibTrans" cxnId="{A4210DBD-2EF8-49B0-A2D1-201AE7507C5A}">
      <dgm:prSet/>
      <dgm:spPr/>
      <dgm:t>
        <a:bodyPr/>
        <a:lstStyle/>
        <a:p>
          <a:endParaRPr lang="en-US"/>
        </a:p>
      </dgm:t>
    </dgm:pt>
    <dgm:pt modelId="{9144981C-9A8B-4A01-AF9F-DF862FF85581}">
      <dgm:prSet/>
      <dgm:spPr/>
      <dgm:t>
        <a:bodyPr/>
        <a:lstStyle/>
        <a:p>
          <a:r>
            <a:rPr lang="en-US"/>
            <a:t>SQL Server Contained Database supported</a:t>
          </a:r>
        </a:p>
      </dgm:t>
    </dgm:pt>
    <dgm:pt modelId="{93F317F2-708E-42A1-BE48-18A2C635DA08}" type="parTrans" cxnId="{F5B8E154-E501-42A3-9719-4B9E3E295FCF}">
      <dgm:prSet/>
      <dgm:spPr/>
      <dgm:t>
        <a:bodyPr/>
        <a:lstStyle/>
        <a:p>
          <a:endParaRPr lang="en-US"/>
        </a:p>
      </dgm:t>
    </dgm:pt>
    <dgm:pt modelId="{26F5A1F7-AFA4-4E52-9F70-C641269B0CDE}" type="sibTrans" cxnId="{F5B8E154-E501-42A3-9719-4B9E3E295FCF}">
      <dgm:prSet/>
      <dgm:spPr/>
      <dgm:t>
        <a:bodyPr/>
        <a:lstStyle/>
        <a:p>
          <a:endParaRPr lang="en-US"/>
        </a:p>
      </dgm:t>
    </dgm:pt>
    <dgm:pt modelId="{EF680495-84BC-4D4C-AF3B-538DBFA1CA40}">
      <dgm:prSet/>
      <dgm:spPr/>
      <dgm:t>
        <a:bodyPr/>
        <a:lstStyle/>
        <a:p>
          <a:r>
            <a:rPr lang="en-US"/>
            <a:t>SQL logins</a:t>
          </a:r>
        </a:p>
      </dgm:t>
    </dgm:pt>
    <dgm:pt modelId="{0F8BB564-ED95-4576-8F03-DECF7A41CB4A}" type="parTrans" cxnId="{BE3DEB30-889C-46B1-988F-1B5DC990965E}">
      <dgm:prSet/>
      <dgm:spPr/>
      <dgm:t>
        <a:bodyPr/>
        <a:lstStyle/>
        <a:p>
          <a:endParaRPr lang="en-US"/>
        </a:p>
      </dgm:t>
    </dgm:pt>
    <dgm:pt modelId="{42A7922C-F19A-4D4F-AC8E-38606E73A741}" type="sibTrans" cxnId="{BE3DEB30-889C-46B1-988F-1B5DC990965E}">
      <dgm:prSet/>
      <dgm:spPr/>
      <dgm:t>
        <a:bodyPr/>
        <a:lstStyle/>
        <a:p>
          <a:endParaRPr lang="en-US"/>
        </a:p>
      </dgm:t>
    </dgm:pt>
    <dgm:pt modelId="{A15385A5-33B6-4768-9899-A3D31F0BD527}">
      <dgm:prSet/>
      <dgm:spPr/>
      <dgm:t>
        <a:bodyPr/>
        <a:lstStyle/>
        <a:p>
          <a:r>
            <a:rPr lang="en-US"/>
            <a:t>Contained Database Users including Azure AD (recommended)</a:t>
          </a:r>
        </a:p>
      </dgm:t>
    </dgm:pt>
    <dgm:pt modelId="{FAF6CF82-CF2F-424C-8ADA-0CA827464472}" type="parTrans" cxnId="{F55180AD-574F-47CE-9F7B-8D3BCF3ABBA2}">
      <dgm:prSet/>
      <dgm:spPr/>
      <dgm:t>
        <a:bodyPr/>
        <a:lstStyle/>
        <a:p>
          <a:endParaRPr lang="en-US"/>
        </a:p>
      </dgm:t>
    </dgm:pt>
    <dgm:pt modelId="{69761A0E-4BAE-4856-BE6B-FE4837C68952}" type="sibTrans" cxnId="{F55180AD-574F-47CE-9F7B-8D3BCF3ABBA2}">
      <dgm:prSet/>
      <dgm:spPr/>
      <dgm:t>
        <a:bodyPr/>
        <a:lstStyle/>
        <a:p>
          <a:endParaRPr lang="en-US"/>
        </a:p>
      </dgm:t>
    </dgm:pt>
    <dgm:pt modelId="{789B9837-2AE7-48DC-B8F6-1793ED53E342}" type="pres">
      <dgm:prSet presAssocID="{25C4A1A8-1C2F-4A25-838F-6781C36CD393}" presName="linear" presStyleCnt="0">
        <dgm:presLayoutVars>
          <dgm:animLvl val="lvl"/>
          <dgm:resizeHandles val="exact"/>
        </dgm:presLayoutVars>
      </dgm:prSet>
      <dgm:spPr/>
    </dgm:pt>
    <dgm:pt modelId="{AF63E974-283D-4A8C-A95A-8185D043BA2D}" type="pres">
      <dgm:prSet presAssocID="{4660953F-23C3-45BB-BD14-E51155A736CF}" presName="parentText" presStyleLbl="node1" presStyleIdx="0" presStyleCnt="5">
        <dgm:presLayoutVars>
          <dgm:chMax val="0"/>
          <dgm:bulletEnabled val="1"/>
        </dgm:presLayoutVars>
      </dgm:prSet>
      <dgm:spPr/>
    </dgm:pt>
    <dgm:pt modelId="{898CDFB9-CF57-469D-A3F6-35A56AE01203}" type="pres">
      <dgm:prSet presAssocID="{63973EB4-1255-440A-B943-DAB159814512}" presName="spacer" presStyleCnt="0"/>
      <dgm:spPr/>
    </dgm:pt>
    <dgm:pt modelId="{07997817-55D3-4EC2-9BB7-45571DCD487C}" type="pres">
      <dgm:prSet presAssocID="{C9D91EA1-39EA-4F1F-9EC8-DF25B22169B1}" presName="parentText" presStyleLbl="node1" presStyleIdx="1" presStyleCnt="5">
        <dgm:presLayoutVars>
          <dgm:chMax val="0"/>
          <dgm:bulletEnabled val="1"/>
        </dgm:presLayoutVars>
      </dgm:prSet>
      <dgm:spPr/>
    </dgm:pt>
    <dgm:pt modelId="{35B318DF-6E65-4795-907E-AA766BFACA1A}" type="pres">
      <dgm:prSet presAssocID="{C9D91EA1-39EA-4F1F-9EC8-DF25B22169B1}" presName="childText" presStyleLbl="revTx" presStyleIdx="0" presStyleCnt="3">
        <dgm:presLayoutVars>
          <dgm:bulletEnabled val="1"/>
        </dgm:presLayoutVars>
      </dgm:prSet>
      <dgm:spPr/>
    </dgm:pt>
    <dgm:pt modelId="{716A9DC9-E92E-4327-BEF8-E5535E70EF84}" type="pres">
      <dgm:prSet presAssocID="{D2A649FF-721C-4294-BE18-1FF2EDC6CA9A}" presName="parentText" presStyleLbl="node1" presStyleIdx="2" presStyleCnt="5">
        <dgm:presLayoutVars>
          <dgm:chMax val="0"/>
          <dgm:bulletEnabled val="1"/>
        </dgm:presLayoutVars>
      </dgm:prSet>
      <dgm:spPr/>
    </dgm:pt>
    <dgm:pt modelId="{2CEDC7D1-AB50-4E8D-90A5-C1A4DAA56A4D}" type="pres">
      <dgm:prSet presAssocID="{8C35A3C5-3427-499E-9474-11C6A0192E19}" presName="spacer" presStyleCnt="0"/>
      <dgm:spPr/>
    </dgm:pt>
    <dgm:pt modelId="{5EF3880E-EB3E-4C50-9B46-2EFAF91F5F34}" type="pres">
      <dgm:prSet presAssocID="{48E35B1F-FAE1-4FA5-8C1A-09B9629B41EC}" presName="parentText" presStyleLbl="node1" presStyleIdx="3" presStyleCnt="5">
        <dgm:presLayoutVars>
          <dgm:chMax val="0"/>
          <dgm:bulletEnabled val="1"/>
        </dgm:presLayoutVars>
      </dgm:prSet>
      <dgm:spPr/>
    </dgm:pt>
    <dgm:pt modelId="{93D4EF77-3451-4FA5-8CD8-CB9035420DC3}" type="pres">
      <dgm:prSet presAssocID="{48E35B1F-FAE1-4FA5-8C1A-09B9629B41EC}" presName="childText" presStyleLbl="revTx" presStyleIdx="1" presStyleCnt="3">
        <dgm:presLayoutVars>
          <dgm:bulletEnabled val="1"/>
        </dgm:presLayoutVars>
      </dgm:prSet>
      <dgm:spPr/>
    </dgm:pt>
    <dgm:pt modelId="{E7E35F08-2158-4795-9D4A-DA776352B32D}" type="pres">
      <dgm:prSet presAssocID="{0D63AFCB-8F09-4FE7-B260-7ED8A74169FA}" presName="parentText" presStyleLbl="node1" presStyleIdx="4" presStyleCnt="5">
        <dgm:presLayoutVars>
          <dgm:chMax val="0"/>
          <dgm:bulletEnabled val="1"/>
        </dgm:presLayoutVars>
      </dgm:prSet>
      <dgm:spPr/>
    </dgm:pt>
    <dgm:pt modelId="{473EC9C9-F56D-4CDA-ADD2-B190D085A74B}" type="pres">
      <dgm:prSet presAssocID="{0D63AFCB-8F09-4FE7-B260-7ED8A74169FA}" presName="childText" presStyleLbl="revTx" presStyleIdx="2" presStyleCnt="3">
        <dgm:presLayoutVars>
          <dgm:bulletEnabled val="1"/>
        </dgm:presLayoutVars>
      </dgm:prSet>
      <dgm:spPr/>
    </dgm:pt>
  </dgm:ptLst>
  <dgm:cxnLst>
    <dgm:cxn modelId="{95121705-BB6A-4A39-9B21-9988ABE3A151}" srcId="{C9D91EA1-39EA-4F1F-9EC8-DF25B22169B1}" destId="{40D9F362-A817-420E-8500-4CC28D234C10}" srcOrd="1" destOrd="0" parTransId="{8EA7D974-4783-4BFB-9171-C3879CAB9506}" sibTransId="{69A49E34-C98F-40E8-B315-2AAB114758D3}"/>
    <dgm:cxn modelId="{CF44770F-15C8-4A9B-82EF-22C3F5F15229}" srcId="{25C4A1A8-1C2F-4A25-838F-6781C36CD393}" destId="{C9D91EA1-39EA-4F1F-9EC8-DF25B22169B1}" srcOrd="1" destOrd="0" parTransId="{DE1A8E8C-E7C6-4DF3-9A7D-D7DD40D2D4A8}" sibTransId="{7B2EDC4C-F2AB-4217-BA8F-7C3C7BBC8F29}"/>
    <dgm:cxn modelId="{28CEE319-CE84-476A-A19F-C78262777055}" type="presOf" srcId="{EF680495-84BC-4D4C-AF3B-538DBFA1CA40}" destId="{473EC9C9-F56D-4CDA-ADD2-B190D085A74B}" srcOrd="0" destOrd="1" presId="urn:microsoft.com/office/officeart/2005/8/layout/vList2"/>
    <dgm:cxn modelId="{AE0DB030-9A52-4F2A-9737-A8D9338C2288}" type="presOf" srcId="{16C1C029-D660-40B3-8277-7D4CA67B2E22}" destId="{473EC9C9-F56D-4CDA-ADD2-B190D085A74B}" srcOrd="0" destOrd="2" presId="urn:microsoft.com/office/officeart/2005/8/layout/vList2"/>
    <dgm:cxn modelId="{BE3DEB30-889C-46B1-988F-1B5DC990965E}" srcId="{0D63AFCB-8F09-4FE7-B260-7ED8A74169FA}" destId="{EF680495-84BC-4D4C-AF3B-538DBFA1CA40}" srcOrd="1" destOrd="0" parTransId="{0F8BB564-ED95-4576-8F03-DECF7A41CB4A}" sibTransId="{42A7922C-F19A-4D4F-AC8E-38606E73A741}"/>
    <dgm:cxn modelId="{2616C736-0C09-4BEC-A0F9-47E5BCF41943}" type="presOf" srcId="{E845FFC7-84D9-4AFB-8F45-ACF7C9452375}" destId="{93D4EF77-3451-4FA5-8CD8-CB9035420DC3}" srcOrd="0" destOrd="2" presId="urn:microsoft.com/office/officeart/2005/8/layout/vList2"/>
    <dgm:cxn modelId="{F162F038-95C0-418B-8217-4CE215627A56}" type="presOf" srcId="{4EB16D87-495C-42BE-B76E-118AA1D72478}" destId="{473EC9C9-F56D-4CDA-ADD2-B190D085A74B}" srcOrd="0" destOrd="3" presId="urn:microsoft.com/office/officeart/2005/8/layout/vList2"/>
    <dgm:cxn modelId="{51AF4F5C-A5CD-4DD4-892F-76B3707486A1}" srcId="{25C4A1A8-1C2F-4A25-838F-6781C36CD393}" destId="{D2A649FF-721C-4294-BE18-1FF2EDC6CA9A}" srcOrd="2" destOrd="0" parTransId="{64354BEC-9D60-4847-954B-880EBFD250D9}" sibTransId="{8C35A3C5-3427-499E-9474-11C6A0192E19}"/>
    <dgm:cxn modelId="{9AE3885F-C014-4B21-A27F-981CF8436C97}" type="presOf" srcId="{D2A649FF-721C-4294-BE18-1FF2EDC6CA9A}" destId="{716A9DC9-E92E-4327-BEF8-E5535E70EF84}" srcOrd="0" destOrd="0" presId="urn:microsoft.com/office/officeart/2005/8/layout/vList2"/>
    <dgm:cxn modelId="{267ACC6C-4CE5-4DEB-937C-507A2AEEEF7A}" type="presOf" srcId="{A15385A5-33B6-4768-9899-A3D31F0BD527}" destId="{473EC9C9-F56D-4CDA-ADD2-B190D085A74B}" srcOrd="0" destOrd="4" presId="urn:microsoft.com/office/officeart/2005/8/layout/vList2"/>
    <dgm:cxn modelId="{9321126D-5365-4251-B677-EAB6ABCB8CBA}" srcId="{C9D91EA1-39EA-4F1F-9EC8-DF25B22169B1}" destId="{5374A065-5360-41D6-8E0B-1B2C18E76DD4}" srcOrd="0" destOrd="0" parTransId="{08CAE332-11D4-4D6C-BA4E-F3EC4E70B09E}" sibTransId="{DFC8F8C9-BF00-4830-8E1C-8F777F36AFE9}"/>
    <dgm:cxn modelId="{99F1C66D-44EB-47E4-993E-582C34155536}" srcId="{48E35B1F-FAE1-4FA5-8C1A-09B9629B41EC}" destId="{8948CD8F-64AA-4025-80C9-F5BDFCA2032E}" srcOrd="0" destOrd="0" parTransId="{2ECC674A-7E2C-41AA-96AF-76CE917E33FE}" sibTransId="{62948831-AE5F-40EB-B110-011BCB4A1452}"/>
    <dgm:cxn modelId="{25DDCC50-9BD4-491F-8BF1-33304FEAA78E}" type="presOf" srcId="{AB94FC02-D34A-4892-B56D-8B45ECBB6341}" destId="{93D4EF77-3451-4FA5-8CD8-CB9035420DC3}" srcOrd="0" destOrd="1" presId="urn:microsoft.com/office/officeart/2005/8/layout/vList2"/>
    <dgm:cxn modelId="{F5B8E154-E501-42A3-9719-4B9E3E295FCF}" srcId="{48E35B1F-FAE1-4FA5-8C1A-09B9629B41EC}" destId="{9144981C-9A8B-4A01-AF9F-DF862FF85581}" srcOrd="3" destOrd="0" parTransId="{93F317F2-708E-42A1-BE48-18A2C635DA08}" sibTransId="{26F5A1F7-AFA4-4E52-9F70-C641269B0CDE}"/>
    <dgm:cxn modelId="{5DC6A67A-DE8C-4FE8-AC13-6575D063FA12}" type="presOf" srcId="{5374A065-5360-41D6-8E0B-1B2C18E76DD4}" destId="{35B318DF-6E65-4795-907E-AA766BFACA1A}" srcOrd="0" destOrd="0" presId="urn:microsoft.com/office/officeart/2005/8/layout/vList2"/>
    <dgm:cxn modelId="{B22B5D7D-637E-4842-8E60-8590975DA237}" type="presOf" srcId="{4660953F-23C3-45BB-BD14-E51155A736CF}" destId="{AF63E974-283D-4A8C-A95A-8185D043BA2D}" srcOrd="0" destOrd="0" presId="urn:microsoft.com/office/officeart/2005/8/layout/vList2"/>
    <dgm:cxn modelId="{CA6C4982-A3D8-409C-B38F-8980706F9DF9}" srcId="{0D63AFCB-8F09-4FE7-B260-7ED8A74169FA}" destId="{BCB5D595-A980-436A-8E2A-EAC68FED15F2}" srcOrd="0" destOrd="0" parTransId="{6F8C172C-B426-4479-989B-BDDB415EE6BB}" sibTransId="{50F51FFB-839A-4FD4-9D25-C4DE4578F15D}"/>
    <dgm:cxn modelId="{D42DDA8D-F784-476A-B3A9-E54FD5DE35A5}" srcId="{48E35B1F-FAE1-4FA5-8C1A-09B9629B41EC}" destId="{AB94FC02-D34A-4892-B56D-8B45ECBB6341}" srcOrd="1" destOrd="0" parTransId="{00CCFF10-9B97-49AC-B3FD-137FEBBB77FA}" sibTransId="{D315CA65-4C01-4DAA-B7C0-92CF0C1AC892}"/>
    <dgm:cxn modelId="{9A5EE698-CCC5-48BE-8D3E-6F4D302E6F22}" type="presOf" srcId="{0D63AFCB-8F09-4FE7-B260-7ED8A74169FA}" destId="{E7E35F08-2158-4795-9D4A-DA776352B32D}" srcOrd="0" destOrd="0" presId="urn:microsoft.com/office/officeart/2005/8/layout/vList2"/>
    <dgm:cxn modelId="{F55180AD-574F-47CE-9F7B-8D3BCF3ABBA2}" srcId="{0D63AFCB-8F09-4FE7-B260-7ED8A74169FA}" destId="{A15385A5-33B6-4768-9899-A3D31F0BD527}" srcOrd="4" destOrd="0" parTransId="{FAF6CF82-CF2F-424C-8ADA-0CA827464472}" sibTransId="{69761A0E-4BAE-4856-BE6B-FE4837C68952}"/>
    <dgm:cxn modelId="{74DB8CAF-1E13-45B8-8F10-B4AFB5AEA3F3}" type="presOf" srcId="{C9D91EA1-39EA-4F1F-9EC8-DF25B22169B1}" destId="{07997817-55D3-4EC2-9BB7-45571DCD487C}" srcOrd="0" destOrd="0" presId="urn:microsoft.com/office/officeart/2005/8/layout/vList2"/>
    <dgm:cxn modelId="{7C41CFB5-934D-49DC-906F-D2BB48A69BAF}" type="presOf" srcId="{9144981C-9A8B-4A01-AF9F-DF862FF85581}" destId="{93D4EF77-3451-4FA5-8CD8-CB9035420DC3}" srcOrd="0" destOrd="3" presId="urn:microsoft.com/office/officeart/2005/8/layout/vList2"/>
    <dgm:cxn modelId="{A4210DBD-2EF8-49B0-A2D1-201AE7507C5A}" srcId="{0D63AFCB-8F09-4FE7-B260-7ED8A74169FA}" destId="{4EB16D87-495C-42BE-B76E-118AA1D72478}" srcOrd="3" destOrd="0" parTransId="{82B995C0-A31C-4AE0-80BB-FBBCD3694BFA}" sibTransId="{F7D07D12-F12C-4660-8122-19C27B0BA5C6}"/>
    <dgm:cxn modelId="{7C5B8EBF-0931-42FF-BCDF-3055E784DFD4}" type="presOf" srcId="{BCB5D595-A980-436A-8E2A-EAC68FED15F2}" destId="{473EC9C9-F56D-4CDA-ADD2-B190D085A74B}" srcOrd="0" destOrd="0" presId="urn:microsoft.com/office/officeart/2005/8/layout/vList2"/>
    <dgm:cxn modelId="{1EBE1FC0-3BA8-4332-B745-4DE1FDE63252}" type="presOf" srcId="{48E35B1F-FAE1-4FA5-8C1A-09B9629B41EC}" destId="{5EF3880E-EB3E-4C50-9B46-2EFAF91F5F34}" srcOrd="0" destOrd="0" presId="urn:microsoft.com/office/officeart/2005/8/layout/vList2"/>
    <dgm:cxn modelId="{F05EBBC1-E686-4EAF-80AB-506110C307BA}" srcId="{25C4A1A8-1C2F-4A25-838F-6781C36CD393}" destId="{4660953F-23C3-45BB-BD14-E51155A736CF}" srcOrd="0" destOrd="0" parTransId="{51C8F098-4753-43AB-9D2D-D4CD68F38FAC}" sibTransId="{63973EB4-1255-440A-B943-DAB159814512}"/>
    <dgm:cxn modelId="{501C19C4-00D5-44CD-87D5-532352D3B0A0}" srcId="{25C4A1A8-1C2F-4A25-838F-6781C36CD393}" destId="{0D63AFCB-8F09-4FE7-B260-7ED8A74169FA}" srcOrd="4" destOrd="0" parTransId="{5B368B81-D8AF-4A9A-A118-3C92919885F6}" sibTransId="{6341D196-58C4-4DB2-AD1E-584F50120998}"/>
    <dgm:cxn modelId="{9F1D26CC-A7D3-4DEC-8780-4799936588F8}" type="presOf" srcId="{40D9F362-A817-420E-8500-4CC28D234C10}" destId="{35B318DF-6E65-4795-907E-AA766BFACA1A}" srcOrd="0" destOrd="1" presId="urn:microsoft.com/office/officeart/2005/8/layout/vList2"/>
    <dgm:cxn modelId="{8CAEF6E4-2C76-4F43-A326-B24A276C1CA9}" type="presOf" srcId="{25C4A1A8-1C2F-4A25-838F-6781C36CD393}" destId="{789B9837-2AE7-48DC-B8F6-1793ED53E342}" srcOrd="0" destOrd="0" presId="urn:microsoft.com/office/officeart/2005/8/layout/vList2"/>
    <dgm:cxn modelId="{03F71AE5-E132-4DD7-A2C9-F61BA4D3C819}" srcId="{48E35B1F-FAE1-4FA5-8C1A-09B9629B41EC}" destId="{E845FFC7-84D9-4AFB-8F45-ACF7C9452375}" srcOrd="2" destOrd="0" parTransId="{FAA5F55A-39CC-4A00-9621-E8C47B1C17D6}" sibTransId="{09BFECCC-0011-4604-B158-6AE72CB92C18}"/>
    <dgm:cxn modelId="{6D1BE8ED-ADFE-45A7-827E-F43822D3C25C}" srcId="{0D63AFCB-8F09-4FE7-B260-7ED8A74169FA}" destId="{16C1C029-D660-40B3-8277-7D4CA67B2E22}" srcOrd="2" destOrd="0" parTransId="{DBFE6E64-7563-4A58-BB85-6C36A5343968}" sibTransId="{F927B7C1-EE68-44B8-8C77-A196F40FADCA}"/>
    <dgm:cxn modelId="{FB654BEF-33FF-42BB-91C3-53FD110D517C}" srcId="{25C4A1A8-1C2F-4A25-838F-6781C36CD393}" destId="{48E35B1F-FAE1-4FA5-8C1A-09B9629B41EC}" srcOrd="3" destOrd="0" parTransId="{9F6E248D-00F2-4B3D-804D-BBA4342470A1}" sibTransId="{F20F6A2A-1B46-444D-8630-6D33059EF81C}"/>
    <dgm:cxn modelId="{C8994AFB-AF38-44B6-88F2-D884A0A19CC1}" type="presOf" srcId="{8948CD8F-64AA-4025-80C9-F5BDFCA2032E}" destId="{93D4EF77-3451-4FA5-8CD8-CB9035420DC3}" srcOrd="0" destOrd="0" presId="urn:microsoft.com/office/officeart/2005/8/layout/vList2"/>
    <dgm:cxn modelId="{C225D960-8F0C-4283-B3D5-9CE89C6D180C}" type="presParOf" srcId="{789B9837-2AE7-48DC-B8F6-1793ED53E342}" destId="{AF63E974-283D-4A8C-A95A-8185D043BA2D}" srcOrd="0" destOrd="0" presId="urn:microsoft.com/office/officeart/2005/8/layout/vList2"/>
    <dgm:cxn modelId="{9086166A-0C94-4880-BA50-6062EEACBB1A}" type="presParOf" srcId="{789B9837-2AE7-48DC-B8F6-1793ED53E342}" destId="{898CDFB9-CF57-469D-A3F6-35A56AE01203}" srcOrd="1" destOrd="0" presId="urn:microsoft.com/office/officeart/2005/8/layout/vList2"/>
    <dgm:cxn modelId="{19154643-C5F5-46CA-89BD-34A7FE0F8091}" type="presParOf" srcId="{789B9837-2AE7-48DC-B8F6-1793ED53E342}" destId="{07997817-55D3-4EC2-9BB7-45571DCD487C}" srcOrd="2" destOrd="0" presId="urn:microsoft.com/office/officeart/2005/8/layout/vList2"/>
    <dgm:cxn modelId="{1853884C-9368-4BBB-B06D-787943A3F690}" type="presParOf" srcId="{789B9837-2AE7-48DC-B8F6-1793ED53E342}" destId="{35B318DF-6E65-4795-907E-AA766BFACA1A}" srcOrd="3" destOrd="0" presId="urn:microsoft.com/office/officeart/2005/8/layout/vList2"/>
    <dgm:cxn modelId="{BB1C701E-502C-4E64-AA0A-645BFE3B0E52}" type="presParOf" srcId="{789B9837-2AE7-48DC-B8F6-1793ED53E342}" destId="{716A9DC9-E92E-4327-BEF8-E5535E70EF84}" srcOrd="4" destOrd="0" presId="urn:microsoft.com/office/officeart/2005/8/layout/vList2"/>
    <dgm:cxn modelId="{D7E62679-91C5-406F-9F39-3D667981E22D}" type="presParOf" srcId="{789B9837-2AE7-48DC-B8F6-1793ED53E342}" destId="{2CEDC7D1-AB50-4E8D-90A5-C1A4DAA56A4D}" srcOrd="5" destOrd="0" presId="urn:microsoft.com/office/officeart/2005/8/layout/vList2"/>
    <dgm:cxn modelId="{CB2E983A-9F52-4DDF-838C-623CC2FF76E1}" type="presParOf" srcId="{789B9837-2AE7-48DC-B8F6-1793ED53E342}" destId="{5EF3880E-EB3E-4C50-9B46-2EFAF91F5F34}" srcOrd="6" destOrd="0" presId="urn:microsoft.com/office/officeart/2005/8/layout/vList2"/>
    <dgm:cxn modelId="{A2D73B63-EFD4-4B47-86F1-7FCDC95257F1}" type="presParOf" srcId="{789B9837-2AE7-48DC-B8F6-1793ED53E342}" destId="{93D4EF77-3451-4FA5-8CD8-CB9035420DC3}" srcOrd="7" destOrd="0" presId="urn:microsoft.com/office/officeart/2005/8/layout/vList2"/>
    <dgm:cxn modelId="{61FDA1E2-0327-4E62-A9C2-7F8C7BBAC587}" type="presParOf" srcId="{789B9837-2AE7-48DC-B8F6-1793ED53E342}" destId="{E7E35F08-2158-4795-9D4A-DA776352B32D}" srcOrd="8" destOrd="0" presId="urn:microsoft.com/office/officeart/2005/8/layout/vList2"/>
    <dgm:cxn modelId="{224B1BF0-16C8-4AB7-9443-3E24380DED74}" type="presParOf" srcId="{789B9837-2AE7-48DC-B8F6-1793ED53E342}" destId="{473EC9C9-F56D-4CDA-ADD2-B190D085A74B}"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C65FBF-D22A-4B1D-A9F9-F8950135888C}" type="doc">
      <dgm:prSet loTypeId="urn:microsoft.com/office/officeart/2009/3/layout/IncreasingArrowsProcess" loCatId="process" qsTypeId="urn:microsoft.com/office/officeart/2005/8/quickstyle/simple5" qsCatId="simple" csTypeId="urn:microsoft.com/office/officeart/2005/8/colors/colorful2" csCatId="colorful" phldr="1"/>
      <dgm:spPr/>
      <dgm:t>
        <a:bodyPr/>
        <a:lstStyle/>
        <a:p>
          <a:endParaRPr lang="en-US"/>
        </a:p>
      </dgm:t>
    </dgm:pt>
    <dgm:pt modelId="{8D6FF80E-528E-4DBE-9915-4DD25D5C2AEF}">
      <dgm:prSet/>
      <dgm:spPr/>
      <dgm:t>
        <a:bodyPr/>
        <a:lstStyle/>
        <a:p>
          <a:r>
            <a:rPr lang="en-US" baseline="0">
              <a:solidFill>
                <a:schemeClr val="tx1"/>
              </a:solidFill>
            </a:rPr>
            <a:t>Deploy with a SQL server admin</a:t>
          </a:r>
          <a:endParaRPr lang="en-US">
            <a:solidFill>
              <a:schemeClr val="tx1"/>
            </a:solidFill>
          </a:endParaRPr>
        </a:p>
      </dgm:t>
    </dgm:pt>
    <dgm:pt modelId="{16393471-EC96-4904-80E4-468B1FF2A44E}" type="parTrans" cxnId="{528B6C6D-2FF9-4EA7-BDFD-86CFC7B0D833}">
      <dgm:prSet/>
      <dgm:spPr/>
      <dgm:t>
        <a:bodyPr/>
        <a:lstStyle/>
        <a:p>
          <a:endParaRPr lang="en-US"/>
        </a:p>
      </dgm:t>
    </dgm:pt>
    <dgm:pt modelId="{3D1D18FB-0FDB-49CE-8C51-8D1696E6C884}" type="sibTrans" cxnId="{528B6C6D-2FF9-4EA7-BDFD-86CFC7B0D833}">
      <dgm:prSet/>
      <dgm:spPr/>
      <dgm:t>
        <a:bodyPr/>
        <a:lstStyle/>
        <a:p>
          <a:endParaRPr lang="en-US"/>
        </a:p>
      </dgm:t>
    </dgm:pt>
    <dgm:pt modelId="{6C35B58F-0252-40E8-875F-73C599CDE5DC}">
      <dgm:prSet/>
      <dgm:spPr/>
      <dgm:t>
        <a:bodyPr/>
        <a:lstStyle/>
        <a:p>
          <a:r>
            <a:rPr lang="en-US" baseline="0">
              <a:solidFill>
                <a:schemeClr val="bg2"/>
              </a:solidFill>
            </a:rPr>
            <a:t>Admins can create users</a:t>
          </a:r>
          <a:endParaRPr lang="en-US">
            <a:solidFill>
              <a:schemeClr val="bg2"/>
            </a:solidFill>
          </a:endParaRPr>
        </a:p>
      </dgm:t>
    </dgm:pt>
    <dgm:pt modelId="{E58EBFC4-CCAA-425A-91BB-2C1A7E465DC5}" type="parTrans" cxnId="{013203B3-EDAA-42FF-A562-34B61D1E542E}">
      <dgm:prSet/>
      <dgm:spPr/>
      <dgm:t>
        <a:bodyPr/>
        <a:lstStyle/>
        <a:p>
          <a:endParaRPr lang="en-US"/>
        </a:p>
      </dgm:t>
    </dgm:pt>
    <dgm:pt modelId="{4B67C151-CF51-43E3-96FB-80F6A5DF5DEC}" type="sibTrans" cxnId="{013203B3-EDAA-42FF-A562-34B61D1E542E}">
      <dgm:prSet/>
      <dgm:spPr/>
      <dgm:t>
        <a:bodyPr/>
        <a:lstStyle/>
        <a:p>
          <a:endParaRPr lang="en-US"/>
        </a:p>
      </dgm:t>
    </dgm:pt>
    <dgm:pt modelId="{0DBC6A2C-12AE-48C3-8ECA-4940C2D2FF09}">
      <dgm:prSet/>
      <dgm:spPr/>
      <dgm:t>
        <a:bodyPr/>
        <a:lstStyle/>
        <a:p>
          <a:r>
            <a:rPr lang="en-US">
              <a:solidFill>
                <a:schemeClr val="bg2"/>
              </a:solidFill>
            </a:rPr>
            <a:t>Create other admins</a:t>
          </a:r>
        </a:p>
      </dgm:t>
    </dgm:pt>
    <dgm:pt modelId="{2AF94398-C472-4519-9E97-9201C38BF525}" type="parTrans" cxnId="{F047D15E-ECAD-47D8-B22C-57436CD74742}">
      <dgm:prSet/>
      <dgm:spPr/>
      <dgm:t>
        <a:bodyPr/>
        <a:lstStyle/>
        <a:p>
          <a:endParaRPr lang="en-US"/>
        </a:p>
      </dgm:t>
    </dgm:pt>
    <dgm:pt modelId="{F86190FE-47FA-4120-BB7D-0B6DEF0E3870}" type="sibTrans" cxnId="{F047D15E-ECAD-47D8-B22C-57436CD74742}">
      <dgm:prSet/>
      <dgm:spPr/>
      <dgm:t>
        <a:bodyPr/>
        <a:lstStyle/>
        <a:p>
          <a:endParaRPr lang="en-US"/>
        </a:p>
      </dgm:t>
    </dgm:pt>
    <dgm:pt modelId="{E65D7898-DDA8-4B40-8823-E91CD2CA4FA6}">
      <dgm:prSet/>
      <dgm:spPr/>
      <dgm:t>
        <a:bodyPr/>
        <a:lstStyle/>
        <a:p>
          <a:r>
            <a:rPr lang="en-US">
              <a:solidFill>
                <a:schemeClr val="bg2"/>
              </a:solidFill>
            </a:rPr>
            <a:t>Grant access just like SQL</a:t>
          </a:r>
        </a:p>
      </dgm:t>
    </dgm:pt>
    <dgm:pt modelId="{063A1325-B9C0-45B4-B3BF-92C387781E42}" type="parTrans" cxnId="{9BA34C84-B3E7-45DA-AEE0-D98DF30E14D8}">
      <dgm:prSet/>
      <dgm:spPr/>
      <dgm:t>
        <a:bodyPr/>
        <a:lstStyle/>
        <a:p>
          <a:endParaRPr lang="en-US"/>
        </a:p>
      </dgm:t>
    </dgm:pt>
    <dgm:pt modelId="{FC04968B-0EDB-42DE-A050-F12D33B21B54}" type="sibTrans" cxnId="{9BA34C84-B3E7-45DA-AEE0-D98DF30E14D8}">
      <dgm:prSet/>
      <dgm:spPr/>
      <dgm:t>
        <a:bodyPr/>
        <a:lstStyle/>
        <a:p>
          <a:endParaRPr lang="en-US"/>
        </a:p>
      </dgm:t>
    </dgm:pt>
    <dgm:pt modelId="{87985892-A56D-4476-B225-AA76C65720A4}" type="pres">
      <dgm:prSet presAssocID="{31C65FBF-D22A-4B1D-A9F9-F8950135888C}" presName="Name0" presStyleCnt="0">
        <dgm:presLayoutVars>
          <dgm:chMax val="5"/>
          <dgm:chPref val="5"/>
          <dgm:dir/>
          <dgm:animLvl val="lvl"/>
        </dgm:presLayoutVars>
      </dgm:prSet>
      <dgm:spPr/>
    </dgm:pt>
    <dgm:pt modelId="{0B173F81-ACE8-4FCF-B95B-BA773E04D0D3}" type="pres">
      <dgm:prSet presAssocID="{8D6FF80E-528E-4DBE-9915-4DD25D5C2AEF}" presName="parentText1" presStyleLbl="node1" presStyleIdx="0" presStyleCnt="4">
        <dgm:presLayoutVars>
          <dgm:chMax/>
          <dgm:chPref val="3"/>
          <dgm:bulletEnabled val="1"/>
        </dgm:presLayoutVars>
      </dgm:prSet>
      <dgm:spPr/>
    </dgm:pt>
    <dgm:pt modelId="{3C4BE717-B335-4A34-AB52-927D3875F169}" type="pres">
      <dgm:prSet presAssocID="{0DBC6A2C-12AE-48C3-8ECA-4940C2D2FF09}" presName="parentText2" presStyleLbl="node1" presStyleIdx="1" presStyleCnt="4">
        <dgm:presLayoutVars>
          <dgm:chMax/>
          <dgm:chPref val="3"/>
          <dgm:bulletEnabled val="1"/>
        </dgm:presLayoutVars>
      </dgm:prSet>
      <dgm:spPr/>
    </dgm:pt>
    <dgm:pt modelId="{4BF62BD8-C68F-418E-BE8D-87DEC0941CCE}" type="pres">
      <dgm:prSet presAssocID="{6C35B58F-0252-40E8-875F-73C599CDE5DC}" presName="parentText3" presStyleLbl="node1" presStyleIdx="2" presStyleCnt="4">
        <dgm:presLayoutVars>
          <dgm:chMax/>
          <dgm:chPref val="3"/>
          <dgm:bulletEnabled val="1"/>
        </dgm:presLayoutVars>
      </dgm:prSet>
      <dgm:spPr/>
    </dgm:pt>
    <dgm:pt modelId="{43C0E580-FB32-4D44-ABF9-6987013F7460}" type="pres">
      <dgm:prSet presAssocID="{E65D7898-DDA8-4B40-8823-E91CD2CA4FA6}" presName="parentText4" presStyleLbl="node1" presStyleIdx="3" presStyleCnt="4">
        <dgm:presLayoutVars>
          <dgm:chMax/>
          <dgm:chPref val="3"/>
          <dgm:bulletEnabled val="1"/>
        </dgm:presLayoutVars>
      </dgm:prSet>
      <dgm:spPr/>
    </dgm:pt>
  </dgm:ptLst>
  <dgm:cxnLst>
    <dgm:cxn modelId="{6C40F928-7AB7-44FA-BC95-0A8A79A55166}" type="presOf" srcId="{E65D7898-DDA8-4B40-8823-E91CD2CA4FA6}" destId="{43C0E580-FB32-4D44-ABF9-6987013F7460}" srcOrd="0" destOrd="0" presId="urn:microsoft.com/office/officeart/2009/3/layout/IncreasingArrowsProcess"/>
    <dgm:cxn modelId="{EF98DA35-74BF-487D-BAFF-FB1BE3C87D99}" type="presOf" srcId="{8D6FF80E-528E-4DBE-9915-4DD25D5C2AEF}" destId="{0B173F81-ACE8-4FCF-B95B-BA773E04D0D3}" srcOrd="0" destOrd="0" presId="urn:microsoft.com/office/officeart/2009/3/layout/IncreasingArrowsProcess"/>
    <dgm:cxn modelId="{F047D15E-ECAD-47D8-B22C-57436CD74742}" srcId="{31C65FBF-D22A-4B1D-A9F9-F8950135888C}" destId="{0DBC6A2C-12AE-48C3-8ECA-4940C2D2FF09}" srcOrd="1" destOrd="0" parTransId="{2AF94398-C472-4519-9E97-9201C38BF525}" sibTransId="{F86190FE-47FA-4120-BB7D-0B6DEF0E3870}"/>
    <dgm:cxn modelId="{528B6C6D-2FF9-4EA7-BDFD-86CFC7B0D833}" srcId="{31C65FBF-D22A-4B1D-A9F9-F8950135888C}" destId="{8D6FF80E-528E-4DBE-9915-4DD25D5C2AEF}" srcOrd="0" destOrd="0" parTransId="{16393471-EC96-4904-80E4-468B1FF2A44E}" sibTransId="{3D1D18FB-0FDB-49CE-8C51-8D1696E6C884}"/>
    <dgm:cxn modelId="{9BA34C84-B3E7-45DA-AEE0-D98DF30E14D8}" srcId="{31C65FBF-D22A-4B1D-A9F9-F8950135888C}" destId="{E65D7898-DDA8-4B40-8823-E91CD2CA4FA6}" srcOrd="3" destOrd="0" parTransId="{063A1325-B9C0-45B4-B3BF-92C387781E42}" sibTransId="{FC04968B-0EDB-42DE-A050-F12D33B21B54}"/>
    <dgm:cxn modelId="{26215E89-DEC0-4463-9D8B-6D12A32779A0}" type="presOf" srcId="{6C35B58F-0252-40E8-875F-73C599CDE5DC}" destId="{4BF62BD8-C68F-418E-BE8D-87DEC0941CCE}" srcOrd="0" destOrd="0" presId="urn:microsoft.com/office/officeart/2009/3/layout/IncreasingArrowsProcess"/>
    <dgm:cxn modelId="{21DDEEA7-E1C8-4A93-A604-5C44FAB14E39}" type="presOf" srcId="{0DBC6A2C-12AE-48C3-8ECA-4940C2D2FF09}" destId="{3C4BE717-B335-4A34-AB52-927D3875F169}" srcOrd="0" destOrd="0" presId="urn:microsoft.com/office/officeart/2009/3/layout/IncreasingArrowsProcess"/>
    <dgm:cxn modelId="{013203B3-EDAA-42FF-A562-34B61D1E542E}" srcId="{31C65FBF-D22A-4B1D-A9F9-F8950135888C}" destId="{6C35B58F-0252-40E8-875F-73C599CDE5DC}" srcOrd="2" destOrd="0" parTransId="{E58EBFC4-CCAA-425A-91BB-2C1A7E465DC5}" sibTransId="{4B67C151-CF51-43E3-96FB-80F6A5DF5DEC}"/>
    <dgm:cxn modelId="{332D07F8-0D39-44E1-8A79-97836D704B98}" type="presOf" srcId="{31C65FBF-D22A-4B1D-A9F9-F8950135888C}" destId="{87985892-A56D-4476-B225-AA76C65720A4}" srcOrd="0" destOrd="0" presId="urn:microsoft.com/office/officeart/2009/3/layout/IncreasingArrowsProcess"/>
    <dgm:cxn modelId="{C620AE32-2F1A-4B88-B645-E85B65C2079C}" type="presParOf" srcId="{87985892-A56D-4476-B225-AA76C65720A4}" destId="{0B173F81-ACE8-4FCF-B95B-BA773E04D0D3}" srcOrd="0" destOrd="0" presId="urn:microsoft.com/office/officeart/2009/3/layout/IncreasingArrowsProcess"/>
    <dgm:cxn modelId="{72F31B21-57A9-4218-B59F-232A5E65B6DF}" type="presParOf" srcId="{87985892-A56D-4476-B225-AA76C65720A4}" destId="{3C4BE717-B335-4A34-AB52-927D3875F169}" srcOrd="1" destOrd="0" presId="urn:microsoft.com/office/officeart/2009/3/layout/IncreasingArrowsProcess"/>
    <dgm:cxn modelId="{BC2A2418-CFCF-4B9D-8557-7C6F9F5F1093}" type="presParOf" srcId="{87985892-A56D-4476-B225-AA76C65720A4}" destId="{4BF62BD8-C68F-418E-BE8D-87DEC0941CCE}" srcOrd="2" destOrd="0" presId="urn:microsoft.com/office/officeart/2009/3/layout/IncreasingArrowsProcess"/>
    <dgm:cxn modelId="{4975FA33-3C5B-40F6-8D1F-B8540D69C41E}" type="presParOf" srcId="{87985892-A56D-4476-B225-AA76C65720A4}" destId="{43C0E580-FB32-4D44-ABF9-6987013F7460}" srcOrd="3"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EDF39E-ACEA-4779-A676-0B9E039D18E5}" type="doc">
      <dgm:prSet loTypeId="urn:microsoft.com/office/officeart/2005/8/layout/orgChart1" loCatId="hierarchy" qsTypeId="urn:microsoft.com/office/officeart/2005/8/quickstyle/simple5" qsCatId="simple" csTypeId="urn:microsoft.com/office/officeart/2005/8/colors/accent1_1" csCatId="accent1" phldr="1"/>
      <dgm:spPr/>
      <dgm:t>
        <a:bodyPr/>
        <a:lstStyle/>
        <a:p>
          <a:endParaRPr lang="en-US"/>
        </a:p>
      </dgm:t>
    </dgm:pt>
    <dgm:pt modelId="{E81FB137-8D3A-4BD3-AABA-1137CBF59332}">
      <dgm:prSet/>
      <dgm:spPr/>
      <dgm:t>
        <a:bodyPr/>
        <a:lstStyle/>
        <a:p>
          <a:r>
            <a:rPr lang="en-US" baseline="0"/>
            <a:t>SQL Database</a:t>
          </a:r>
          <a:endParaRPr lang="en-US"/>
        </a:p>
      </dgm:t>
    </dgm:pt>
    <dgm:pt modelId="{1A757236-12D9-4902-9B04-2FA3BD0C2A7C}" type="parTrans" cxnId="{E3EDFF5B-4F55-4202-A7B7-3690DB44B433}">
      <dgm:prSet/>
      <dgm:spPr/>
      <dgm:t>
        <a:bodyPr/>
        <a:lstStyle/>
        <a:p>
          <a:endParaRPr lang="en-US"/>
        </a:p>
      </dgm:t>
    </dgm:pt>
    <dgm:pt modelId="{081C2DD6-2F0F-48A5-9D3D-A5DA4904EAFE}" type="sibTrans" cxnId="{E3EDFF5B-4F55-4202-A7B7-3690DB44B433}">
      <dgm:prSet/>
      <dgm:spPr/>
      <dgm:t>
        <a:bodyPr/>
        <a:lstStyle/>
        <a:p>
          <a:endParaRPr lang="en-US"/>
        </a:p>
      </dgm:t>
    </dgm:pt>
    <dgm:pt modelId="{BBF6D953-C3FB-4FC0-A620-B71E67D8D749}">
      <dgm:prSet/>
      <dgm:spPr/>
      <dgm:t>
        <a:bodyPr/>
        <a:lstStyle/>
        <a:p>
          <a:r>
            <a:rPr lang="en-US" baseline="0"/>
            <a:t>Configure Private Link if possible</a:t>
          </a:r>
          <a:endParaRPr lang="en-US"/>
        </a:p>
      </dgm:t>
    </dgm:pt>
    <dgm:pt modelId="{E9B1B500-B1AF-45AE-A44A-7B24021581E9}" type="parTrans" cxnId="{79176448-34AE-4CFD-8EB7-D9A3B1EEBEA1}">
      <dgm:prSet/>
      <dgm:spPr/>
      <dgm:t>
        <a:bodyPr/>
        <a:lstStyle/>
        <a:p>
          <a:endParaRPr lang="en-US"/>
        </a:p>
      </dgm:t>
    </dgm:pt>
    <dgm:pt modelId="{6288F75E-F747-4BF5-8BA2-1392B8E639E8}" type="sibTrans" cxnId="{79176448-34AE-4CFD-8EB7-D9A3B1EEBEA1}">
      <dgm:prSet/>
      <dgm:spPr/>
      <dgm:t>
        <a:bodyPr/>
        <a:lstStyle/>
        <a:p>
          <a:endParaRPr lang="en-US"/>
        </a:p>
      </dgm:t>
    </dgm:pt>
    <dgm:pt modelId="{76ED3F08-D40C-4926-852B-FDC60413AE25}">
      <dgm:prSet/>
      <dgm:spPr/>
      <dgm:t>
        <a:bodyPr/>
        <a:lstStyle/>
        <a:p>
          <a:r>
            <a:rPr lang="en-US" baseline="0"/>
            <a:t>Not possible?</a:t>
          </a:r>
          <a:endParaRPr lang="en-US"/>
        </a:p>
      </dgm:t>
    </dgm:pt>
    <dgm:pt modelId="{A8C7F63E-ED33-46BE-907D-B6313DBA31AE}" type="parTrans" cxnId="{05DA9244-4770-47D0-8EC3-8991B4C82C3C}">
      <dgm:prSet/>
      <dgm:spPr/>
      <dgm:t>
        <a:bodyPr/>
        <a:lstStyle/>
        <a:p>
          <a:endParaRPr lang="en-US"/>
        </a:p>
      </dgm:t>
    </dgm:pt>
    <dgm:pt modelId="{107EA431-F1E2-4B7A-8766-9F49B7CE4386}" type="sibTrans" cxnId="{05DA9244-4770-47D0-8EC3-8991B4C82C3C}">
      <dgm:prSet/>
      <dgm:spPr/>
      <dgm:t>
        <a:bodyPr/>
        <a:lstStyle/>
        <a:p>
          <a:endParaRPr lang="en-US"/>
        </a:p>
      </dgm:t>
    </dgm:pt>
    <dgm:pt modelId="{E22962E8-91B9-4863-9B26-2DD9DE23A0E2}">
      <dgm:prSet/>
      <dgm:spPr/>
      <dgm:t>
        <a:bodyPr/>
        <a:lstStyle/>
        <a:p>
          <a:r>
            <a:rPr lang="en-US" baseline="0"/>
            <a:t>Configure Virtual Network rules</a:t>
          </a:r>
          <a:endParaRPr lang="en-US"/>
        </a:p>
      </dgm:t>
    </dgm:pt>
    <dgm:pt modelId="{85CB3DD1-D17E-477E-A2AB-DAECDF89A305}" type="parTrans" cxnId="{437A8DE7-EC60-4E8C-ADE5-775DAB479A83}">
      <dgm:prSet/>
      <dgm:spPr/>
      <dgm:t>
        <a:bodyPr/>
        <a:lstStyle/>
        <a:p>
          <a:endParaRPr lang="en-US"/>
        </a:p>
      </dgm:t>
    </dgm:pt>
    <dgm:pt modelId="{7E20150C-BFA0-427B-9435-9D92794514AA}" type="sibTrans" cxnId="{437A8DE7-EC60-4E8C-ADE5-775DAB479A83}">
      <dgm:prSet/>
      <dgm:spPr/>
      <dgm:t>
        <a:bodyPr/>
        <a:lstStyle/>
        <a:p>
          <a:endParaRPr lang="en-US"/>
        </a:p>
      </dgm:t>
    </dgm:pt>
    <dgm:pt modelId="{7591F52D-05A2-4799-A1A8-147A7415B774}">
      <dgm:prSet/>
      <dgm:spPr/>
      <dgm:t>
        <a:bodyPr/>
        <a:lstStyle/>
        <a:p>
          <a:r>
            <a:rPr lang="en-US" baseline="0"/>
            <a:t>SQL Managed Instance</a:t>
          </a:r>
          <a:endParaRPr lang="en-US"/>
        </a:p>
      </dgm:t>
    </dgm:pt>
    <dgm:pt modelId="{58A71468-785B-4251-935B-EE6B8F26BF65}" type="parTrans" cxnId="{9C021C3F-1C7D-43BB-9C8B-E944EA55B526}">
      <dgm:prSet/>
      <dgm:spPr/>
      <dgm:t>
        <a:bodyPr/>
        <a:lstStyle/>
        <a:p>
          <a:endParaRPr lang="en-US"/>
        </a:p>
      </dgm:t>
    </dgm:pt>
    <dgm:pt modelId="{F85B8F5D-E7CB-4295-95D6-6DCC08587E34}" type="sibTrans" cxnId="{9C021C3F-1C7D-43BB-9C8B-E944EA55B526}">
      <dgm:prSet/>
      <dgm:spPr/>
      <dgm:t>
        <a:bodyPr/>
        <a:lstStyle/>
        <a:p>
          <a:endParaRPr lang="en-US"/>
        </a:p>
      </dgm:t>
    </dgm:pt>
    <dgm:pt modelId="{29BC59DC-C0EE-458D-9177-27F3ABDEA84D}">
      <dgm:prSet/>
      <dgm:spPr/>
      <dgm:t>
        <a:bodyPr/>
        <a:lstStyle/>
        <a:p>
          <a:r>
            <a:rPr lang="en-US" baseline="0"/>
            <a:t>Configure virtual network and subnet before deployment</a:t>
          </a:r>
          <a:endParaRPr lang="en-US"/>
        </a:p>
      </dgm:t>
    </dgm:pt>
    <dgm:pt modelId="{3A2C1E55-6322-48F9-9919-27307F91B3A3}" type="parTrans" cxnId="{3CF8C61C-2DD1-4231-A8E5-26220D681FE1}">
      <dgm:prSet/>
      <dgm:spPr/>
      <dgm:t>
        <a:bodyPr/>
        <a:lstStyle/>
        <a:p>
          <a:endParaRPr lang="en-US"/>
        </a:p>
      </dgm:t>
    </dgm:pt>
    <dgm:pt modelId="{97A16B34-6EF7-4B9E-BEA3-49345579C857}" type="sibTrans" cxnId="{3CF8C61C-2DD1-4231-A8E5-26220D681FE1}">
      <dgm:prSet/>
      <dgm:spPr/>
      <dgm:t>
        <a:bodyPr/>
        <a:lstStyle/>
        <a:p>
          <a:endParaRPr lang="en-US"/>
        </a:p>
      </dgm:t>
    </dgm:pt>
    <dgm:pt modelId="{245376C8-A37A-457F-BDC8-C1FFD2EE7181}">
      <dgm:prSet/>
      <dgm:spPr/>
      <dgm:t>
        <a:bodyPr/>
        <a:lstStyle/>
        <a:p>
          <a:r>
            <a:rPr lang="en-US" baseline="0" dirty="0"/>
            <a:t>Set Allow Access to Azure services OFF</a:t>
          </a:r>
          <a:endParaRPr lang="en-US" dirty="0"/>
        </a:p>
      </dgm:t>
    </dgm:pt>
    <dgm:pt modelId="{6C2FA599-E21B-4051-A50C-0BA197612B03}" type="parTrans" cxnId="{95A3A343-ACF0-412C-8B6F-1407DF5B25E3}">
      <dgm:prSet/>
      <dgm:spPr/>
      <dgm:t>
        <a:bodyPr/>
        <a:lstStyle/>
        <a:p>
          <a:endParaRPr lang="en-US"/>
        </a:p>
      </dgm:t>
    </dgm:pt>
    <dgm:pt modelId="{32B19F08-1540-4893-A20B-9BF35908011F}" type="sibTrans" cxnId="{95A3A343-ACF0-412C-8B6F-1407DF5B25E3}">
      <dgm:prSet/>
      <dgm:spPr/>
      <dgm:t>
        <a:bodyPr/>
        <a:lstStyle/>
        <a:p>
          <a:endParaRPr lang="en-US"/>
        </a:p>
      </dgm:t>
    </dgm:pt>
    <dgm:pt modelId="{C1880843-66F4-4859-8266-24E1444909C7}">
      <dgm:prSet/>
      <dgm:spPr/>
      <dgm:t>
        <a:bodyPr/>
        <a:lstStyle/>
        <a:p>
          <a:r>
            <a:rPr lang="en-US" baseline="0"/>
            <a:t>Configure Firewall rules</a:t>
          </a:r>
          <a:endParaRPr lang="en-US"/>
        </a:p>
      </dgm:t>
    </dgm:pt>
    <dgm:pt modelId="{82250F88-13D0-4A15-9816-CAFB9627720F}" type="parTrans" cxnId="{C4705C37-B3CD-469D-8DEA-F083583CFB81}">
      <dgm:prSet/>
      <dgm:spPr/>
      <dgm:t>
        <a:bodyPr/>
        <a:lstStyle/>
        <a:p>
          <a:endParaRPr lang="en-US"/>
        </a:p>
      </dgm:t>
    </dgm:pt>
    <dgm:pt modelId="{EAB10151-7D0C-4156-9C72-EC3AC8E35A23}" type="sibTrans" cxnId="{C4705C37-B3CD-469D-8DEA-F083583CFB81}">
      <dgm:prSet/>
      <dgm:spPr/>
      <dgm:t>
        <a:bodyPr/>
        <a:lstStyle/>
        <a:p>
          <a:endParaRPr lang="en-US"/>
        </a:p>
      </dgm:t>
    </dgm:pt>
    <dgm:pt modelId="{76AF0E05-CB21-4D4C-9C8B-FEC21013121F}" type="pres">
      <dgm:prSet presAssocID="{16EDF39E-ACEA-4779-A676-0B9E039D18E5}" presName="hierChild1" presStyleCnt="0">
        <dgm:presLayoutVars>
          <dgm:orgChart val="1"/>
          <dgm:chPref val="1"/>
          <dgm:dir/>
          <dgm:animOne val="branch"/>
          <dgm:animLvl val="lvl"/>
          <dgm:resizeHandles/>
        </dgm:presLayoutVars>
      </dgm:prSet>
      <dgm:spPr/>
    </dgm:pt>
    <dgm:pt modelId="{24756A6A-5232-495D-8BDE-066EF3F2D060}" type="pres">
      <dgm:prSet presAssocID="{E81FB137-8D3A-4BD3-AABA-1137CBF59332}" presName="hierRoot1" presStyleCnt="0">
        <dgm:presLayoutVars>
          <dgm:hierBranch val="init"/>
        </dgm:presLayoutVars>
      </dgm:prSet>
      <dgm:spPr/>
    </dgm:pt>
    <dgm:pt modelId="{A2655DFD-C7FD-4D52-B12E-84D6D8B77E62}" type="pres">
      <dgm:prSet presAssocID="{E81FB137-8D3A-4BD3-AABA-1137CBF59332}" presName="rootComposite1" presStyleCnt="0"/>
      <dgm:spPr/>
    </dgm:pt>
    <dgm:pt modelId="{FAE4D545-5738-451B-BA08-AFC45DD95AB6}" type="pres">
      <dgm:prSet presAssocID="{E81FB137-8D3A-4BD3-AABA-1137CBF59332}" presName="rootText1" presStyleLbl="node0" presStyleIdx="0" presStyleCnt="2">
        <dgm:presLayoutVars>
          <dgm:chPref val="3"/>
        </dgm:presLayoutVars>
      </dgm:prSet>
      <dgm:spPr/>
    </dgm:pt>
    <dgm:pt modelId="{A29CA537-8F1C-464F-B4F2-B11D393EDCDB}" type="pres">
      <dgm:prSet presAssocID="{E81FB137-8D3A-4BD3-AABA-1137CBF59332}" presName="rootConnector1" presStyleLbl="node1" presStyleIdx="0" presStyleCnt="0"/>
      <dgm:spPr/>
    </dgm:pt>
    <dgm:pt modelId="{2224D294-126B-49BB-AE65-206C3E8CF361}" type="pres">
      <dgm:prSet presAssocID="{E81FB137-8D3A-4BD3-AABA-1137CBF59332}" presName="hierChild2" presStyleCnt="0"/>
      <dgm:spPr/>
    </dgm:pt>
    <dgm:pt modelId="{88C2348D-DDD5-41ED-B448-ECE2187D5071}" type="pres">
      <dgm:prSet presAssocID="{E9B1B500-B1AF-45AE-A44A-7B24021581E9}" presName="Name37" presStyleLbl="parChTrans1D2" presStyleIdx="0" presStyleCnt="3"/>
      <dgm:spPr/>
    </dgm:pt>
    <dgm:pt modelId="{FC4DEF15-770C-42FA-B30B-A76CA549E735}" type="pres">
      <dgm:prSet presAssocID="{BBF6D953-C3FB-4FC0-A620-B71E67D8D749}" presName="hierRoot2" presStyleCnt="0">
        <dgm:presLayoutVars>
          <dgm:hierBranch val="init"/>
        </dgm:presLayoutVars>
      </dgm:prSet>
      <dgm:spPr/>
    </dgm:pt>
    <dgm:pt modelId="{3CCB1963-DFC1-49CF-A355-90295BEA7FA9}" type="pres">
      <dgm:prSet presAssocID="{BBF6D953-C3FB-4FC0-A620-B71E67D8D749}" presName="rootComposite" presStyleCnt="0"/>
      <dgm:spPr/>
    </dgm:pt>
    <dgm:pt modelId="{635A1F1E-6822-4E55-9323-813469F7FECE}" type="pres">
      <dgm:prSet presAssocID="{BBF6D953-C3FB-4FC0-A620-B71E67D8D749}" presName="rootText" presStyleLbl="node2" presStyleIdx="0" presStyleCnt="3">
        <dgm:presLayoutVars>
          <dgm:chPref val="3"/>
        </dgm:presLayoutVars>
      </dgm:prSet>
      <dgm:spPr/>
    </dgm:pt>
    <dgm:pt modelId="{C30278E7-D200-49AE-8B95-A717CB04144F}" type="pres">
      <dgm:prSet presAssocID="{BBF6D953-C3FB-4FC0-A620-B71E67D8D749}" presName="rootConnector" presStyleLbl="node2" presStyleIdx="0" presStyleCnt="3"/>
      <dgm:spPr/>
    </dgm:pt>
    <dgm:pt modelId="{AC8DE843-8DF6-443D-B390-5724FAE631C2}" type="pres">
      <dgm:prSet presAssocID="{BBF6D953-C3FB-4FC0-A620-B71E67D8D749}" presName="hierChild4" presStyleCnt="0"/>
      <dgm:spPr/>
    </dgm:pt>
    <dgm:pt modelId="{A942CAE0-0B0E-4D4A-8304-01FC581B4FE7}" type="pres">
      <dgm:prSet presAssocID="{BBF6D953-C3FB-4FC0-A620-B71E67D8D749}" presName="hierChild5" presStyleCnt="0"/>
      <dgm:spPr/>
    </dgm:pt>
    <dgm:pt modelId="{5EC36669-D6FA-4006-BB4B-92F1AC261892}" type="pres">
      <dgm:prSet presAssocID="{A8C7F63E-ED33-46BE-907D-B6313DBA31AE}" presName="Name37" presStyleLbl="parChTrans1D2" presStyleIdx="1" presStyleCnt="3"/>
      <dgm:spPr/>
    </dgm:pt>
    <dgm:pt modelId="{38C04C55-1C35-40A8-8950-B6538F247116}" type="pres">
      <dgm:prSet presAssocID="{76ED3F08-D40C-4926-852B-FDC60413AE25}" presName="hierRoot2" presStyleCnt="0">
        <dgm:presLayoutVars>
          <dgm:hierBranch val="init"/>
        </dgm:presLayoutVars>
      </dgm:prSet>
      <dgm:spPr/>
    </dgm:pt>
    <dgm:pt modelId="{20B68CA1-3557-4E9F-BA83-A81DA9D9604F}" type="pres">
      <dgm:prSet presAssocID="{76ED3F08-D40C-4926-852B-FDC60413AE25}" presName="rootComposite" presStyleCnt="0"/>
      <dgm:spPr/>
    </dgm:pt>
    <dgm:pt modelId="{55059474-23E8-48A8-A6EB-0E8FB00649D0}" type="pres">
      <dgm:prSet presAssocID="{76ED3F08-D40C-4926-852B-FDC60413AE25}" presName="rootText" presStyleLbl="node2" presStyleIdx="1" presStyleCnt="3">
        <dgm:presLayoutVars>
          <dgm:chPref val="3"/>
        </dgm:presLayoutVars>
      </dgm:prSet>
      <dgm:spPr/>
    </dgm:pt>
    <dgm:pt modelId="{94D17A50-46ED-494A-8357-00280B3F840B}" type="pres">
      <dgm:prSet presAssocID="{76ED3F08-D40C-4926-852B-FDC60413AE25}" presName="rootConnector" presStyleLbl="node2" presStyleIdx="1" presStyleCnt="3"/>
      <dgm:spPr/>
    </dgm:pt>
    <dgm:pt modelId="{3529ACCE-9D4F-489A-B384-DB0DA033DC08}" type="pres">
      <dgm:prSet presAssocID="{76ED3F08-D40C-4926-852B-FDC60413AE25}" presName="hierChild4" presStyleCnt="0"/>
      <dgm:spPr/>
    </dgm:pt>
    <dgm:pt modelId="{F20434E0-B1EF-48BA-87A0-8985D9D91F0D}" type="pres">
      <dgm:prSet presAssocID="{6C2FA599-E21B-4051-A50C-0BA197612B03}" presName="Name37" presStyleLbl="parChTrans1D3" presStyleIdx="0" presStyleCnt="3"/>
      <dgm:spPr/>
    </dgm:pt>
    <dgm:pt modelId="{A19F37DD-E074-4AEC-942A-DF708829F583}" type="pres">
      <dgm:prSet presAssocID="{245376C8-A37A-457F-BDC8-C1FFD2EE7181}" presName="hierRoot2" presStyleCnt="0">
        <dgm:presLayoutVars>
          <dgm:hierBranch val="init"/>
        </dgm:presLayoutVars>
      </dgm:prSet>
      <dgm:spPr/>
    </dgm:pt>
    <dgm:pt modelId="{22637F04-BAE1-478E-AFE9-FF80768A5E1E}" type="pres">
      <dgm:prSet presAssocID="{245376C8-A37A-457F-BDC8-C1FFD2EE7181}" presName="rootComposite" presStyleCnt="0"/>
      <dgm:spPr/>
    </dgm:pt>
    <dgm:pt modelId="{90463441-AD96-4E53-9EE4-0612D507A6D6}" type="pres">
      <dgm:prSet presAssocID="{245376C8-A37A-457F-BDC8-C1FFD2EE7181}" presName="rootText" presStyleLbl="node3" presStyleIdx="0" presStyleCnt="3">
        <dgm:presLayoutVars>
          <dgm:chPref val="3"/>
        </dgm:presLayoutVars>
      </dgm:prSet>
      <dgm:spPr/>
    </dgm:pt>
    <dgm:pt modelId="{EE307DC0-52D9-48F2-994C-981F1B84991C}" type="pres">
      <dgm:prSet presAssocID="{245376C8-A37A-457F-BDC8-C1FFD2EE7181}" presName="rootConnector" presStyleLbl="node3" presStyleIdx="0" presStyleCnt="3"/>
      <dgm:spPr/>
    </dgm:pt>
    <dgm:pt modelId="{9927ADF4-DF3A-4BB7-983B-F10CBCB94CCB}" type="pres">
      <dgm:prSet presAssocID="{245376C8-A37A-457F-BDC8-C1FFD2EE7181}" presName="hierChild4" presStyleCnt="0"/>
      <dgm:spPr/>
    </dgm:pt>
    <dgm:pt modelId="{A2176E05-0FDE-4C6F-83CF-CADD15345DEC}" type="pres">
      <dgm:prSet presAssocID="{245376C8-A37A-457F-BDC8-C1FFD2EE7181}" presName="hierChild5" presStyleCnt="0"/>
      <dgm:spPr/>
    </dgm:pt>
    <dgm:pt modelId="{B30788DB-6719-4716-8D8C-3FEEE6CB1C25}" type="pres">
      <dgm:prSet presAssocID="{82250F88-13D0-4A15-9816-CAFB9627720F}" presName="Name37" presStyleLbl="parChTrans1D3" presStyleIdx="1" presStyleCnt="3"/>
      <dgm:spPr/>
    </dgm:pt>
    <dgm:pt modelId="{AC4A7384-9217-4AAC-A9D0-092CA5180A1F}" type="pres">
      <dgm:prSet presAssocID="{C1880843-66F4-4859-8266-24E1444909C7}" presName="hierRoot2" presStyleCnt="0">
        <dgm:presLayoutVars>
          <dgm:hierBranch val="init"/>
        </dgm:presLayoutVars>
      </dgm:prSet>
      <dgm:spPr/>
    </dgm:pt>
    <dgm:pt modelId="{13B1F2C8-C1CC-4B63-AAF8-2E4620E82C5B}" type="pres">
      <dgm:prSet presAssocID="{C1880843-66F4-4859-8266-24E1444909C7}" presName="rootComposite" presStyleCnt="0"/>
      <dgm:spPr/>
    </dgm:pt>
    <dgm:pt modelId="{D0EB1D14-488C-49FD-B57C-D9A9FD54E8B4}" type="pres">
      <dgm:prSet presAssocID="{C1880843-66F4-4859-8266-24E1444909C7}" presName="rootText" presStyleLbl="node3" presStyleIdx="1" presStyleCnt="3">
        <dgm:presLayoutVars>
          <dgm:chPref val="3"/>
        </dgm:presLayoutVars>
      </dgm:prSet>
      <dgm:spPr/>
    </dgm:pt>
    <dgm:pt modelId="{E0C6BAA7-6DC3-4BE6-B500-D89EC932F437}" type="pres">
      <dgm:prSet presAssocID="{C1880843-66F4-4859-8266-24E1444909C7}" presName="rootConnector" presStyleLbl="node3" presStyleIdx="1" presStyleCnt="3"/>
      <dgm:spPr/>
    </dgm:pt>
    <dgm:pt modelId="{5CE27A3E-72C0-4416-BEA4-C8E15B82A7CB}" type="pres">
      <dgm:prSet presAssocID="{C1880843-66F4-4859-8266-24E1444909C7}" presName="hierChild4" presStyleCnt="0"/>
      <dgm:spPr/>
    </dgm:pt>
    <dgm:pt modelId="{17D2BE05-52C9-4A14-95FD-7CDD5BF22718}" type="pres">
      <dgm:prSet presAssocID="{C1880843-66F4-4859-8266-24E1444909C7}" presName="hierChild5" presStyleCnt="0"/>
      <dgm:spPr/>
    </dgm:pt>
    <dgm:pt modelId="{B18769A1-92A5-4217-9B7F-80600E4C7062}" type="pres">
      <dgm:prSet presAssocID="{85CB3DD1-D17E-477E-A2AB-DAECDF89A305}" presName="Name37" presStyleLbl="parChTrans1D3" presStyleIdx="2" presStyleCnt="3"/>
      <dgm:spPr/>
    </dgm:pt>
    <dgm:pt modelId="{8A3CD374-ACF1-4F0B-BB8F-13B6261B1534}" type="pres">
      <dgm:prSet presAssocID="{E22962E8-91B9-4863-9B26-2DD9DE23A0E2}" presName="hierRoot2" presStyleCnt="0">
        <dgm:presLayoutVars>
          <dgm:hierBranch val="init"/>
        </dgm:presLayoutVars>
      </dgm:prSet>
      <dgm:spPr/>
    </dgm:pt>
    <dgm:pt modelId="{E0ECEF5F-30B2-4C14-8C27-80FA01365992}" type="pres">
      <dgm:prSet presAssocID="{E22962E8-91B9-4863-9B26-2DD9DE23A0E2}" presName="rootComposite" presStyleCnt="0"/>
      <dgm:spPr/>
    </dgm:pt>
    <dgm:pt modelId="{FAE5EA59-862C-4EB8-BE89-DC1AEC9EBA21}" type="pres">
      <dgm:prSet presAssocID="{E22962E8-91B9-4863-9B26-2DD9DE23A0E2}" presName="rootText" presStyleLbl="node3" presStyleIdx="2" presStyleCnt="3">
        <dgm:presLayoutVars>
          <dgm:chPref val="3"/>
        </dgm:presLayoutVars>
      </dgm:prSet>
      <dgm:spPr/>
    </dgm:pt>
    <dgm:pt modelId="{A5FC4B38-130A-4167-AE59-7F52AE861CCC}" type="pres">
      <dgm:prSet presAssocID="{E22962E8-91B9-4863-9B26-2DD9DE23A0E2}" presName="rootConnector" presStyleLbl="node3" presStyleIdx="2" presStyleCnt="3"/>
      <dgm:spPr/>
    </dgm:pt>
    <dgm:pt modelId="{07DDC21A-DE0F-4B69-A11B-DE3E3259B53E}" type="pres">
      <dgm:prSet presAssocID="{E22962E8-91B9-4863-9B26-2DD9DE23A0E2}" presName="hierChild4" presStyleCnt="0"/>
      <dgm:spPr/>
    </dgm:pt>
    <dgm:pt modelId="{0C623988-15F0-4877-B8F4-E9B8FFB3382F}" type="pres">
      <dgm:prSet presAssocID="{E22962E8-91B9-4863-9B26-2DD9DE23A0E2}" presName="hierChild5" presStyleCnt="0"/>
      <dgm:spPr/>
    </dgm:pt>
    <dgm:pt modelId="{7904A4DC-70DC-4611-B362-ED3FED5FC501}" type="pres">
      <dgm:prSet presAssocID="{76ED3F08-D40C-4926-852B-FDC60413AE25}" presName="hierChild5" presStyleCnt="0"/>
      <dgm:spPr/>
    </dgm:pt>
    <dgm:pt modelId="{F7C4B79B-E5EB-4426-953D-F75D7C3F50ED}" type="pres">
      <dgm:prSet presAssocID="{E81FB137-8D3A-4BD3-AABA-1137CBF59332}" presName="hierChild3" presStyleCnt="0"/>
      <dgm:spPr/>
    </dgm:pt>
    <dgm:pt modelId="{BC3816ED-8D11-46FF-A5B8-D4E97DC5DFB8}" type="pres">
      <dgm:prSet presAssocID="{7591F52D-05A2-4799-A1A8-147A7415B774}" presName="hierRoot1" presStyleCnt="0">
        <dgm:presLayoutVars>
          <dgm:hierBranch val="init"/>
        </dgm:presLayoutVars>
      </dgm:prSet>
      <dgm:spPr/>
    </dgm:pt>
    <dgm:pt modelId="{00C2C9EA-3B69-444F-9D43-38C506C5742E}" type="pres">
      <dgm:prSet presAssocID="{7591F52D-05A2-4799-A1A8-147A7415B774}" presName="rootComposite1" presStyleCnt="0"/>
      <dgm:spPr/>
    </dgm:pt>
    <dgm:pt modelId="{D06FA790-9579-4493-8FB2-B5C552E9EEC3}" type="pres">
      <dgm:prSet presAssocID="{7591F52D-05A2-4799-A1A8-147A7415B774}" presName="rootText1" presStyleLbl="node0" presStyleIdx="1" presStyleCnt="2">
        <dgm:presLayoutVars>
          <dgm:chPref val="3"/>
        </dgm:presLayoutVars>
      </dgm:prSet>
      <dgm:spPr/>
    </dgm:pt>
    <dgm:pt modelId="{E4E8D612-AD3A-4889-BFC2-1B8CD7A7A054}" type="pres">
      <dgm:prSet presAssocID="{7591F52D-05A2-4799-A1A8-147A7415B774}" presName="rootConnector1" presStyleLbl="node1" presStyleIdx="0" presStyleCnt="0"/>
      <dgm:spPr/>
    </dgm:pt>
    <dgm:pt modelId="{59CB0EA8-E7E4-44E7-AAC9-6BE8C45455FC}" type="pres">
      <dgm:prSet presAssocID="{7591F52D-05A2-4799-A1A8-147A7415B774}" presName="hierChild2" presStyleCnt="0"/>
      <dgm:spPr/>
    </dgm:pt>
    <dgm:pt modelId="{D065F624-7B44-470C-9412-2C15348486FE}" type="pres">
      <dgm:prSet presAssocID="{3A2C1E55-6322-48F9-9919-27307F91B3A3}" presName="Name37" presStyleLbl="parChTrans1D2" presStyleIdx="2" presStyleCnt="3"/>
      <dgm:spPr/>
    </dgm:pt>
    <dgm:pt modelId="{5BDFD496-0466-4220-9A03-67F7015E8ED4}" type="pres">
      <dgm:prSet presAssocID="{29BC59DC-C0EE-458D-9177-27F3ABDEA84D}" presName="hierRoot2" presStyleCnt="0">
        <dgm:presLayoutVars>
          <dgm:hierBranch val="init"/>
        </dgm:presLayoutVars>
      </dgm:prSet>
      <dgm:spPr/>
    </dgm:pt>
    <dgm:pt modelId="{D10F98D2-D56B-4C19-982E-1D963E151D57}" type="pres">
      <dgm:prSet presAssocID="{29BC59DC-C0EE-458D-9177-27F3ABDEA84D}" presName="rootComposite" presStyleCnt="0"/>
      <dgm:spPr/>
    </dgm:pt>
    <dgm:pt modelId="{9C45DF83-5800-495D-8DE8-B5DD07BBF643}" type="pres">
      <dgm:prSet presAssocID="{29BC59DC-C0EE-458D-9177-27F3ABDEA84D}" presName="rootText" presStyleLbl="node2" presStyleIdx="2" presStyleCnt="3">
        <dgm:presLayoutVars>
          <dgm:chPref val="3"/>
        </dgm:presLayoutVars>
      </dgm:prSet>
      <dgm:spPr/>
    </dgm:pt>
    <dgm:pt modelId="{A23CC282-6B31-4048-9B33-AF38B84F5C81}" type="pres">
      <dgm:prSet presAssocID="{29BC59DC-C0EE-458D-9177-27F3ABDEA84D}" presName="rootConnector" presStyleLbl="node2" presStyleIdx="2" presStyleCnt="3"/>
      <dgm:spPr/>
    </dgm:pt>
    <dgm:pt modelId="{4518BDC9-32D3-4898-A1ED-A7C6F3B42540}" type="pres">
      <dgm:prSet presAssocID="{29BC59DC-C0EE-458D-9177-27F3ABDEA84D}" presName="hierChild4" presStyleCnt="0"/>
      <dgm:spPr/>
    </dgm:pt>
    <dgm:pt modelId="{785A7CE3-42EF-4432-ABDE-75F33C74B2F4}" type="pres">
      <dgm:prSet presAssocID="{29BC59DC-C0EE-458D-9177-27F3ABDEA84D}" presName="hierChild5" presStyleCnt="0"/>
      <dgm:spPr/>
    </dgm:pt>
    <dgm:pt modelId="{4013C816-E247-4823-B8DB-AC222ECC829B}" type="pres">
      <dgm:prSet presAssocID="{7591F52D-05A2-4799-A1A8-147A7415B774}" presName="hierChild3" presStyleCnt="0"/>
      <dgm:spPr/>
    </dgm:pt>
  </dgm:ptLst>
  <dgm:cxnLst>
    <dgm:cxn modelId="{9E43521A-001F-4A92-B1E7-53232A9C8FD5}" type="presOf" srcId="{E22962E8-91B9-4863-9B26-2DD9DE23A0E2}" destId="{A5FC4B38-130A-4167-AE59-7F52AE861CCC}" srcOrd="1" destOrd="0" presId="urn:microsoft.com/office/officeart/2005/8/layout/orgChart1"/>
    <dgm:cxn modelId="{3CF8C61C-2DD1-4231-A8E5-26220D681FE1}" srcId="{7591F52D-05A2-4799-A1A8-147A7415B774}" destId="{29BC59DC-C0EE-458D-9177-27F3ABDEA84D}" srcOrd="0" destOrd="0" parTransId="{3A2C1E55-6322-48F9-9919-27307F91B3A3}" sibTransId="{97A16B34-6EF7-4B9E-BEA3-49345579C857}"/>
    <dgm:cxn modelId="{112E911D-BACF-48BE-B234-BE0312478957}" type="presOf" srcId="{E81FB137-8D3A-4BD3-AABA-1137CBF59332}" destId="{A29CA537-8F1C-464F-B4F2-B11D393EDCDB}" srcOrd="1" destOrd="0" presId="urn:microsoft.com/office/officeart/2005/8/layout/orgChart1"/>
    <dgm:cxn modelId="{3295491F-50E6-43EE-8F91-AE8884088314}" type="presOf" srcId="{7591F52D-05A2-4799-A1A8-147A7415B774}" destId="{E4E8D612-AD3A-4889-BFC2-1B8CD7A7A054}" srcOrd="1" destOrd="0" presId="urn:microsoft.com/office/officeart/2005/8/layout/orgChart1"/>
    <dgm:cxn modelId="{8C1A6231-2AFE-431C-B432-9FE670D9053D}" type="presOf" srcId="{82250F88-13D0-4A15-9816-CAFB9627720F}" destId="{B30788DB-6719-4716-8D8C-3FEEE6CB1C25}" srcOrd="0" destOrd="0" presId="urn:microsoft.com/office/officeart/2005/8/layout/orgChart1"/>
    <dgm:cxn modelId="{C4705C37-B3CD-469D-8DEA-F083583CFB81}" srcId="{76ED3F08-D40C-4926-852B-FDC60413AE25}" destId="{C1880843-66F4-4859-8266-24E1444909C7}" srcOrd="1" destOrd="0" parTransId="{82250F88-13D0-4A15-9816-CAFB9627720F}" sibTransId="{EAB10151-7D0C-4156-9C72-EC3AC8E35A23}"/>
    <dgm:cxn modelId="{DD12BF3D-9CB3-427B-9AC3-19743F2C37C9}" type="presOf" srcId="{E9B1B500-B1AF-45AE-A44A-7B24021581E9}" destId="{88C2348D-DDD5-41ED-B448-ECE2187D5071}" srcOrd="0" destOrd="0" presId="urn:microsoft.com/office/officeart/2005/8/layout/orgChart1"/>
    <dgm:cxn modelId="{9C021C3F-1C7D-43BB-9C8B-E944EA55B526}" srcId="{16EDF39E-ACEA-4779-A676-0B9E039D18E5}" destId="{7591F52D-05A2-4799-A1A8-147A7415B774}" srcOrd="1" destOrd="0" parTransId="{58A71468-785B-4251-935B-EE6B8F26BF65}" sibTransId="{F85B8F5D-E7CB-4295-95D6-6DCC08587E34}"/>
    <dgm:cxn modelId="{E3EDFF5B-4F55-4202-A7B7-3690DB44B433}" srcId="{16EDF39E-ACEA-4779-A676-0B9E039D18E5}" destId="{E81FB137-8D3A-4BD3-AABA-1137CBF59332}" srcOrd="0" destOrd="0" parTransId="{1A757236-12D9-4902-9B04-2FA3BD0C2A7C}" sibTransId="{081C2DD6-2F0F-48A5-9D3D-A5DA4904EAFE}"/>
    <dgm:cxn modelId="{95A3A343-ACF0-412C-8B6F-1407DF5B25E3}" srcId="{76ED3F08-D40C-4926-852B-FDC60413AE25}" destId="{245376C8-A37A-457F-BDC8-C1FFD2EE7181}" srcOrd="0" destOrd="0" parTransId="{6C2FA599-E21B-4051-A50C-0BA197612B03}" sibTransId="{32B19F08-1540-4893-A20B-9BF35908011F}"/>
    <dgm:cxn modelId="{05DA9244-4770-47D0-8EC3-8991B4C82C3C}" srcId="{E81FB137-8D3A-4BD3-AABA-1137CBF59332}" destId="{76ED3F08-D40C-4926-852B-FDC60413AE25}" srcOrd="1" destOrd="0" parTransId="{A8C7F63E-ED33-46BE-907D-B6313DBA31AE}" sibTransId="{107EA431-F1E2-4B7A-8766-9F49B7CE4386}"/>
    <dgm:cxn modelId="{90892845-A5D4-4A9F-AC3C-6DDF3823E778}" type="presOf" srcId="{245376C8-A37A-457F-BDC8-C1FFD2EE7181}" destId="{90463441-AD96-4E53-9EE4-0612D507A6D6}" srcOrd="0" destOrd="0" presId="urn:microsoft.com/office/officeart/2005/8/layout/orgChart1"/>
    <dgm:cxn modelId="{79176448-34AE-4CFD-8EB7-D9A3B1EEBEA1}" srcId="{E81FB137-8D3A-4BD3-AABA-1137CBF59332}" destId="{BBF6D953-C3FB-4FC0-A620-B71E67D8D749}" srcOrd="0" destOrd="0" parTransId="{E9B1B500-B1AF-45AE-A44A-7B24021581E9}" sibTransId="{6288F75E-F747-4BF5-8BA2-1392B8E639E8}"/>
    <dgm:cxn modelId="{1834EE49-B63F-43CC-962E-2827324A5E0F}" type="presOf" srcId="{76ED3F08-D40C-4926-852B-FDC60413AE25}" destId="{94D17A50-46ED-494A-8357-00280B3F840B}" srcOrd="1" destOrd="0" presId="urn:microsoft.com/office/officeart/2005/8/layout/orgChart1"/>
    <dgm:cxn modelId="{53EF516E-1FBC-46A1-8C3D-FD8325F78BC3}" type="presOf" srcId="{29BC59DC-C0EE-458D-9177-27F3ABDEA84D}" destId="{A23CC282-6B31-4048-9B33-AF38B84F5C81}" srcOrd="1" destOrd="0" presId="urn:microsoft.com/office/officeart/2005/8/layout/orgChart1"/>
    <dgm:cxn modelId="{26B9C371-6E80-4D69-8E72-1F18E5E6A650}" type="presOf" srcId="{76ED3F08-D40C-4926-852B-FDC60413AE25}" destId="{55059474-23E8-48A8-A6EB-0E8FB00649D0}" srcOrd="0" destOrd="0" presId="urn:microsoft.com/office/officeart/2005/8/layout/orgChart1"/>
    <dgm:cxn modelId="{9C97BD94-95C5-44C4-BA9F-2391FA18DA34}" type="presOf" srcId="{7591F52D-05A2-4799-A1A8-147A7415B774}" destId="{D06FA790-9579-4493-8FB2-B5C552E9EEC3}" srcOrd="0" destOrd="0" presId="urn:microsoft.com/office/officeart/2005/8/layout/orgChart1"/>
    <dgm:cxn modelId="{1A04539D-F6F5-476F-9B37-776DFA5E3BA2}" type="presOf" srcId="{6C2FA599-E21B-4051-A50C-0BA197612B03}" destId="{F20434E0-B1EF-48BA-87A0-8985D9D91F0D}" srcOrd="0" destOrd="0" presId="urn:microsoft.com/office/officeart/2005/8/layout/orgChart1"/>
    <dgm:cxn modelId="{793864A8-FD0D-49F8-ADBE-8290B5437B46}" type="presOf" srcId="{BBF6D953-C3FB-4FC0-A620-B71E67D8D749}" destId="{635A1F1E-6822-4E55-9323-813469F7FECE}" srcOrd="0" destOrd="0" presId="urn:microsoft.com/office/officeart/2005/8/layout/orgChart1"/>
    <dgm:cxn modelId="{C6D614C1-A60A-401B-B5A2-517E1E3E9741}" type="presOf" srcId="{C1880843-66F4-4859-8266-24E1444909C7}" destId="{D0EB1D14-488C-49FD-B57C-D9A9FD54E8B4}" srcOrd="0" destOrd="0" presId="urn:microsoft.com/office/officeart/2005/8/layout/orgChart1"/>
    <dgm:cxn modelId="{E68697C2-C9F1-469B-83E8-A0108804F574}" type="presOf" srcId="{16EDF39E-ACEA-4779-A676-0B9E039D18E5}" destId="{76AF0E05-CB21-4D4C-9C8B-FEC21013121F}" srcOrd="0" destOrd="0" presId="urn:microsoft.com/office/officeart/2005/8/layout/orgChart1"/>
    <dgm:cxn modelId="{6DD2A4C2-943F-4D84-A8C3-19180F2F3DB1}" type="presOf" srcId="{245376C8-A37A-457F-BDC8-C1FFD2EE7181}" destId="{EE307DC0-52D9-48F2-994C-981F1B84991C}" srcOrd="1" destOrd="0" presId="urn:microsoft.com/office/officeart/2005/8/layout/orgChart1"/>
    <dgm:cxn modelId="{8A6347C5-7EF9-414A-B686-5411B8EF0EB2}" type="presOf" srcId="{85CB3DD1-D17E-477E-A2AB-DAECDF89A305}" destId="{B18769A1-92A5-4217-9B7F-80600E4C7062}" srcOrd="0" destOrd="0" presId="urn:microsoft.com/office/officeart/2005/8/layout/orgChart1"/>
    <dgm:cxn modelId="{CB4D74CB-5C2F-402D-A2B7-27265EBD4CE2}" type="presOf" srcId="{E81FB137-8D3A-4BD3-AABA-1137CBF59332}" destId="{FAE4D545-5738-451B-BA08-AFC45DD95AB6}" srcOrd="0" destOrd="0" presId="urn:microsoft.com/office/officeart/2005/8/layout/orgChart1"/>
    <dgm:cxn modelId="{DABF88CE-677B-4589-AAA5-56FA9083721E}" type="presOf" srcId="{29BC59DC-C0EE-458D-9177-27F3ABDEA84D}" destId="{9C45DF83-5800-495D-8DE8-B5DD07BBF643}" srcOrd="0" destOrd="0" presId="urn:microsoft.com/office/officeart/2005/8/layout/orgChart1"/>
    <dgm:cxn modelId="{ECB0B6DD-3DBB-4478-91A8-E6EC55F79B5A}" type="presOf" srcId="{C1880843-66F4-4859-8266-24E1444909C7}" destId="{E0C6BAA7-6DC3-4BE6-B500-D89EC932F437}" srcOrd="1" destOrd="0" presId="urn:microsoft.com/office/officeart/2005/8/layout/orgChart1"/>
    <dgm:cxn modelId="{E228ABE1-F7DA-41AA-9B3F-F48AE3B9AD5F}" type="presOf" srcId="{3A2C1E55-6322-48F9-9919-27307F91B3A3}" destId="{D065F624-7B44-470C-9412-2C15348486FE}" srcOrd="0" destOrd="0" presId="urn:microsoft.com/office/officeart/2005/8/layout/orgChart1"/>
    <dgm:cxn modelId="{54E4B0E4-B500-4A7E-8C51-BD8DD7C6C50C}" type="presOf" srcId="{A8C7F63E-ED33-46BE-907D-B6313DBA31AE}" destId="{5EC36669-D6FA-4006-BB4B-92F1AC261892}" srcOrd="0" destOrd="0" presId="urn:microsoft.com/office/officeart/2005/8/layout/orgChart1"/>
    <dgm:cxn modelId="{437A8DE7-EC60-4E8C-ADE5-775DAB479A83}" srcId="{76ED3F08-D40C-4926-852B-FDC60413AE25}" destId="{E22962E8-91B9-4863-9B26-2DD9DE23A0E2}" srcOrd="2" destOrd="0" parTransId="{85CB3DD1-D17E-477E-A2AB-DAECDF89A305}" sibTransId="{7E20150C-BFA0-427B-9435-9D92794514AA}"/>
    <dgm:cxn modelId="{A88669FD-7254-4E6C-8A2F-3EF0E53CB01B}" type="presOf" srcId="{E22962E8-91B9-4863-9B26-2DD9DE23A0E2}" destId="{FAE5EA59-862C-4EB8-BE89-DC1AEC9EBA21}" srcOrd="0" destOrd="0" presId="urn:microsoft.com/office/officeart/2005/8/layout/orgChart1"/>
    <dgm:cxn modelId="{736433FF-9AEC-4491-8628-B763C1B4EFF5}" type="presOf" srcId="{BBF6D953-C3FB-4FC0-A620-B71E67D8D749}" destId="{C30278E7-D200-49AE-8B95-A717CB04144F}" srcOrd="1" destOrd="0" presId="urn:microsoft.com/office/officeart/2005/8/layout/orgChart1"/>
    <dgm:cxn modelId="{81876904-65F2-40AF-9B52-795EA7ED470F}" type="presParOf" srcId="{76AF0E05-CB21-4D4C-9C8B-FEC21013121F}" destId="{24756A6A-5232-495D-8BDE-066EF3F2D060}" srcOrd="0" destOrd="0" presId="urn:microsoft.com/office/officeart/2005/8/layout/orgChart1"/>
    <dgm:cxn modelId="{7D6B11C7-B967-469C-B097-FF96C917A9B3}" type="presParOf" srcId="{24756A6A-5232-495D-8BDE-066EF3F2D060}" destId="{A2655DFD-C7FD-4D52-B12E-84D6D8B77E62}" srcOrd="0" destOrd="0" presId="urn:microsoft.com/office/officeart/2005/8/layout/orgChart1"/>
    <dgm:cxn modelId="{9008B61A-70F8-4684-88B0-02DEB6532850}" type="presParOf" srcId="{A2655DFD-C7FD-4D52-B12E-84D6D8B77E62}" destId="{FAE4D545-5738-451B-BA08-AFC45DD95AB6}" srcOrd="0" destOrd="0" presId="urn:microsoft.com/office/officeart/2005/8/layout/orgChart1"/>
    <dgm:cxn modelId="{5D9C8CA8-1E6B-4DAA-BDAB-29C6CB1E4F6B}" type="presParOf" srcId="{A2655DFD-C7FD-4D52-B12E-84D6D8B77E62}" destId="{A29CA537-8F1C-464F-B4F2-B11D393EDCDB}" srcOrd="1" destOrd="0" presId="urn:microsoft.com/office/officeart/2005/8/layout/orgChart1"/>
    <dgm:cxn modelId="{808CEC9D-0C34-4E60-A811-0ACC7334B488}" type="presParOf" srcId="{24756A6A-5232-495D-8BDE-066EF3F2D060}" destId="{2224D294-126B-49BB-AE65-206C3E8CF361}" srcOrd="1" destOrd="0" presId="urn:microsoft.com/office/officeart/2005/8/layout/orgChart1"/>
    <dgm:cxn modelId="{C4629CB3-DEDD-4DC1-93F4-ED286AF42005}" type="presParOf" srcId="{2224D294-126B-49BB-AE65-206C3E8CF361}" destId="{88C2348D-DDD5-41ED-B448-ECE2187D5071}" srcOrd="0" destOrd="0" presId="urn:microsoft.com/office/officeart/2005/8/layout/orgChart1"/>
    <dgm:cxn modelId="{F352A367-22C7-4432-ADD2-D89DE0D90E5F}" type="presParOf" srcId="{2224D294-126B-49BB-AE65-206C3E8CF361}" destId="{FC4DEF15-770C-42FA-B30B-A76CA549E735}" srcOrd="1" destOrd="0" presId="urn:microsoft.com/office/officeart/2005/8/layout/orgChart1"/>
    <dgm:cxn modelId="{4F974E61-09EF-4053-8CAC-12A0BC1587A7}" type="presParOf" srcId="{FC4DEF15-770C-42FA-B30B-A76CA549E735}" destId="{3CCB1963-DFC1-49CF-A355-90295BEA7FA9}" srcOrd="0" destOrd="0" presId="urn:microsoft.com/office/officeart/2005/8/layout/orgChart1"/>
    <dgm:cxn modelId="{885BB1B8-24C7-4DDE-A0D9-D64CA42D59E0}" type="presParOf" srcId="{3CCB1963-DFC1-49CF-A355-90295BEA7FA9}" destId="{635A1F1E-6822-4E55-9323-813469F7FECE}" srcOrd="0" destOrd="0" presId="urn:microsoft.com/office/officeart/2005/8/layout/orgChart1"/>
    <dgm:cxn modelId="{BEB525E8-DE3B-4EEA-B0FC-1D4C4B9DA8CB}" type="presParOf" srcId="{3CCB1963-DFC1-49CF-A355-90295BEA7FA9}" destId="{C30278E7-D200-49AE-8B95-A717CB04144F}" srcOrd="1" destOrd="0" presId="urn:microsoft.com/office/officeart/2005/8/layout/orgChart1"/>
    <dgm:cxn modelId="{36F87E7F-5551-42A1-A77D-CC02FC169431}" type="presParOf" srcId="{FC4DEF15-770C-42FA-B30B-A76CA549E735}" destId="{AC8DE843-8DF6-443D-B390-5724FAE631C2}" srcOrd="1" destOrd="0" presId="urn:microsoft.com/office/officeart/2005/8/layout/orgChart1"/>
    <dgm:cxn modelId="{1686D3FD-3A69-4844-A898-7DD156960016}" type="presParOf" srcId="{FC4DEF15-770C-42FA-B30B-A76CA549E735}" destId="{A942CAE0-0B0E-4D4A-8304-01FC581B4FE7}" srcOrd="2" destOrd="0" presId="urn:microsoft.com/office/officeart/2005/8/layout/orgChart1"/>
    <dgm:cxn modelId="{E8306F09-DED1-4EE4-BE87-E7D48D4A7F25}" type="presParOf" srcId="{2224D294-126B-49BB-AE65-206C3E8CF361}" destId="{5EC36669-D6FA-4006-BB4B-92F1AC261892}" srcOrd="2" destOrd="0" presId="urn:microsoft.com/office/officeart/2005/8/layout/orgChart1"/>
    <dgm:cxn modelId="{AA62B0CA-03D3-4A5B-A90A-DE9342F2A541}" type="presParOf" srcId="{2224D294-126B-49BB-AE65-206C3E8CF361}" destId="{38C04C55-1C35-40A8-8950-B6538F247116}" srcOrd="3" destOrd="0" presId="urn:microsoft.com/office/officeart/2005/8/layout/orgChart1"/>
    <dgm:cxn modelId="{915CC7C6-1E34-4B09-A37D-F07EA9EE5DAA}" type="presParOf" srcId="{38C04C55-1C35-40A8-8950-B6538F247116}" destId="{20B68CA1-3557-4E9F-BA83-A81DA9D9604F}" srcOrd="0" destOrd="0" presId="urn:microsoft.com/office/officeart/2005/8/layout/orgChart1"/>
    <dgm:cxn modelId="{54B840DE-D9C3-4A6F-A33B-C27BAB333F7E}" type="presParOf" srcId="{20B68CA1-3557-4E9F-BA83-A81DA9D9604F}" destId="{55059474-23E8-48A8-A6EB-0E8FB00649D0}" srcOrd="0" destOrd="0" presId="urn:microsoft.com/office/officeart/2005/8/layout/orgChart1"/>
    <dgm:cxn modelId="{98B1197D-CF6A-42AD-B5B8-CC0FB5D5E273}" type="presParOf" srcId="{20B68CA1-3557-4E9F-BA83-A81DA9D9604F}" destId="{94D17A50-46ED-494A-8357-00280B3F840B}" srcOrd="1" destOrd="0" presId="urn:microsoft.com/office/officeart/2005/8/layout/orgChart1"/>
    <dgm:cxn modelId="{1BF1F85E-D476-4872-8AFE-B1D3E82EA11C}" type="presParOf" srcId="{38C04C55-1C35-40A8-8950-B6538F247116}" destId="{3529ACCE-9D4F-489A-B384-DB0DA033DC08}" srcOrd="1" destOrd="0" presId="urn:microsoft.com/office/officeart/2005/8/layout/orgChart1"/>
    <dgm:cxn modelId="{71EB3D89-1147-4D43-B035-759D2519879B}" type="presParOf" srcId="{3529ACCE-9D4F-489A-B384-DB0DA033DC08}" destId="{F20434E0-B1EF-48BA-87A0-8985D9D91F0D}" srcOrd="0" destOrd="0" presId="urn:microsoft.com/office/officeart/2005/8/layout/orgChart1"/>
    <dgm:cxn modelId="{C43C73A2-E5BC-4B22-9589-532C05480159}" type="presParOf" srcId="{3529ACCE-9D4F-489A-B384-DB0DA033DC08}" destId="{A19F37DD-E074-4AEC-942A-DF708829F583}" srcOrd="1" destOrd="0" presId="urn:microsoft.com/office/officeart/2005/8/layout/orgChart1"/>
    <dgm:cxn modelId="{717A618E-226F-4323-AAEC-4CA9EA4F038A}" type="presParOf" srcId="{A19F37DD-E074-4AEC-942A-DF708829F583}" destId="{22637F04-BAE1-478E-AFE9-FF80768A5E1E}" srcOrd="0" destOrd="0" presId="urn:microsoft.com/office/officeart/2005/8/layout/orgChart1"/>
    <dgm:cxn modelId="{B5CA7DE0-3629-4D8B-B7BC-4D855C68E5C8}" type="presParOf" srcId="{22637F04-BAE1-478E-AFE9-FF80768A5E1E}" destId="{90463441-AD96-4E53-9EE4-0612D507A6D6}" srcOrd="0" destOrd="0" presId="urn:microsoft.com/office/officeart/2005/8/layout/orgChart1"/>
    <dgm:cxn modelId="{E63339FF-6D54-4C3E-9AC9-0D20991426F1}" type="presParOf" srcId="{22637F04-BAE1-478E-AFE9-FF80768A5E1E}" destId="{EE307DC0-52D9-48F2-994C-981F1B84991C}" srcOrd="1" destOrd="0" presId="urn:microsoft.com/office/officeart/2005/8/layout/orgChart1"/>
    <dgm:cxn modelId="{5C933D59-2F1D-4CF9-937F-063E948B3BBC}" type="presParOf" srcId="{A19F37DD-E074-4AEC-942A-DF708829F583}" destId="{9927ADF4-DF3A-4BB7-983B-F10CBCB94CCB}" srcOrd="1" destOrd="0" presId="urn:microsoft.com/office/officeart/2005/8/layout/orgChart1"/>
    <dgm:cxn modelId="{3964AF03-110F-4FB2-B5C7-7E9ECC91B448}" type="presParOf" srcId="{A19F37DD-E074-4AEC-942A-DF708829F583}" destId="{A2176E05-0FDE-4C6F-83CF-CADD15345DEC}" srcOrd="2" destOrd="0" presId="urn:microsoft.com/office/officeart/2005/8/layout/orgChart1"/>
    <dgm:cxn modelId="{2D758992-B297-4711-9625-A371C77507AA}" type="presParOf" srcId="{3529ACCE-9D4F-489A-B384-DB0DA033DC08}" destId="{B30788DB-6719-4716-8D8C-3FEEE6CB1C25}" srcOrd="2" destOrd="0" presId="urn:microsoft.com/office/officeart/2005/8/layout/orgChart1"/>
    <dgm:cxn modelId="{0019508C-7CC1-4C4A-BDBB-552322A6037B}" type="presParOf" srcId="{3529ACCE-9D4F-489A-B384-DB0DA033DC08}" destId="{AC4A7384-9217-4AAC-A9D0-092CA5180A1F}" srcOrd="3" destOrd="0" presId="urn:microsoft.com/office/officeart/2005/8/layout/orgChart1"/>
    <dgm:cxn modelId="{122F38AA-74BB-4C74-B8B9-61EEB5323787}" type="presParOf" srcId="{AC4A7384-9217-4AAC-A9D0-092CA5180A1F}" destId="{13B1F2C8-C1CC-4B63-AAF8-2E4620E82C5B}" srcOrd="0" destOrd="0" presId="urn:microsoft.com/office/officeart/2005/8/layout/orgChart1"/>
    <dgm:cxn modelId="{BBB1622F-764F-4681-8885-3AB990E90020}" type="presParOf" srcId="{13B1F2C8-C1CC-4B63-AAF8-2E4620E82C5B}" destId="{D0EB1D14-488C-49FD-B57C-D9A9FD54E8B4}" srcOrd="0" destOrd="0" presId="urn:microsoft.com/office/officeart/2005/8/layout/orgChart1"/>
    <dgm:cxn modelId="{E7612674-F754-48A6-A520-D529AA226F23}" type="presParOf" srcId="{13B1F2C8-C1CC-4B63-AAF8-2E4620E82C5B}" destId="{E0C6BAA7-6DC3-4BE6-B500-D89EC932F437}" srcOrd="1" destOrd="0" presId="urn:microsoft.com/office/officeart/2005/8/layout/orgChart1"/>
    <dgm:cxn modelId="{0F6973D7-6850-4B9F-A24C-B795E5FB0D63}" type="presParOf" srcId="{AC4A7384-9217-4AAC-A9D0-092CA5180A1F}" destId="{5CE27A3E-72C0-4416-BEA4-C8E15B82A7CB}" srcOrd="1" destOrd="0" presId="urn:microsoft.com/office/officeart/2005/8/layout/orgChart1"/>
    <dgm:cxn modelId="{B19D69D2-7E44-486C-866F-3A13E0695CC0}" type="presParOf" srcId="{AC4A7384-9217-4AAC-A9D0-092CA5180A1F}" destId="{17D2BE05-52C9-4A14-95FD-7CDD5BF22718}" srcOrd="2" destOrd="0" presId="urn:microsoft.com/office/officeart/2005/8/layout/orgChart1"/>
    <dgm:cxn modelId="{1E2A35BC-6933-4730-98BA-5DA3A108DA41}" type="presParOf" srcId="{3529ACCE-9D4F-489A-B384-DB0DA033DC08}" destId="{B18769A1-92A5-4217-9B7F-80600E4C7062}" srcOrd="4" destOrd="0" presId="urn:microsoft.com/office/officeart/2005/8/layout/orgChart1"/>
    <dgm:cxn modelId="{36C27EBA-6EDC-4935-956E-7B6E996746F4}" type="presParOf" srcId="{3529ACCE-9D4F-489A-B384-DB0DA033DC08}" destId="{8A3CD374-ACF1-4F0B-BB8F-13B6261B1534}" srcOrd="5" destOrd="0" presId="urn:microsoft.com/office/officeart/2005/8/layout/orgChart1"/>
    <dgm:cxn modelId="{B8F2BF18-3176-4390-A5D1-1C437D1D7BDA}" type="presParOf" srcId="{8A3CD374-ACF1-4F0B-BB8F-13B6261B1534}" destId="{E0ECEF5F-30B2-4C14-8C27-80FA01365992}" srcOrd="0" destOrd="0" presId="urn:microsoft.com/office/officeart/2005/8/layout/orgChart1"/>
    <dgm:cxn modelId="{FE43AF83-D8DB-4EEA-9A2C-7BF7B847518B}" type="presParOf" srcId="{E0ECEF5F-30B2-4C14-8C27-80FA01365992}" destId="{FAE5EA59-862C-4EB8-BE89-DC1AEC9EBA21}" srcOrd="0" destOrd="0" presId="urn:microsoft.com/office/officeart/2005/8/layout/orgChart1"/>
    <dgm:cxn modelId="{900F6F4C-2506-4832-A07E-DCB2F7B4A5C5}" type="presParOf" srcId="{E0ECEF5F-30B2-4C14-8C27-80FA01365992}" destId="{A5FC4B38-130A-4167-AE59-7F52AE861CCC}" srcOrd="1" destOrd="0" presId="urn:microsoft.com/office/officeart/2005/8/layout/orgChart1"/>
    <dgm:cxn modelId="{CA86E7C3-22D4-436C-A1A8-4DF9B424555A}" type="presParOf" srcId="{8A3CD374-ACF1-4F0B-BB8F-13B6261B1534}" destId="{07DDC21A-DE0F-4B69-A11B-DE3E3259B53E}" srcOrd="1" destOrd="0" presId="urn:microsoft.com/office/officeart/2005/8/layout/orgChart1"/>
    <dgm:cxn modelId="{52AB278B-3245-48E6-9399-FB67FEE8A98B}" type="presParOf" srcId="{8A3CD374-ACF1-4F0B-BB8F-13B6261B1534}" destId="{0C623988-15F0-4877-B8F4-E9B8FFB3382F}" srcOrd="2" destOrd="0" presId="urn:microsoft.com/office/officeart/2005/8/layout/orgChart1"/>
    <dgm:cxn modelId="{D9B13398-D0DF-49AA-B660-592985DD3EB3}" type="presParOf" srcId="{38C04C55-1C35-40A8-8950-B6538F247116}" destId="{7904A4DC-70DC-4611-B362-ED3FED5FC501}" srcOrd="2" destOrd="0" presId="urn:microsoft.com/office/officeart/2005/8/layout/orgChart1"/>
    <dgm:cxn modelId="{4DBA8D3B-D41E-484E-A455-434B54B7A27D}" type="presParOf" srcId="{24756A6A-5232-495D-8BDE-066EF3F2D060}" destId="{F7C4B79B-E5EB-4426-953D-F75D7C3F50ED}" srcOrd="2" destOrd="0" presId="urn:microsoft.com/office/officeart/2005/8/layout/orgChart1"/>
    <dgm:cxn modelId="{AECD6F07-E7DE-4F63-AB2C-7360FB4D2229}" type="presParOf" srcId="{76AF0E05-CB21-4D4C-9C8B-FEC21013121F}" destId="{BC3816ED-8D11-46FF-A5B8-D4E97DC5DFB8}" srcOrd="1" destOrd="0" presId="urn:microsoft.com/office/officeart/2005/8/layout/orgChart1"/>
    <dgm:cxn modelId="{9B650132-55C3-42E5-85F3-FACDE1795B27}" type="presParOf" srcId="{BC3816ED-8D11-46FF-A5B8-D4E97DC5DFB8}" destId="{00C2C9EA-3B69-444F-9D43-38C506C5742E}" srcOrd="0" destOrd="0" presId="urn:microsoft.com/office/officeart/2005/8/layout/orgChart1"/>
    <dgm:cxn modelId="{10E405EB-F7BA-4DD6-8FD1-17136529608F}" type="presParOf" srcId="{00C2C9EA-3B69-444F-9D43-38C506C5742E}" destId="{D06FA790-9579-4493-8FB2-B5C552E9EEC3}" srcOrd="0" destOrd="0" presId="urn:microsoft.com/office/officeart/2005/8/layout/orgChart1"/>
    <dgm:cxn modelId="{6C9CBFDC-F925-472A-9D6C-5BE2145CF8BB}" type="presParOf" srcId="{00C2C9EA-3B69-444F-9D43-38C506C5742E}" destId="{E4E8D612-AD3A-4889-BFC2-1B8CD7A7A054}" srcOrd="1" destOrd="0" presId="urn:microsoft.com/office/officeart/2005/8/layout/orgChart1"/>
    <dgm:cxn modelId="{13AD01B1-AD30-48C9-A7DB-06B2232DB20F}" type="presParOf" srcId="{BC3816ED-8D11-46FF-A5B8-D4E97DC5DFB8}" destId="{59CB0EA8-E7E4-44E7-AAC9-6BE8C45455FC}" srcOrd="1" destOrd="0" presId="urn:microsoft.com/office/officeart/2005/8/layout/orgChart1"/>
    <dgm:cxn modelId="{4D59DA40-715A-4993-BAF5-FEDDB7731050}" type="presParOf" srcId="{59CB0EA8-E7E4-44E7-AAC9-6BE8C45455FC}" destId="{D065F624-7B44-470C-9412-2C15348486FE}" srcOrd="0" destOrd="0" presId="urn:microsoft.com/office/officeart/2005/8/layout/orgChart1"/>
    <dgm:cxn modelId="{A6F0D6C5-56CD-4839-AA1E-0E4A7799D515}" type="presParOf" srcId="{59CB0EA8-E7E4-44E7-AAC9-6BE8C45455FC}" destId="{5BDFD496-0466-4220-9A03-67F7015E8ED4}" srcOrd="1" destOrd="0" presId="urn:microsoft.com/office/officeart/2005/8/layout/orgChart1"/>
    <dgm:cxn modelId="{A6D93ACE-3FD2-4E2A-9F61-894B51840957}" type="presParOf" srcId="{5BDFD496-0466-4220-9A03-67F7015E8ED4}" destId="{D10F98D2-D56B-4C19-982E-1D963E151D57}" srcOrd="0" destOrd="0" presId="urn:microsoft.com/office/officeart/2005/8/layout/orgChart1"/>
    <dgm:cxn modelId="{AD082D9F-E5F3-475F-9294-34779D1C8038}" type="presParOf" srcId="{D10F98D2-D56B-4C19-982E-1D963E151D57}" destId="{9C45DF83-5800-495D-8DE8-B5DD07BBF643}" srcOrd="0" destOrd="0" presId="urn:microsoft.com/office/officeart/2005/8/layout/orgChart1"/>
    <dgm:cxn modelId="{7ADB76C5-53BF-47FD-AF92-DF174C0D15EA}" type="presParOf" srcId="{D10F98D2-D56B-4C19-982E-1D963E151D57}" destId="{A23CC282-6B31-4048-9B33-AF38B84F5C81}" srcOrd="1" destOrd="0" presId="urn:microsoft.com/office/officeart/2005/8/layout/orgChart1"/>
    <dgm:cxn modelId="{FB6F9859-17F4-48AD-9B0A-004312B2456E}" type="presParOf" srcId="{5BDFD496-0466-4220-9A03-67F7015E8ED4}" destId="{4518BDC9-32D3-4898-A1ED-A7C6F3B42540}" srcOrd="1" destOrd="0" presId="urn:microsoft.com/office/officeart/2005/8/layout/orgChart1"/>
    <dgm:cxn modelId="{BF406E48-98E2-4FEC-A29A-1F07F1E07857}" type="presParOf" srcId="{5BDFD496-0466-4220-9A03-67F7015E8ED4}" destId="{785A7CE3-42EF-4432-ABDE-75F33C74B2F4}" srcOrd="2" destOrd="0" presId="urn:microsoft.com/office/officeart/2005/8/layout/orgChart1"/>
    <dgm:cxn modelId="{3FBBAF37-686B-455B-9958-F3D2679975E3}" type="presParOf" srcId="{BC3816ED-8D11-46FF-A5B8-D4E97DC5DFB8}" destId="{4013C816-E247-4823-B8DB-AC222ECC829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17943A-FFA7-4EB3-89DA-36960D7AA54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B7BACC6-513E-4837-9835-EBBCA59EED0D}">
      <dgm:prSet/>
      <dgm:spPr/>
      <dgm:t>
        <a:bodyPr/>
        <a:lstStyle/>
        <a:p>
          <a:r>
            <a:rPr lang="en-US" baseline="0"/>
            <a:t>Be aware of the security capabilities Azure SQL brings to the table</a:t>
          </a:r>
          <a:endParaRPr lang="en-US"/>
        </a:p>
      </dgm:t>
    </dgm:pt>
    <dgm:pt modelId="{3662A896-F2DA-4EF4-A1AD-7C7F65D76138}" type="parTrans" cxnId="{934F330B-057A-4141-8D4C-BB9F197AE847}">
      <dgm:prSet/>
      <dgm:spPr/>
      <dgm:t>
        <a:bodyPr/>
        <a:lstStyle/>
        <a:p>
          <a:endParaRPr lang="en-US"/>
        </a:p>
      </dgm:t>
    </dgm:pt>
    <dgm:pt modelId="{FD529A2E-6844-4ED6-9586-EFC4396369E4}" type="sibTrans" cxnId="{934F330B-057A-4141-8D4C-BB9F197AE847}">
      <dgm:prSet/>
      <dgm:spPr/>
      <dgm:t>
        <a:bodyPr/>
        <a:lstStyle/>
        <a:p>
          <a:endParaRPr lang="en-US"/>
        </a:p>
      </dgm:t>
    </dgm:pt>
    <dgm:pt modelId="{43FE2908-3CCA-4F21-A749-44F91F326EDA}">
      <dgm:prSet/>
      <dgm:spPr/>
      <dgm:t>
        <a:bodyPr/>
        <a:lstStyle/>
        <a:p>
          <a:r>
            <a:rPr lang="en-US" baseline="0"/>
            <a:t>Configure your network to allow connections from the right places only</a:t>
          </a:r>
          <a:endParaRPr lang="en-US"/>
        </a:p>
      </dgm:t>
    </dgm:pt>
    <dgm:pt modelId="{CC72300D-B951-45C0-8DA1-4562FC8728F8}" type="parTrans" cxnId="{807F94FF-683B-4FE6-AC22-C4E3F6EC0BBD}">
      <dgm:prSet/>
      <dgm:spPr/>
      <dgm:t>
        <a:bodyPr/>
        <a:lstStyle/>
        <a:p>
          <a:endParaRPr lang="en-US"/>
        </a:p>
      </dgm:t>
    </dgm:pt>
    <dgm:pt modelId="{0E8BBB8D-6D7A-44CF-807E-9B9CFFA31015}" type="sibTrans" cxnId="{807F94FF-683B-4FE6-AC22-C4E3F6EC0BBD}">
      <dgm:prSet/>
      <dgm:spPr/>
      <dgm:t>
        <a:bodyPr/>
        <a:lstStyle/>
        <a:p>
          <a:endParaRPr lang="en-US"/>
        </a:p>
      </dgm:t>
    </dgm:pt>
    <dgm:pt modelId="{A80E3116-CD0E-47E2-95C4-2714D74F1BB9}">
      <dgm:prSet/>
      <dgm:spPr/>
      <dgm:t>
        <a:bodyPr/>
        <a:lstStyle/>
        <a:p>
          <a:r>
            <a:rPr lang="en-US" baseline="0"/>
            <a:t>Leverage Advanced data security to monitor, manage, and address security concerns</a:t>
          </a:r>
          <a:endParaRPr lang="en-US"/>
        </a:p>
      </dgm:t>
    </dgm:pt>
    <dgm:pt modelId="{00CFDEB4-1554-4F41-A3B6-970536DC2642}" type="parTrans" cxnId="{99724D23-49F1-4C1E-941F-D6737E431C15}">
      <dgm:prSet/>
      <dgm:spPr/>
      <dgm:t>
        <a:bodyPr/>
        <a:lstStyle/>
        <a:p>
          <a:endParaRPr lang="en-US"/>
        </a:p>
      </dgm:t>
    </dgm:pt>
    <dgm:pt modelId="{EAC99FB8-C9CB-4A49-9973-A7219197AEEC}" type="sibTrans" cxnId="{99724D23-49F1-4C1E-941F-D6737E431C15}">
      <dgm:prSet/>
      <dgm:spPr/>
      <dgm:t>
        <a:bodyPr/>
        <a:lstStyle/>
        <a:p>
          <a:endParaRPr lang="en-US"/>
        </a:p>
      </dgm:t>
    </dgm:pt>
    <dgm:pt modelId="{21AF70EB-6BD8-442C-A41E-697347E911B6}">
      <dgm:prSet/>
      <dgm:spPr/>
      <dgm:t>
        <a:bodyPr/>
        <a:lstStyle/>
        <a:p>
          <a:r>
            <a:rPr lang="en-US"/>
            <a:t>Select the authentication method that works for your organization</a:t>
          </a:r>
        </a:p>
      </dgm:t>
    </dgm:pt>
    <dgm:pt modelId="{9FE120B3-5119-4B54-84CF-B3FF0661512C}" type="parTrans" cxnId="{63CC4D92-756A-46E6-A3B7-531BF266239C}">
      <dgm:prSet/>
      <dgm:spPr/>
      <dgm:t>
        <a:bodyPr/>
        <a:lstStyle/>
        <a:p>
          <a:endParaRPr lang="en-US"/>
        </a:p>
      </dgm:t>
    </dgm:pt>
    <dgm:pt modelId="{E01B1D38-3A63-4A04-872E-7AA4F5646F30}" type="sibTrans" cxnId="{63CC4D92-756A-46E6-A3B7-531BF266239C}">
      <dgm:prSet/>
      <dgm:spPr/>
      <dgm:t>
        <a:bodyPr/>
        <a:lstStyle/>
        <a:p>
          <a:endParaRPr lang="en-US"/>
        </a:p>
      </dgm:t>
    </dgm:pt>
    <dgm:pt modelId="{BC484A5E-9C60-46F9-8EF4-53A0E41ED20E}">
      <dgm:prSet/>
      <dgm:spPr/>
      <dgm:t>
        <a:bodyPr/>
        <a:lstStyle/>
        <a:p>
          <a:r>
            <a:rPr lang="en-US"/>
            <a:t>Protect your data with Data Encryption best practices</a:t>
          </a:r>
        </a:p>
      </dgm:t>
    </dgm:pt>
    <dgm:pt modelId="{A090148F-DFD3-4465-9E93-D8B9E26E899C}" type="parTrans" cxnId="{0C8B74B2-9372-4278-861B-C752FE9A8F87}">
      <dgm:prSet/>
      <dgm:spPr/>
      <dgm:t>
        <a:bodyPr/>
        <a:lstStyle/>
        <a:p>
          <a:endParaRPr lang="en-US"/>
        </a:p>
      </dgm:t>
    </dgm:pt>
    <dgm:pt modelId="{4848FB50-F62F-4415-BF3B-CCF28FF95844}" type="sibTrans" cxnId="{0C8B74B2-9372-4278-861B-C752FE9A8F87}">
      <dgm:prSet/>
      <dgm:spPr/>
      <dgm:t>
        <a:bodyPr/>
        <a:lstStyle/>
        <a:p>
          <a:endParaRPr lang="en-US"/>
        </a:p>
      </dgm:t>
    </dgm:pt>
    <dgm:pt modelId="{862EB2D0-074D-4DA2-B238-ACD7088CF98E}" type="pres">
      <dgm:prSet presAssocID="{D917943A-FFA7-4EB3-89DA-36960D7AA540}" presName="vert0" presStyleCnt="0">
        <dgm:presLayoutVars>
          <dgm:dir/>
          <dgm:animOne val="branch"/>
          <dgm:animLvl val="lvl"/>
        </dgm:presLayoutVars>
      </dgm:prSet>
      <dgm:spPr/>
    </dgm:pt>
    <dgm:pt modelId="{F09B9935-F17E-4C47-B470-8E427AEE2521}" type="pres">
      <dgm:prSet presAssocID="{EB7BACC6-513E-4837-9835-EBBCA59EED0D}" presName="thickLine" presStyleLbl="alignNode1" presStyleIdx="0" presStyleCnt="5"/>
      <dgm:spPr/>
    </dgm:pt>
    <dgm:pt modelId="{AC9A6EF9-EE69-439E-8579-0D7FC4227544}" type="pres">
      <dgm:prSet presAssocID="{EB7BACC6-513E-4837-9835-EBBCA59EED0D}" presName="horz1" presStyleCnt="0"/>
      <dgm:spPr/>
    </dgm:pt>
    <dgm:pt modelId="{D7D385CE-282A-4FBB-B77F-84FD0930124D}" type="pres">
      <dgm:prSet presAssocID="{EB7BACC6-513E-4837-9835-EBBCA59EED0D}" presName="tx1" presStyleLbl="revTx" presStyleIdx="0" presStyleCnt="5"/>
      <dgm:spPr/>
    </dgm:pt>
    <dgm:pt modelId="{12BBFF19-F344-4F81-A5EB-F5A2C1D1CA06}" type="pres">
      <dgm:prSet presAssocID="{EB7BACC6-513E-4837-9835-EBBCA59EED0D}" presName="vert1" presStyleCnt="0"/>
      <dgm:spPr/>
    </dgm:pt>
    <dgm:pt modelId="{16E466EF-FB6C-43EA-9EE1-35063C61C15E}" type="pres">
      <dgm:prSet presAssocID="{21AF70EB-6BD8-442C-A41E-697347E911B6}" presName="thickLine" presStyleLbl="alignNode1" presStyleIdx="1" presStyleCnt="5"/>
      <dgm:spPr/>
    </dgm:pt>
    <dgm:pt modelId="{D66082D0-DEA5-48BC-BDF7-8505484081F9}" type="pres">
      <dgm:prSet presAssocID="{21AF70EB-6BD8-442C-A41E-697347E911B6}" presName="horz1" presStyleCnt="0"/>
      <dgm:spPr/>
    </dgm:pt>
    <dgm:pt modelId="{A50378F6-DD53-4E8D-9D83-460244D22E9D}" type="pres">
      <dgm:prSet presAssocID="{21AF70EB-6BD8-442C-A41E-697347E911B6}" presName="tx1" presStyleLbl="revTx" presStyleIdx="1" presStyleCnt="5"/>
      <dgm:spPr/>
    </dgm:pt>
    <dgm:pt modelId="{30A675B9-76ED-4954-82D1-67DE4B545E30}" type="pres">
      <dgm:prSet presAssocID="{21AF70EB-6BD8-442C-A41E-697347E911B6}" presName="vert1" presStyleCnt="0"/>
      <dgm:spPr/>
    </dgm:pt>
    <dgm:pt modelId="{7794178B-DDA7-4F16-9F1D-FD930BA80ADF}" type="pres">
      <dgm:prSet presAssocID="{43FE2908-3CCA-4F21-A749-44F91F326EDA}" presName="thickLine" presStyleLbl="alignNode1" presStyleIdx="2" presStyleCnt="5"/>
      <dgm:spPr/>
    </dgm:pt>
    <dgm:pt modelId="{E192E0C2-26A9-4213-98E9-02FBE2952CF7}" type="pres">
      <dgm:prSet presAssocID="{43FE2908-3CCA-4F21-A749-44F91F326EDA}" presName="horz1" presStyleCnt="0"/>
      <dgm:spPr/>
    </dgm:pt>
    <dgm:pt modelId="{5C42AF0D-4588-4CF4-B2F1-CEB01BB42B47}" type="pres">
      <dgm:prSet presAssocID="{43FE2908-3CCA-4F21-A749-44F91F326EDA}" presName="tx1" presStyleLbl="revTx" presStyleIdx="2" presStyleCnt="5"/>
      <dgm:spPr/>
    </dgm:pt>
    <dgm:pt modelId="{09D86E0A-B1A0-4CB8-848E-A553C4C5069A}" type="pres">
      <dgm:prSet presAssocID="{43FE2908-3CCA-4F21-A749-44F91F326EDA}" presName="vert1" presStyleCnt="0"/>
      <dgm:spPr/>
    </dgm:pt>
    <dgm:pt modelId="{ABB51F22-3E40-4790-A97A-C4285274CEC2}" type="pres">
      <dgm:prSet presAssocID="{BC484A5E-9C60-46F9-8EF4-53A0E41ED20E}" presName="thickLine" presStyleLbl="alignNode1" presStyleIdx="3" presStyleCnt="5"/>
      <dgm:spPr/>
    </dgm:pt>
    <dgm:pt modelId="{4E29B461-FF3A-4DDC-981B-938E8BC8E831}" type="pres">
      <dgm:prSet presAssocID="{BC484A5E-9C60-46F9-8EF4-53A0E41ED20E}" presName="horz1" presStyleCnt="0"/>
      <dgm:spPr/>
    </dgm:pt>
    <dgm:pt modelId="{AD905211-047A-442E-A4BF-37F623D313A8}" type="pres">
      <dgm:prSet presAssocID="{BC484A5E-9C60-46F9-8EF4-53A0E41ED20E}" presName="tx1" presStyleLbl="revTx" presStyleIdx="3" presStyleCnt="5"/>
      <dgm:spPr/>
    </dgm:pt>
    <dgm:pt modelId="{7E0B2F05-4649-475D-9FDC-42111A91AF18}" type="pres">
      <dgm:prSet presAssocID="{BC484A5E-9C60-46F9-8EF4-53A0E41ED20E}" presName="vert1" presStyleCnt="0"/>
      <dgm:spPr/>
    </dgm:pt>
    <dgm:pt modelId="{C6E5AD1B-85BF-4048-90B6-5E12391CB0E6}" type="pres">
      <dgm:prSet presAssocID="{A80E3116-CD0E-47E2-95C4-2714D74F1BB9}" presName="thickLine" presStyleLbl="alignNode1" presStyleIdx="4" presStyleCnt="5"/>
      <dgm:spPr/>
    </dgm:pt>
    <dgm:pt modelId="{8DBD02D0-5829-4DC1-A399-EE60D509C4EA}" type="pres">
      <dgm:prSet presAssocID="{A80E3116-CD0E-47E2-95C4-2714D74F1BB9}" presName="horz1" presStyleCnt="0"/>
      <dgm:spPr/>
    </dgm:pt>
    <dgm:pt modelId="{8541F4E0-B21A-4B5B-812D-766D28547DC8}" type="pres">
      <dgm:prSet presAssocID="{A80E3116-CD0E-47E2-95C4-2714D74F1BB9}" presName="tx1" presStyleLbl="revTx" presStyleIdx="4" presStyleCnt="5"/>
      <dgm:spPr/>
    </dgm:pt>
    <dgm:pt modelId="{FAEE23F6-F7DE-492C-9E96-55521D953AD9}" type="pres">
      <dgm:prSet presAssocID="{A80E3116-CD0E-47E2-95C4-2714D74F1BB9}" presName="vert1" presStyleCnt="0"/>
      <dgm:spPr/>
    </dgm:pt>
  </dgm:ptLst>
  <dgm:cxnLst>
    <dgm:cxn modelId="{934F330B-057A-4141-8D4C-BB9F197AE847}" srcId="{D917943A-FFA7-4EB3-89DA-36960D7AA540}" destId="{EB7BACC6-513E-4837-9835-EBBCA59EED0D}" srcOrd="0" destOrd="0" parTransId="{3662A896-F2DA-4EF4-A1AD-7C7F65D76138}" sibTransId="{FD529A2E-6844-4ED6-9586-EFC4396369E4}"/>
    <dgm:cxn modelId="{AC149514-DCAB-4D9D-97B2-578E63BFD1C1}" type="presOf" srcId="{A80E3116-CD0E-47E2-95C4-2714D74F1BB9}" destId="{8541F4E0-B21A-4B5B-812D-766D28547DC8}" srcOrd="0" destOrd="0" presId="urn:microsoft.com/office/officeart/2008/layout/LinedList"/>
    <dgm:cxn modelId="{99724D23-49F1-4C1E-941F-D6737E431C15}" srcId="{D917943A-FFA7-4EB3-89DA-36960D7AA540}" destId="{A80E3116-CD0E-47E2-95C4-2714D74F1BB9}" srcOrd="4" destOrd="0" parTransId="{00CFDEB4-1554-4F41-A3B6-970536DC2642}" sibTransId="{EAC99FB8-C9CB-4A49-9973-A7219197AEEC}"/>
    <dgm:cxn modelId="{FC35D042-39EA-49EB-A5BF-E34CB63C8138}" type="presOf" srcId="{21AF70EB-6BD8-442C-A41E-697347E911B6}" destId="{A50378F6-DD53-4E8D-9D83-460244D22E9D}" srcOrd="0" destOrd="0" presId="urn:microsoft.com/office/officeart/2008/layout/LinedList"/>
    <dgm:cxn modelId="{DE03AC70-3396-4D4F-AC7E-01AAADFC9E97}" type="presOf" srcId="{43FE2908-3CCA-4F21-A749-44F91F326EDA}" destId="{5C42AF0D-4588-4CF4-B2F1-CEB01BB42B47}" srcOrd="0" destOrd="0" presId="urn:microsoft.com/office/officeart/2008/layout/LinedList"/>
    <dgm:cxn modelId="{31CC8D72-9464-48EC-B564-1AFBF726169B}" type="presOf" srcId="{D917943A-FFA7-4EB3-89DA-36960D7AA540}" destId="{862EB2D0-074D-4DA2-B238-ACD7088CF98E}" srcOrd="0" destOrd="0" presId="urn:microsoft.com/office/officeart/2008/layout/LinedList"/>
    <dgm:cxn modelId="{2391267D-3D5E-4DD6-8D04-6C5DA361ECC5}" type="presOf" srcId="{EB7BACC6-513E-4837-9835-EBBCA59EED0D}" destId="{D7D385CE-282A-4FBB-B77F-84FD0930124D}" srcOrd="0" destOrd="0" presId="urn:microsoft.com/office/officeart/2008/layout/LinedList"/>
    <dgm:cxn modelId="{63CC4D92-756A-46E6-A3B7-531BF266239C}" srcId="{D917943A-FFA7-4EB3-89DA-36960D7AA540}" destId="{21AF70EB-6BD8-442C-A41E-697347E911B6}" srcOrd="1" destOrd="0" parTransId="{9FE120B3-5119-4B54-84CF-B3FF0661512C}" sibTransId="{E01B1D38-3A63-4A04-872E-7AA4F5646F30}"/>
    <dgm:cxn modelId="{0C8B74B2-9372-4278-861B-C752FE9A8F87}" srcId="{D917943A-FFA7-4EB3-89DA-36960D7AA540}" destId="{BC484A5E-9C60-46F9-8EF4-53A0E41ED20E}" srcOrd="3" destOrd="0" parTransId="{A090148F-DFD3-4465-9E93-D8B9E26E899C}" sibTransId="{4848FB50-F62F-4415-BF3B-CCF28FF95844}"/>
    <dgm:cxn modelId="{54F5B5DC-BAAE-46FB-A3A9-21B9214BA00D}" type="presOf" srcId="{BC484A5E-9C60-46F9-8EF4-53A0E41ED20E}" destId="{AD905211-047A-442E-A4BF-37F623D313A8}" srcOrd="0" destOrd="0" presId="urn:microsoft.com/office/officeart/2008/layout/LinedList"/>
    <dgm:cxn modelId="{807F94FF-683B-4FE6-AC22-C4E3F6EC0BBD}" srcId="{D917943A-FFA7-4EB3-89DA-36960D7AA540}" destId="{43FE2908-3CCA-4F21-A749-44F91F326EDA}" srcOrd="2" destOrd="0" parTransId="{CC72300D-B951-45C0-8DA1-4562FC8728F8}" sibTransId="{0E8BBB8D-6D7A-44CF-807E-9B9CFFA31015}"/>
    <dgm:cxn modelId="{0E78BD4E-8683-48E3-B794-AA509557BD6A}" type="presParOf" srcId="{862EB2D0-074D-4DA2-B238-ACD7088CF98E}" destId="{F09B9935-F17E-4C47-B470-8E427AEE2521}" srcOrd="0" destOrd="0" presId="urn:microsoft.com/office/officeart/2008/layout/LinedList"/>
    <dgm:cxn modelId="{AF39DF01-5286-4866-8168-B08CD281EF82}" type="presParOf" srcId="{862EB2D0-074D-4DA2-B238-ACD7088CF98E}" destId="{AC9A6EF9-EE69-439E-8579-0D7FC4227544}" srcOrd="1" destOrd="0" presId="urn:microsoft.com/office/officeart/2008/layout/LinedList"/>
    <dgm:cxn modelId="{8F385860-8792-4797-8437-CC14F53C60D3}" type="presParOf" srcId="{AC9A6EF9-EE69-439E-8579-0D7FC4227544}" destId="{D7D385CE-282A-4FBB-B77F-84FD0930124D}" srcOrd="0" destOrd="0" presId="urn:microsoft.com/office/officeart/2008/layout/LinedList"/>
    <dgm:cxn modelId="{1FE8FDD8-1DD4-42D1-BB86-132D68DDA66E}" type="presParOf" srcId="{AC9A6EF9-EE69-439E-8579-0D7FC4227544}" destId="{12BBFF19-F344-4F81-A5EB-F5A2C1D1CA06}" srcOrd="1" destOrd="0" presId="urn:microsoft.com/office/officeart/2008/layout/LinedList"/>
    <dgm:cxn modelId="{B7DC62B9-27BA-427A-8697-34B57A362B1C}" type="presParOf" srcId="{862EB2D0-074D-4DA2-B238-ACD7088CF98E}" destId="{16E466EF-FB6C-43EA-9EE1-35063C61C15E}" srcOrd="2" destOrd="0" presId="urn:microsoft.com/office/officeart/2008/layout/LinedList"/>
    <dgm:cxn modelId="{538FA9D9-1FBB-4B3D-8FFE-2E6FD5DB37EC}" type="presParOf" srcId="{862EB2D0-074D-4DA2-B238-ACD7088CF98E}" destId="{D66082D0-DEA5-48BC-BDF7-8505484081F9}" srcOrd="3" destOrd="0" presId="urn:microsoft.com/office/officeart/2008/layout/LinedList"/>
    <dgm:cxn modelId="{586AD85B-2EFC-4354-8773-B38012F93D7E}" type="presParOf" srcId="{D66082D0-DEA5-48BC-BDF7-8505484081F9}" destId="{A50378F6-DD53-4E8D-9D83-460244D22E9D}" srcOrd="0" destOrd="0" presId="urn:microsoft.com/office/officeart/2008/layout/LinedList"/>
    <dgm:cxn modelId="{20DFDF39-66CA-4F07-8F38-0D5090CC1E7E}" type="presParOf" srcId="{D66082D0-DEA5-48BC-BDF7-8505484081F9}" destId="{30A675B9-76ED-4954-82D1-67DE4B545E30}" srcOrd="1" destOrd="0" presId="urn:microsoft.com/office/officeart/2008/layout/LinedList"/>
    <dgm:cxn modelId="{BB285DE6-F0D8-43DA-B786-362E52E6D428}" type="presParOf" srcId="{862EB2D0-074D-4DA2-B238-ACD7088CF98E}" destId="{7794178B-DDA7-4F16-9F1D-FD930BA80ADF}" srcOrd="4" destOrd="0" presId="urn:microsoft.com/office/officeart/2008/layout/LinedList"/>
    <dgm:cxn modelId="{12AF3C58-0E14-4329-8F96-9B8269DA4943}" type="presParOf" srcId="{862EB2D0-074D-4DA2-B238-ACD7088CF98E}" destId="{E192E0C2-26A9-4213-98E9-02FBE2952CF7}" srcOrd="5" destOrd="0" presId="urn:microsoft.com/office/officeart/2008/layout/LinedList"/>
    <dgm:cxn modelId="{1899B726-7DEC-43B6-A048-0660601EDAE8}" type="presParOf" srcId="{E192E0C2-26A9-4213-98E9-02FBE2952CF7}" destId="{5C42AF0D-4588-4CF4-B2F1-CEB01BB42B47}" srcOrd="0" destOrd="0" presId="urn:microsoft.com/office/officeart/2008/layout/LinedList"/>
    <dgm:cxn modelId="{8A37B0DB-ABF4-4486-9FFF-8F9421160A02}" type="presParOf" srcId="{E192E0C2-26A9-4213-98E9-02FBE2952CF7}" destId="{09D86E0A-B1A0-4CB8-848E-A553C4C5069A}" srcOrd="1" destOrd="0" presId="urn:microsoft.com/office/officeart/2008/layout/LinedList"/>
    <dgm:cxn modelId="{E32C144A-A616-4935-82FE-E0C81A1C579E}" type="presParOf" srcId="{862EB2D0-074D-4DA2-B238-ACD7088CF98E}" destId="{ABB51F22-3E40-4790-A97A-C4285274CEC2}" srcOrd="6" destOrd="0" presId="urn:microsoft.com/office/officeart/2008/layout/LinedList"/>
    <dgm:cxn modelId="{C30873C2-02AF-479A-A9CB-45FA2070AB32}" type="presParOf" srcId="{862EB2D0-074D-4DA2-B238-ACD7088CF98E}" destId="{4E29B461-FF3A-4DDC-981B-938E8BC8E831}" srcOrd="7" destOrd="0" presId="urn:microsoft.com/office/officeart/2008/layout/LinedList"/>
    <dgm:cxn modelId="{4CCA319E-ACA7-4B38-91A1-D400F1E4C2F3}" type="presParOf" srcId="{4E29B461-FF3A-4DDC-981B-938E8BC8E831}" destId="{AD905211-047A-442E-A4BF-37F623D313A8}" srcOrd="0" destOrd="0" presId="urn:microsoft.com/office/officeart/2008/layout/LinedList"/>
    <dgm:cxn modelId="{4A2215DD-4C8A-49D8-93EE-62FA088CFFF9}" type="presParOf" srcId="{4E29B461-FF3A-4DDC-981B-938E8BC8E831}" destId="{7E0B2F05-4649-475D-9FDC-42111A91AF18}" srcOrd="1" destOrd="0" presId="urn:microsoft.com/office/officeart/2008/layout/LinedList"/>
    <dgm:cxn modelId="{71ACC7BA-4191-46D7-AA26-E246AC5FE360}" type="presParOf" srcId="{862EB2D0-074D-4DA2-B238-ACD7088CF98E}" destId="{C6E5AD1B-85BF-4048-90B6-5E12391CB0E6}" srcOrd="8" destOrd="0" presId="urn:microsoft.com/office/officeart/2008/layout/LinedList"/>
    <dgm:cxn modelId="{F25D35EC-A2D9-4138-8155-A5A4F2578E16}" type="presParOf" srcId="{862EB2D0-074D-4DA2-B238-ACD7088CF98E}" destId="{8DBD02D0-5829-4DC1-A399-EE60D509C4EA}" srcOrd="9" destOrd="0" presId="urn:microsoft.com/office/officeart/2008/layout/LinedList"/>
    <dgm:cxn modelId="{88B94A96-FFD6-4559-894E-2A23427571CE}" type="presParOf" srcId="{8DBD02D0-5829-4DC1-A399-EE60D509C4EA}" destId="{8541F4E0-B21A-4B5B-812D-766D28547DC8}" srcOrd="0" destOrd="0" presId="urn:microsoft.com/office/officeart/2008/layout/LinedList"/>
    <dgm:cxn modelId="{3175BAE5-E2CA-47AF-8C39-C315D37DC6D3}" type="presParOf" srcId="{8DBD02D0-5829-4DC1-A399-EE60D509C4EA}" destId="{FAEE23F6-F7DE-492C-9E96-55521D953AD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D2708-39CC-47AB-9019-2DB52B865A47}">
      <dsp:nvSpPr>
        <dsp:cNvPr id="0" name=""/>
        <dsp:cNvSpPr/>
      </dsp:nvSpPr>
      <dsp:spPr>
        <a:xfrm>
          <a:off x="1093"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T-SQL</a:t>
          </a:r>
          <a:endParaRPr lang="en-US" sz="2000" kern="1200"/>
        </a:p>
      </dsp:txBody>
      <dsp:txXfrm>
        <a:off x="1093" y="384908"/>
        <a:ext cx="1377425" cy="826455"/>
      </dsp:txXfrm>
    </dsp:sp>
    <dsp:sp modelId="{DF09D3F3-6572-454D-8853-03F690A5DF3E}">
      <dsp:nvSpPr>
        <dsp:cNvPr id="0" name=""/>
        <dsp:cNvSpPr/>
      </dsp:nvSpPr>
      <dsp:spPr>
        <a:xfrm>
          <a:off x="1516260"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Powershell</a:t>
          </a:r>
          <a:endParaRPr lang="en-US" sz="2000" kern="1200"/>
        </a:p>
      </dsp:txBody>
      <dsp:txXfrm>
        <a:off x="1516260" y="384908"/>
        <a:ext cx="1377425" cy="826455"/>
      </dsp:txXfrm>
    </dsp:sp>
    <dsp:sp modelId="{BE727337-2C22-46FA-AA7B-FE6587E6DEC5}">
      <dsp:nvSpPr>
        <dsp:cNvPr id="0" name=""/>
        <dsp:cNvSpPr/>
      </dsp:nvSpPr>
      <dsp:spPr>
        <a:xfrm>
          <a:off x="3031428"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az cli</a:t>
          </a:r>
          <a:endParaRPr lang="en-US" sz="2000" kern="1200"/>
        </a:p>
      </dsp:txBody>
      <dsp:txXfrm>
        <a:off x="3031428" y="384908"/>
        <a:ext cx="1377425" cy="826455"/>
      </dsp:txXfrm>
    </dsp:sp>
    <dsp:sp modelId="{ABE14EEC-8E47-4F89-B8D3-6E2569C75A7C}">
      <dsp:nvSpPr>
        <dsp:cNvPr id="0" name=""/>
        <dsp:cNvSpPr/>
      </dsp:nvSpPr>
      <dsp:spPr>
        <a:xfrm>
          <a:off x="4546596"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baseline="0"/>
            <a:t>REST API</a:t>
          </a:r>
          <a:endParaRPr lang="en-US" sz="2000" kern="1200"/>
        </a:p>
      </dsp:txBody>
      <dsp:txXfrm>
        <a:off x="4546596" y="384908"/>
        <a:ext cx="1377425" cy="826455"/>
      </dsp:txXfrm>
    </dsp:sp>
    <dsp:sp modelId="{5807AE3B-7579-43EF-82FD-A00BB7D32C0A}">
      <dsp:nvSpPr>
        <dsp:cNvPr id="0" name=""/>
        <dsp:cNvSpPr/>
      </dsp:nvSpPr>
      <dsp:spPr>
        <a:xfrm>
          <a:off x="6061763"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err="1"/>
            <a:t>sqlcmd</a:t>
          </a:r>
          <a:endParaRPr lang="en-US" sz="2000" kern="1200"/>
        </a:p>
      </dsp:txBody>
      <dsp:txXfrm>
        <a:off x="6061763" y="384908"/>
        <a:ext cx="1377425" cy="826455"/>
      </dsp:txXfrm>
    </dsp:sp>
    <dsp:sp modelId="{AB57FDBF-91D7-4FF2-B6C0-07CD99C5A8CD}">
      <dsp:nvSpPr>
        <dsp:cNvPr id="0" name=""/>
        <dsp:cNvSpPr/>
      </dsp:nvSpPr>
      <dsp:spPr>
        <a:xfrm>
          <a:off x="7576931" y="384908"/>
          <a:ext cx="1377425" cy="82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err="1"/>
            <a:t>bcp</a:t>
          </a:r>
          <a:endParaRPr lang="en-US" sz="2000" kern="1200"/>
        </a:p>
      </dsp:txBody>
      <dsp:txXfrm>
        <a:off x="7576931" y="384908"/>
        <a:ext cx="1377425" cy="8264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7C88A-8FB4-4FE2-BFE2-8D6EBD2C00B4}">
      <dsp:nvSpPr>
        <dsp:cNvPr id="0" name=""/>
        <dsp:cNvSpPr/>
      </dsp:nvSpPr>
      <dsp:spPr>
        <a:xfrm>
          <a:off x="5514" y="0"/>
          <a:ext cx="5304814" cy="53799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dirty="0"/>
            <a:t>Capabilities</a:t>
          </a:r>
          <a:endParaRPr lang="en-US" sz="6500" kern="1200" dirty="0"/>
        </a:p>
      </dsp:txBody>
      <dsp:txXfrm>
        <a:off x="5514" y="0"/>
        <a:ext cx="5304814" cy="1613980"/>
      </dsp:txXfrm>
    </dsp:sp>
    <dsp:sp modelId="{0F7E9656-F688-4FC0-9571-B8631C59E4C8}">
      <dsp:nvSpPr>
        <dsp:cNvPr id="0" name=""/>
        <dsp:cNvSpPr/>
      </dsp:nvSpPr>
      <dsp:spPr>
        <a:xfrm>
          <a:off x="535996" y="1614242"/>
          <a:ext cx="4243851" cy="516518"/>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Active Directory Authentication</a:t>
          </a:r>
          <a:endParaRPr lang="en-US" sz="2100" kern="1200"/>
        </a:p>
      </dsp:txBody>
      <dsp:txXfrm>
        <a:off x="551124" y="1629370"/>
        <a:ext cx="4213595" cy="486262"/>
      </dsp:txXfrm>
    </dsp:sp>
    <dsp:sp modelId="{395EE5DB-4BAF-46E5-B9AC-B6FCFE8C643B}">
      <dsp:nvSpPr>
        <dsp:cNvPr id="0" name=""/>
        <dsp:cNvSpPr/>
      </dsp:nvSpPr>
      <dsp:spPr>
        <a:xfrm>
          <a:off x="535996" y="2210225"/>
          <a:ext cx="4243851" cy="516518"/>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a:t>Azure RBAC and locks</a:t>
          </a:r>
        </a:p>
      </dsp:txBody>
      <dsp:txXfrm>
        <a:off x="551124" y="2225353"/>
        <a:ext cx="4213595" cy="486262"/>
      </dsp:txXfrm>
    </dsp:sp>
    <dsp:sp modelId="{7FEC54CF-5E11-43C9-A85C-4858BC3C91DE}">
      <dsp:nvSpPr>
        <dsp:cNvPr id="0" name=""/>
        <dsp:cNvSpPr/>
      </dsp:nvSpPr>
      <dsp:spPr>
        <a:xfrm>
          <a:off x="535996" y="2806208"/>
          <a:ext cx="4243851" cy="516518"/>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a:t>Auditing</a:t>
          </a:r>
        </a:p>
      </dsp:txBody>
      <dsp:txXfrm>
        <a:off x="551124" y="2821336"/>
        <a:ext cx="4213595" cy="486262"/>
      </dsp:txXfrm>
    </dsp:sp>
    <dsp:sp modelId="{6C462A50-826D-4289-AE57-BA54ED8964A0}">
      <dsp:nvSpPr>
        <dsp:cNvPr id="0" name=""/>
        <dsp:cNvSpPr/>
      </dsp:nvSpPr>
      <dsp:spPr>
        <a:xfrm>
          <a:off x="535996" y="3402190"/>
          <a:ext cx="4243851" cy="516518"/>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a:t>Data encryption</a:t>
          </a:r>
        </a:p>
      </dsp:txBody>
      <dsp:txXfrm>
        <a:off x="551124" y="3417318"/>
        <a:ext cx="4213595" cy="486262"/>
      </dsp:txXfrm>
    </dsp:sp>
    <dsp:sp modelId="{B90F50DE-4796-4324-A275-E69562D89F0E}">
      <dsp:nvSpPr>
        <dsp:cNvPr id="0" name=""/>
        <dsp:cNvSpPr/>
      </dsp:nvSpPr>
      <dsp:spPr>
        <a:xfrm>
          <a:off x="535996" y="3998173"/>
          <a:ext cx="4243851" cy="516518"/>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Dynamic Data Masking</a:t>
          </a:r>
          <a:endParaRPr lang="en-US" sz="2100" kern="1200"/>
        </a:p>
      </dsp:txBody>
      <dsp:txXfrm>
        <a:off x="551124" y="4013301"/>
        <a:ext cx="4213595" cy="486262"/>
      </dsp:txXfrm>
    </dsp:sp>
    <dsp:sp modelId="{3A25E6A5-97FF-4631-AEC7-596FF73A6C72}">
      <dsp:nvSpPr>
        <dsp:cNvPr id="0" name=""/>
        <dsp:cNvSpPr/>
      </dsp:nvSpPr>
      <dsp:spPr>
        <a:xfrm>
          <a:off x="535996" y="4594156"/>
          <a:ext cx="4243851" cy="516518"/>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Advanced Data Security</a:t>
          </a:r>
          <a:endParaRPr lang="en-US" sz="2100" kern="1200"/>
        </a:p>
      </dsp:txBody>
      <dsp:txXfrm>
        <a:off x="551124" y="4609284"/>
        <a:ext cx="4213595" cy="486262"/>
      </dsp:txXfrm>
    </dsp:sp>
    <dsp:sp modelId="{64F69AD1-5B9C-4A01-BFDA-78BDB02EC748}">
      <dsp:nvSpPr>
        <dsp:cNvPr id="0" name=""/>
        <dsp:cNvSpPr/>
      </dsp:nvSpPr>
      <dsp:spPr>
        <a:xfrm>
          <a:off x="5708190" y="0"/>
          <a:ext cx="5304814" cy="537993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baseline="0" dirty="0"/>
            <a:t>Tasks</a:t>
          </a:r>
          <a:endParaRPr lang="en-US" sz="6500" kern="1200" dirty="0"/>
        </a:p>
      </dsp:txBody>
      <dsp:txXfrm>
        <a:off x="5708190" y="0"/>
        <a:ext cx="5304814" cy="1613980"/>
      </dsp:txXfrm>
    </dsp:sp>
    <dsp:sp modelId="{C12CFA77-6204-43F5-BE5F-CD024E8FF718}">
      <dsp:nvSpPr>
        <dsp:cNvPr id="0" name=""/>
        <dsp:cNvSpPr/>
      </dsp:nvSpPr>
      <dsp:spPr>
        <a:xfrm>
          <a:off x="6238672" y="1614111"/>
          <a:ext cx="4243851" cy="78374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Setup and configure network Security</a:t>
          </a:r>
          <a:endParaRPr lang="en-US" sz="2100" kern="1200"/>
        </a:p>
      </dsp:txBody>
      <dsp:txXfrm>
        <a:off x="6261627" y="1637066"/>
        <a:ext cx="4197941" cy="737831"/>
      </dsp:txXfrm>
    </dsp:sp>
    <dsp:sp modelId="{89E22D29-0B67-4707-BE38-D4D63F59C562}">
      <dsp:nvSpPr>
        <dsp:cNvPr id="0" name=""/>
        <dsp:cNvSpPr/>
      </dsp:nvSpPr>
      <dsp:spPr>
        <a:xfrm>
          <a:off x="6238672" y="2518429"/>
          <a:ext cx="4243851" cy="78374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a:t>Setup and configure data protection</a:t>
          </a:r>
        </a:p>
      </dsp:txBody>
      <dsp:txXfrm>
        <a:off x="6261627" y="2541384"/>
        <a:ext cx="4197941" cy="737831"/>
      </dsp:txXfrm>
    </dsp:sp>
    <dsp:sp modelId="{05BB5DD9-75D2-40FF-AA6C-B569CA094AA1}">
      <dsp:nvSpPr>
        <dsp:cNvPr id="0" name=""/>
        <dsp:cNvSpPr/>
      </dsp:nvSpPr>
      <dsp:spPr>
        <a:xfrm>
          <a:off x="6238672" y="3422746"/>
          <a:ext cx="4243851" cy="78374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baseline="0"/>
            <a:t>Setup and configure authentication and authorization</a:t>
          </a:r>
          <a:endParaRPr lang="en-US" sz="2100" kern="1200"/>
        </a:p>
      </dsp:txBody>
      <dsp:txXfrm>
        <a:off x="6261627" y="3445701"/>
        <a:ext cx="4197941" cy="737831"/>
      </dsp:txXfrm>
    </dsp:sp>
    <dsp:sp modelId="{9E832CCB-034C-475F-A10A-EA8198C525D8}">
      <dsp:nvSpPr>
        <dsp:cNvPr id="0" name=""/>
        <dsp:cNvSpPr/>
      </dsp:nvSpPr>
      <dsp:spPr>
        <a:xfrm>
          <a:off x="6238672" y="4327064"/>
          <a:ext cx="4243851" cy="78374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a:t>Monitoring security</a:t>
          </a:r>
        </a:p>
      </dsp:txBody>
      <dsp:txXfrm>
        <a:off x="6261627" y="4350019"/>
        <a:ext cx="4197941" cy="7378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6EEE0-E686-420A-87DD-D7FF75CEB994}">
      <dsp:nvSpPr>
        <dsp:cNvPr id="0" name=""/>
        <dsp:cNvSpPr/>
      </dsp:nvSpPr>
      <dsp:spPr>
        <a:xfrm>
          <a:off x="1692" y="0"/>
          <a:ext cx="1650727" cy="77862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SQL DB Contributor</a:t>
          </a:r>
        </a:p>
      </dsp:txBody>
      <dsp:txXfrm>
        <a:off x="24497" y="22805"/>
        <a:ext cx="1605117" cy="733016"/>
      </dsp:txXfrm>
    </dsp:sp>
    <dsp:sp modelId="{80AA9A14-1C94-4C2F-B328-4D8E9AC8735F}">
      <dsp:nvSpPr>
        <dsp:cNvPr id="0" name=""/>
        <dsp:cNvSpPr/>
      </dsp:nvSpPr>
      <dsp:spPr>
        <a:xfrm>
          <a:off x="1929742" y="0"/>
          <a:ext cx="1650727" cy="77862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SQL Managed Instance Contributor</a:t>
          </a:r>
        </a:p>
      </dsp:txBody>
      <dsp:txXfrm>
        <a:off x="1952547" y="22805"/>
        <a:ext cx="1605117" cy="733016"/>
      </dsp:txXfrm>
    </dsp:sp>
    <dsp:sp modelId="{F1FD3AE0-4FF3-479F-AA72-145852BE2A42}">
      <dsp:nvSpPr>
        <dsp:cNvPr id="0" name=""/>
        <dsp:cNvSpPr/>
      </dsp:nvSpPr>
      <dsp:spPr>
        <a:xfrm>
          <a:off x="3857792" y="0"/>
          <a:ext cx="1650727" cy="77862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SQL Security Manager</a:t>
          </a:r>
        </a:p>
      </dsp:txBody>
      <dsp:txXfrm>
        <a:off x="3880597" y="22805"/>
        <a:ext cx="1605117" cy="733016"/>
      </dsp:txXfrm>
    </dsp:sp>
    <dsp:sp modelId="{BE7C24F4-C0B6-4BD0-9D25-6583FEDAF1DE}">
      <dsp:nvSpPr>
        <dsp:cNvPr id="0" name=""/>
        <dsp:cNvSpPr/>
      </dsp:nvSpPr>
      <dsp:spPr>
        <a:xfrm>
          <a:off x="5785842" y="0"/>
          <a:ext cx="1650727" cy="77862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SQL Server Contributor</a:t>
          </a:r>
        </a:p>
      </dsp:txBody>
      <dsp:txXfrm>
        <a:off x="5808647" y="22805"/>
        <a:ext cx="1605117" cy="733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3E974-283D-4A8C-A95A-8185D043BA2D}">
      <dsp:nvSpPr>
        <dsp:cNvPr id="0" name=""/>
        <dsp:cNvSpPr/>
      </dsp:nvSpPr>
      <dsp:spPr>
        <a:xfrm>
          <a:off x="0" y="53661"/>
          <a:ext cx="11018520" cy="360360"/>
        </a:xfrm>
        <a:prstGeom prst="roundRect">
          <a:avLst/>
        </a:prstGeom>
        <a:solidFill>
          <a:schemeClr val="accent3">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baseline="0"/>
            <a:t>“Mixed Mode” authentication </a:t>
          </a:r>
          <a:r>
            <a:rPr lang="en-US" sz="1400" b="1" kern="1200" baseline="0"/>
            <a:t>forced</a:t>
          </a:r>
          <a:endParaRPr lang="en-US" sz="1400" b="1" kern="1200"/>
        </a:p>
      </dsp:txBody>
      <dsp:txXfrm>
        <a:off x="17591" y="71252"/>
        <a:ext cx="10983338" cy="325178"/>
      </dsp:txXfrm>
    </dsp:sp>
    <dsp:sp modelId="{07997817-55D3-4EC2-9BB7-45571DCD487C}">
      <dsp:nvSpPr>
        <dsp:cNvPr id="0" name=""/>
        <dsp:cNvSpPr/>
      </dsp:nvSpPr>
      <dsp:spPr>
        <a:xfrm>
          <a:off x="0" y="454341"/>
          <a:ext cx="11018520" cy="360360"/>
        </a:xfrm>
        <a:prstGeom prst="roundRect">
          <a:avLst/>
        </a:prstGeom>
        <a:solidFill>
          <a:schemeClr val="accent3">
            <a:shade val="50000"/>
            <a:hueOff val="0"/>
            <a:satOff val="-1527"/>
            <a:lumOff val="220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baseline="0"/>
            <a:t>SQL Auth for deployment: </a:t>
          </a:r>
          <a:r>
            <a:rPr lang="en-US" sz="1400" b="1" kern="1200" baseline="0"/>
            <a:t>server admin</a:t>
          </a:r>
          <a:r>
            <a:rPr lang="en-US" sz="1400" kern="1200" baseline="0"/>
            <a:t>.</a:t>
          </a:r>
          <a:endParaRPr lang="en-US" sz="1400" kern="1200"/>
        </a:p>
      </dsp:txBody>
      <dsp:txXfrm>
        <a:off x="17591" y="471932"/>
        <a:ext cx="10983338" cy="325178"/>
      </dsp:txXfrm>
    </dsp:sp>
    <dsp:sp modelId="{35B318DF-6E65-4795-907E-AA766BFACA1A}">
      <dsp:nvSpPr>
        <dsp:cNvPr id="0" name=""/>
        <dsp:cNvSpPr/>
      </dsp:nvSpPr>
      <dsp:spPr>
        <a:xfrm>
          <a:off x="0" y="814701"/>
          <a:ext cx="11018520" cy="412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baseline="0"/>
            <a:t>Server-level principal for logical server for DB</a:t>
          </a:r>
          <a:endParaRPr lang="en-US" sz="1100" kern="1200"/>
        </a:p>
        <a:p>
          <a:pPr marL="57150" lvl="1" indent="-57150" algn="l" defTabSz="488950">
            <a:lnSpc>
              <a:spcPct val="90000"/>
            </a:lnSpc>
            <a:spcBef>
              <a:spcPct val="0"/>
            </a:spcBef>
            <a:spcAft>
              <a:spcPct val="20000"/>
            </a:spcAft>
            <a:buChar char="•"/>
          </a:pPr>
          <a:r>
            <a:rPr lang="en-US" sz="1100" kern="1200" baseline="0"/>
            <a:t>Member of sysadmin server role for MI</a:t>
          </a:r>
          <a:endParaRPr lang="en-US" sz="1100" kern="1200"/>
        </a:p>
      </dsp:txBody>
      <dsp:txXfrm>
        <a:off x="0" y="814701"/>
        <a:ext cx="11018520" cy="412965"/>
      </dsp:txXfrm>
    </dsp:sp>
    <dsp:sp modelId="{716A9DC9-E92E-4327-BEF8-E5535E70EF84}">
      <dsp:nvSpPr>
        <dsp:cNvPr id="0" name=""/>
        <dsp:cNvSpPr/>
      </dsp:nvSpPr>
      <dsp:spPr>
        <a:xfrm>
          <a:off x="0" y="1227666"/>
          <a:ext cx="11018520" cy="360360"/>
        </a:xfrm>
        <a:prstGeom prst="roundRect">
          <a:avLst/>
        </a:prstGeom>
        <a:solidFill>
          <a:schemeClr val="accent3">
            <a:shade val="50000"/>
            <a:hueOff val="0"/>
            <a:satOff val="-3054"/>
            <a:lumOff val="4401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Need Windows Auth? Use Azure AD Authentication</a:t>
          </a:r>
        </a:p>
      </dsp:txBody>
      <dsp:txXfrm>
        <a:off x="17591" y="1245257"/>
        <a:ext cx="10983338" cy="325178"/>
      </dsp:txXfrm>
    </dsp:sp>
    <dsp:sp modelId="{5EF3880E-EB3E-4C50-9B46-2EFAF91F5F34}">
      <dsp:nvSpPr>
        <dsp:cNvPr id="0" name=""/>
        <dsp:cNvSpPr/>
      </dsp:nvSpPr>
      <dsp:spPr>
        <a:xfrm>
          <a:off x="0" y="1628346"/>
          <a:ext cx="11018520" cy="360360"/>
        </a:xfrm>
        <a:prstGeom prst="roundRect">
          <a:avLst/>
        </a:prstGeom>
        <a:solidFill>
          <a:schemeClr val="accent3">
            <a:shade val="50000"/>
            <a:hueOff val="0"/>
            <a:satOff val="-3054"/>
            <a:lumOff val="4401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Azure Managed Instance</a:t>
          </a:r>
        </a:p>
      </dsp:txBody>
      <dsp:txXfrm>
        <a:off x="17591" y="1645937"/>
        <a:ext cx="10983338" cy="325178"/>
      </dsp:txXfrm>
    </dsp:sp>
    <dsp:sp modelId="{93D4EF77-3451-4FA5-8CD8-CB9035420DC3}">
      <dsp:nvSpPr>
        <dsp:cNvPr id="0" name=""/>
        <dsp:cNvSpPr/>
      </dsp:nvSpPr>
      <dsp:spPr>
        <a:xfrm>
          <a:off x="0" y="1988706"/>
          <a:ext cx="1101852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a:t>Azure AD Server Admin</a:t>
          </a:r>
        </a:p>
        <a:p>
          <a:pPr marL="57150" lvl="1" indent="-57150" algn="l" defTabSz="488950">
            <a:lnSpc>
              <a:spcPct val="90000"/>
            </a:lnSpc>
            <a:spcBef>
              <a:spcPct val="0"/>
            </a:spcBef>
            <a:spcAft>
              <a:spcPct val="20000"/>
            </a:spcAft>
            <a:buChar char="•"/>
          </a:pPr>
          <a:r>
            <a:rPr lang="en-US" sz="1100" kern="1200"/>
            <a:t>SQL or Azure AD Logins</a:t>
          </a:r>
        </a:p>
        <a:p>
          <a:pPr marL="57150" lvl="1" indent="-57150" algn="l" defTabSz="488950">
            <a:lnSpc>
              <a:spcPct val="90000"/>
            </a:lnSpc>
            <a:spcBef>
              <a:spcPct val="0"/>
            </a:spcBef>
            <a:spcAft>
              <a:spcPct val="20000"/>
            </a:spcAft>
            <a:buChar char="•"/>
          </a:pPr>
          <a:r>
            <a:rPr lang="en-US" sz="1100" kern="1200"/>
            <a:t>Database Users</a:t>
          </a:r>
        </a:p>
        <a:p>
          <a:pPr marL="57150" lvl="1" indent="-57150" algn="l" defTabSz="488950">
            <a:lnSpc>
              <a:spcPct val="90000"/>
            </a:lnSpc>
            <a:spcBef>
              <a:spcPct val="0"/>
            </a:spcBef>
            <a:spcAft>
              <a:spcPct val="20000"/>
            </a:spcAft>
            <a:buChar char="•"/>
          </a:pPr>
          <a:r>
            <a:rPr lang="en-US" sz="1100" kern="1200"/>
            <a:t>SQL Server Contained Database supported</a:t>
          </a:r>
        </a:p>
      </dsp:txBody>
      <dsp:txXfrm>
        <a:off x="0" y="1988706"/>
        <a:ext cx="11018520" cy="825930"/>
      </dsp:txXfrm>
    </dsp:sp>
    <dsp:sp modelId="{E7E35F08-2158-4795-9D4A-DA776352B32D}">
      <dsp:nvSpPr>
        <dsp:cNvPr id="0" name=""/>
        <dsp:cNvSpPr/>
      </dsp:nvSpPr>
      <dsp:spPr>
        <a:xfrm>
          <a:off x="0" y="2814636"/>
          <a:ext cx="11018520" cy="360360"/>
        </a:xfrm>
        <a:prstGeom prst="roundRect">
          <a:avLst/>
        </a:prstGeom>
        <a:solidFill>
          <a:schemeClr val="accent3">
            <a:shade val="50000"/>
            <a:hueOff val="0"/>
            <a:satOff val="-1527"/>
            <a:lumOff val="220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Azure SQL Database</a:t>
          </a:r>
        </a:p>
      </dsp:txBody>
      <dsp:txXfrm>
        <a:off x="17591" y="2832227"/>
        <a:ext cx="10983338" cy="325178"/>
      </dsp:txXfrm>
    </dsp:sp>
    <dsp:sp modelId="{473EC9C9-F56D-4CDA-ADD2-B190D085A74B}">
      <dsp:nvSpPr>
        <dsp:cNvPr id="0" name=""/>
        <dsp:cNvSpPr/>
      </dsp:nvSpPr>
      <dsp:spPr>
        <a:xfrm>
          <a:off x="0" y="317499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a:t>Azure AD Server Admin</a:t>
          </a:r>
        </a:p>
        <a:p>
          <a:pPr marL="57150" lvl="1" indent="-57150" algn="l" defTabSz="488950">
            <a:lnSpc>
              <a:spcPct val="90000"/>
            </a:lnSpc>
            <a:spcBef>
              <a:spcPct val="0"/>
            </a:spcBef>
            <a:spcAft>
              <a:spcPct val="20000"/>
            </a:spcAft>
            <a:buChar char="•"/>
          </a:pPr>
          <a:r>
            <a:rPr lang="en-US" sz="1100" kern="1200"/>
            <a:t>SQL logins</a:t>
          </a:r>
        </a:p>
        <a:p>
          <a:pPr marL="57150" lvl="1" indent="-57150" algn="l" defTabSz="488950">
            <a:lnSpc>
              <a:spcPct val="90000"/>
            </a:lnSpc>
            <a:spcBef>
              <a:spcPct val="0"/>
            </a:spcBef>
            <a:spcAft>
              <a:spcPct val="20000"/>
            </a:spcAft>
            <a:buChar char="•"/>
          </a:pPr>
          <a:r>
            <a:rPr lang="en-US" sz="1100" kern="1200" baseline="0" err="1"/>
            <a:t>loginmanager</a:t>
          </a:r>
          <a:r>
            <a:rPr lang="en-US" sz="1100" kern="1200" baseline="0"/>
            <a:t> and </a:t>
          </a:r>
          <a:r>
            <a:rPr lang="en-US" sz="1100" kern="1200" baseline="0" err="1"/>
            <a:t>dbmanager</a:t>
          </a:r>
          <a:r>
            <a:rPr lang="en-US" sz="1100" kern="1200" baseline="0"/>
            <a:t> roles for limited server admins</a:t>
          </a:r>
          <a:endParaRPr lang="en-US" sz="1100" kern="1200"/>
        </a:p>
        <a:p>
          <a:pPr marL="57150" lvl="1" indent="-57150" algn="l" defTabSz="488950">
            <a:lnSpc>
              <a:spcPct val="90000"/>
            </a:lnSpc>
            <a:spcBef>
              <a:spcPct val="0"/>
            </a:spcBef>
            <a:spcAft>
              <a:spcPct val="20000"/>
            </a:spcAft>
            <a:buChar char="•"/>
          </a:pPr>
          <a:r>
            <a:rPr lang="en-US" sz="1100" kern="1200"/>
            <a:t>Database Users</a:t>
          </a:r>
        </a:p>
        <a:p>
          <a:pPr marL="57150" lvl="1" indent="-57150" algn="l" defTabSz="488950">
            <a:lnSpc>
              <a:spcPct val="90000"/>
            </a:lnSpc>
            <a:spcBef>
              <a:spcPct val="0"/>
            </a:spcBef>
            <a:spcAft>
              <a:spcPct val="20000"/>
            </a:spcAft>
            <a:buChar char="•"/>
          </a:pPr>
          <a:r>
            <a:rPr lang="en-US" sz="1100" kern="1200"/>
            <a:t>Contained Database Users including Azure AD (recommended)</a:t>
          </a:r>
        </a:p>
      </dsp:txBody>
      <dsp:txXfrm>
        <a:off x="0" y="3174997"/>
        <a:ext cx="11018520" cy="10432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173F81-ACE8-4FCF-B95B-BA773E04D0D3}">
      <dsp:nvSpPr>
        <dsp:cNvPr id="0" name=""/>
        <dsp:cNvSpPr/>
      </dsp:nvSpPr>
      <dsp:spPr>
        <a:xfrm>
          <a:off x="0" y="589953"/>
          <a:ext cx="10890634" cy="1585562"/>
        </a:xfrm>
        <a:prstGeom prst="rightArrow">
          <a:avLst>
            <a:gd name="adj1" fmla="val 50000"/>
            <a:gd name="adj2" fmla="val 50000"/>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254000" bIns="251708" numCol="1" spcCol="1270" anchor="ctr" anchorCtr="0">
          <a:noAutofit/>
        </a:bodyPr>
        <a:lstStyle/>
        <a:p>
          <a:pPr marL="0" lvl="0" indent="0" algn="l" defTabSz="800100">
            <a:lnSpc>
              <a:spcPct val="90000"/>
            </a:lnSpc>
            <a:spcBef>
              <a:spcPct val="0"/>
            </a:spcBef>
            <a:spcAft>
              <a:spcPct val="35000"/>
            </a:spcAft>
            <a:buNone/>
          </a:pPr>
          <a:r>
            <a:rPr lang="en-US" sz="1800" kern="1200" baseline="0">
              <a:solidFill>
                <a:schemeClr val="tx1"/>
              </a:solidFill>
            </a:rPr>
            <a:t>Deploy with a SQL server admin</a:t>
          </a:r>
          <a:endParaRPr lang="en-US" sz="1800" kern="1200">
            <a:solidFill>
              <a:schemeClr val="tx1"/>
            </a:solidFill>
          </a:endParaRPr>
        </a:p>
      </dsp:txBody>
      <dsp:txXfrm>
        <a:off x="0" y="986344"/>
        <a:ext cx="10494244" cy="792781"/>
      </dsp:txXfrm>
    </dsp:sp>
    <dsp:sp modelId="{3C4BE717-B335-4A34-AB52-927D3875F169}">
      <dsp:nvSpPr>
        <dsp:cNvPr id="0" name=""/>
        <dsp:cNvSpPr/>
      </dsp:nvSpPr>
      <dsp:spPr>
        <a:xfrm>
          <a:off x="2510291" y="1118157"/>
          <a:ext cx="8380342" cy="1585562"/>
        </a:xfrm>
        <a:prstGeom prst="rightArrow">
          <a:avLst>
            <a:gd name="adj1" fmla="val 50000"/>
            <a:gd name="adj2" fmla="val 50000"/>
          </a:avLst>
        </a:prstGeom>
        <a:solidFill>
          <a:schemeClr val="accent2">
            <a:hueOff val="1028573"/>
            <a:satOff val="-32001"/>
            <a:lumOff val="-13725"/>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254000" bIns="251708"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2"/>
              </a:solidFill>
            </a:rPr>
            <a:t>Create other admins</a:t>
          </a:r>
        </a:p>
      </dsp:txBody>
      <dsp:txXfrm>
        <a:off x="2510291" y="1514548"/>
        <a:ext cx="7983952" cy="792781"/>
      </dsp:txXfrm>
    </dsp:sp>
    <dsp:sp modelId="{4BF62BD8-C68F-418E-BE8D-87DEC0941CCE}">
      <dsp:nvSpPr>
        <dsp:cNvPr id="0" name=""/>
        <dsp:cNvSpPr/>
      </dsp:nvSpPr>
      <dsp:spPr>
        <a:xfrm>
          <a:off x="5020582" y="1646678"/>
          <a:ext cx="5870051" cy="1585562"/>
        </a:xfrm>
        <a:prstGeom prst="rightArrow">
          <a:avLst>
            <a:gd name="adj1" fmla="val 50000"/>
            <a:gd name="adj2" fmla="val 50000"/>
          </a:avLst>
        </a:prstGeom>
        <a:solidFill>
          <a:schemeClr val="accent2">
            <a:hueOff val="2057146"/>
            <a:satOff val="-64001"/>
            <a:lumOff val="-27451"/>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254000" bIns="251708" numCol="1" spcCol="1270" anchor="ctr" anchorCtr="0">
          <a:noAutofit/>
        </a:bodyPr>
        <a:lstStyle/>
        <a:p>
          <a:pPr marL="0" lvl="0" indent="0" algn="l" defTabSz="800100">
            <a:lnSpc>
              <a:spcPct val="90000"/>
            </a:lnSpc>
            <a:spcBef>
              <a:spcPct val="0"/>
            </a:spcBef>
            <a:spcAft>
              <a:spcPct val="35000"/>
            </a:spcAft>
            <a:buNone/>
          </a:pPr>
          <a:r>
            <a:rPr lang="en-US" sz="1800" kern="1200" baseline="0">
              <a:solidFill>
                <a:schemeClr val="bg2"/>
              </a:solidFill>
            </a:rPr>
            <a:t>Admins can create users</a:t>
          </a:r>
          <a:endParaRPr lang="en-US" sz="1800" kern="1200">
            <a:solidFill>
              <a:schemeClr val="bg2"/>
            </a:solidFill>
          </a:endParaRPr>
        </a:p>
      </dsp:txBody>
      <dsp:txXfrm>
        <a:off x="5020582" y="2043069"/>
        <a:ext cx="5473661" cy="792781"/>
      </dsp:txXfrm>
    </dsp:sp>
    <dsp:sp modelId="{43C0E580-FB32-4D44-ABF9-6987013F7460}">
      <dsp:nvSpPr>
        <dsp:cNvPr id="0" name=""/>
        <dsp:cNvSpPr/>
      </dsp:nvSpPr>
      <dsp:spPr>
        <a:xfrm>
          <a:off x="7530873" y="2174881"/>
          <a:ext cx="3359760" cy="1585562"/>
        </a:xfrm>
        <a:prstGeom prst="rightArrow">
          <a:avLst>
            <a:gd name="adj1" fmla="val 50000"/>
            <a:gd name="adj2" fmla="val 50000"/>
          </a:avLst>
        </a:prstGeom>
        <a:solidFill>
          <a:schemeClr val="accent2">
            <a:hueOff val="3085719"/>
            <a:satOff val="-96002"/>
            <a:lumOff val="-41176"/>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254000" bIns="251708" numCol="1" spcCol="1270" anchor="ctr" anchorCtr="0">
          <a:noAutofit/>
        </a:bodyPr>
        <a:lstStyle/>
        <a:p>
          <a:pPr marL="0" lvl="0" indent="0" algn="l" defTabSz="800100">
            <a:lnSpc>
              <a:spcPct val="90000"/>
            </a:lnSpc>
            <a:spcBef>
              <a:spcPct val="0"/>
            </a:spcBef>
            <a:spcAft>
              <a:spcPct val="35000"/>
            </a:spcAft>
            <a:buNone/>
          </a:pPr>
          <a:r>
            <a:rPr lang="en-US" sz="1800" kern="1200">
              <a:solidFill>
                <a:schemeClr val="bg2"/>
              </a:solidFill>
            </a:rPr>
            <a:t>Grant access just like SQL</a:t>
          </a:r>
        </a:p>
      </dsp:txBody>
      <dsp:txXfrm>
        <a:off x="7530873" y="2571272"/>
        <a:ext cx="2963370" cy="7927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5F624-7B44-470C-9412-2C15348486FE}">
      <dsp:nvSpPr>
        <dsp:cNvPr id="0" name=""/>
        <dsp:cNvSpPr/>
      </dsp:nvSpPr>
      <dsp:spPr>
        <a:xfrm>
          <a:off x="7196428" y="695981"/>
          <a:ext cx="91440" cy="291581"/>
        </a:xfrm>
        <a:custGeom>
          <a:avLst/>
          <a:gdLst/>
          <a:ahLst/>
          <a:cxnLst/>
          <a:rect l="0" t="0" r="0" b="0"/>
          <a:pathLst>
            <a:path>
              <a:moveTo>
                <a:pt x="45720" y="0"/>
              </a:moveTo>
              <a:lnTo>
                <a:pt x="45720" y="29158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8769A1-92A5-4217-9B7F-80600E4C7062}">
      <dsp:nvSpPr>
        <dsp:cNvPr id="0" name=""/>
        <dsp:cNvSpPr/>
      </dsp:nvSpPr>
      <dsp:spPr>
        <a:xfrm>
          <a:off x="5006689" y="1681804"/>
          <a:ext cx="208272" cy="2610349"/>
        </a:xfrm>
        <a:custGeom>
          <a:avLst/>
          <a:gdLst/>
          <a:ahLst/>
          <a:cxnLst/>
          <a:rect l="0" t="0" r="0" b="0"/>
          <a:pathLst>
            <a:path>
              <a:moveTo>
                <a:pt x="0" y="0"/>
              </a:moveTo>
              <a:lnTo>
                <a:pt x="0" y="2610349"/>
              </a:lnTo>
              <a:lnTo>
                <a:pt x="208272" y="2610349"/>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0788DB-6719-4716-8D8C-3FEEE6CB1C25}">
      <dsp:nvSpPr>
        <dsp:cNvPr id="0" name=""/>
        <dsp:cNvSpPr/>
      </dsp:nvSpPr>
      <dsp:spPr>
        <a:xfrm>
          <a:off x="5006689" y="1681804"/>
          <a:ext cx="208272" cy="1624526"/>
        </a:xfrm>
        <a:custGeom>
          <a:avLst/>
          <a:gdLst/>
          <a:ahLst/>
          <a:cxnLst/>
          <a:rect l="0" t="0" r="0" b="0"/>
          <a:pathLst>
            <a:path>
              <a:moveTo>
                <a:pt x="0" y="0"/>
              </a:moveTo>
              <a:lnTo>
                <a:pt x="0" y="1624526"/>
              </a:lnTo>
              <a:lnTo>
                <a:pt x="208272" y="1624526"/>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0434E0-B1EF-48BA-87A0-8985D9D91F0D}">
      <dsp:nvSpPr>
        <dsp:cNvPr id="0" name=""/>
        <dsp:cNvSpPr/>
      </dsp:nvSpPr>
      <dsp:spPr>
        <a:xfrm>
          <a:off x="5006689" y="1681804"/>
          <a:ext cx="208272" cy="638702"/>
        </a:xfrm>
        <a:custGeom>
          <a:avLst/>
          <a:gdLst/>
          <a:ahLst/>
          <a:cxnLst/>
          <a:rect l="0" t="0" r="0" b="0"/>
          <a:pathLst>
            <a:path>
              <a:moveTo>
                <a:pt x="0" y="0"/>
              </a:moveTo>
              <a:lnTo>
                <a:pt x="0" y="638702"/>
              </a:lnTo>
              <a:lnTo>
                <a:pt x="208272" y="638702"/>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C36669-D6FA-4006-BB4B-92F1AC261892}">
      <dsp:nvSpPr>
        <dsp:cNvPr id="0" name=""/>
        <dsp:cNvSpPr/>
      </dsp:nvSpPr>
      <dsp:spPr>
        <a:xfrm>
          <a:off x="4722050" y="695981"/>
          <a:ext cx="840032" cy="291581"/>
        </a:xfrm>
        <a:custGeom>
          <a:avLst/>
          <a:gdLst/>
          <a:ahLst/>
          <a:cxnLst/>
          <a:rect l="0" t="0" r="0" b="0"/>
          <a:pathLst>
            <a:path>
              <a:moveTo>
                <a:pt x="0" y="0"/>
              </a:moveTo>
              <a:lnTo>
                <a:pt x="0" y="145790"/>
              </a:lnTo>
              <a:lnTo>
                <a:pt x="840032" y="145790"/>
              </a:lnTo>
              <a:lnTo>
                <a:pt x="840032" y="29158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C2348D-DDD5-41ED-B448-ECE2187D5071}">
      <dsp:nvSpPr>
        <dsp:cNvPr id="0" name=""/>
        <dsp:cNvSpPr/>
      </dsp:nvSpPr>
      <dsp:spPr>
        <a:xfrm>
          <a:off x="3882017" y="695981"/>
          <a:ext cx="840032" cy="291581"/>
        </a:xfrm>
        <a:custGeom>
          <a:avLst/>
          <a:gdLst/>
          <a:ahLst/>
          <a:cxnLst/>
          <a:rect l="0" t="0" r="0" b="0"/>
          <a:pathLst>
            <a:path>
              <a:moveTo>
                <a:pt x="840032" y="0"/>
              </a:moveTo>
              <a:lnTo>
                <a:pt x="840032" y="145790"/>
              </a:lnTo>
              <a:lnTo>
                <a:pt x="0" y="145790"/>
              </a:lnTo>
              <a:lnTo>
                <a:pt x="0" y="29158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E4D545-5738-451B-BA08-AFC45DD95AB6}">
      <dsp:nvSpPr>
        <dsp:cNvPr id="0" name=""/>
        <dsp:cNvSpPr/>
      </dsp:nvSpPr>
      <dsp:spPr>
        <a:xfrm>
          <a:off x="4027808" y="1739"/>
          <a:ext cx="1388483" cy="694241"/>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SQL Database</a:t>
          </a:r>
          <a:endParaRPr lang="en-US" sz="1200" kern="1200"/>
        </a:p>
      </dsp:txBody>
      <dsp:txXfrm>
        <a:off x="4027808" y="1739"/>
        <a:ext cx="1388483" cy="694241"/>
      </dsp:txXfrm>
    </dsp:sp>
    <dsp:sp modelId="{635A1F1E-6822-4E55-9323-813469F7FECE}">
      <dsp:nvSpPr>
        <dsp:cNvPr id="0" name=""/>
        <dsp:cNvSpPr/>
      </dsp:nvSpPr>
      <dsp:spPr>
        <a:xfrm>
          <a:off x="3187775" y="987562"/>
          <a:ext cx="1388483" cy="694241"/>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Configure Private Link if possible</a:t>
          </a:r>
          <a:endParaRPr lang="en-US" sz="1200" kern="1200"/>
        </a:p>
      </dsp:txBody>
      <dsp:txXfrm>
        <a:off x="3187775" y="987562"/>
        <a:ext cx="1388483" cy="694241"/>
      </dsp:txXfrm>
    </dsp:sp>
    <dsp:sp modelId="{55059474-23E8-48A8-A6EB-0E8FB00649D0}">
      <dsp:nvSpPr>
        <dsp:cNvPr id="0" name=""/>
        <dsp:cNvSpPr/>
      </dsp:nvSpPr>
      <dsp:spPr>
        <a:xfrm>
          <a:off x="4867841" y="987562"/>
          <a:ext cx="1388483" cy="694241"/>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Not possible?</a:t>
          </a:r>
          <a:endParaRPr lang="en-US" sz="1200" kern="1200"/>
        </a:p>
      </dsp:txBody>
      <dsp:txXfrm>
        <a:off x="4867841" y="987562"/>
        <a:ext cx="1388483" cy="694241"/>
      </dsp:txXfrm>
    </dsp:sp>
    <dsp:sp modelId="{90463441-AD96-4E53-9EE4-0612D507A6D6}">
      <dsp:nvSpPr>
        <dsp:cNvPr id="0" name=""/>
        <dsp:cNvSpPr/>
      </dsp:nvSpPr>
      <dsp:spPr>
        <a:xfrm>
          <a:off x="5214962" y="1973386"/>
          <a:ext cx="1388483" cy="694241"/>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dirty="0"/>
            <a:t>Set Allow Access to Azure services OFF</a:t>
          </a:r>
          <a:endParaRPr lang="en-US" sz="1200" kern="1200" dirty="0"/>
        </a:p>
      </dsp:txBody>
      <dsp:txXfrm>
        <a:off x="5214962" y="1973386"/>
        <a:ext cx="1388483" cy="694241"/>
      </dsp:txXfrm>
    </dsp:sp>
    <dsp:sp modelId="{D0EB1D14-488C-49FD-B57C-D9A9FD54E8B4}">
      <dsp:nvSpPr>
        <dsp:cNvPr id="0" name=""/>
        <dsp:cNvSpPr/>
      </dsp:nvSpPr>
      <dsp:spPr>
        <a:xfrm>
          <a:off x="5214962" y="2959210"/>
          <a:ext cx="1388483" cy="694241"/>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Configure Firewall rules</a:t>
          </a:r>
          <a:endParaRPr lang="en-US" sz="1200" kern="1200"/>
        </a:p>
      </dsp:txBody>
      <dsp:txXfrm>
        <a:off x="5214962" y="2959210"/>
        <a:ext cx="1388483" cy="694241"/>
      </dsp:txXfrm>
    </dsp:sp>
    <dsp:sp modelId="{FAE5EA59-862C-4EB8-BE89-DC1AEC9EBA21}">
      <dsp:nvSpPr>
        <dsp:cNvPr id="0" name=""/>
        <dsp:cNvSpPr/>
      </dsp:nvSpPr>
      <dsp:spPr>
        <a:xfrm>
          <a:off x="5214962" y="3945033"/>
          <a:ext cx="1388483" cy="694241"/>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Configure Virtual Network rules</a:t>
          </a:r>
          <a:endParaRPr lang="en-US" sz="1200" kern="1200"/>
        </a:p>
      </dsp:txBody>
      <dsp:txXfrm>
        <a:off x="5214962" y="3945033"/>
        <a:ext cx="1388483" cy="694241"/>
      </dsp:txXfrm>
    </dsp:sp>
    <dsp:sp modelId="{D06FA790-9579-4493-8FB2-B5C552E9EEC3}">
      <dsp:nvSpPr>
        <dsp:cNvPr id="0" name=""/>
        <dsp:cNvSpPr/>
      </dsp:nvSpPr>
      <dsp:spPr>
        <a:xfrm>
          <a:off x="6547906" y="1739"/>
          <a:ext cx="1388483" cy="694241"/>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SQL Managed Instance</a:t>
          </a:r>
          <a:endParaRPr lang="en-US" sz="1200" kern="1200"/>
        </a:p>
      </dsp:txBody>
      <dsp:txXfrm>
        <a:off x="6547906" y="1739"/>
        <a:ext cx="1388483" cy="694241"/>
      </dsp:txXfrm>
    </dsp:sp>
    <dsp:sp modelId="{9C45DF83-5800-495D-8DE8-B5DD07BBF643}">
      <dsp:nvSpPr>
        <dsp:cNvPr id="0" name=""/>
        <dsp:cNvSpPr/>
      </dsp:nvSpPr>
      <dsp:spPr>
        <a:xfrm>
          <a:off x="6547906" y="987562"/>
          <a:ext cx="1388483" cy="694241"/>
        </a:xfrm>
        <a:prstGeom prst="rect">
          <a:avLst/>
        </a:prstGeom>
        <a:solidFill>
          <a:schemeClr val="l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baseline="0"/>
            <a:t>Configure virtual network and subnet before deployment</a:t>
          </a:r>
          <a:endParaRPr lang="en-US" sz="1200" kern="1200"/>
        </a:p>
      </dsp:txBody>
      <dsp:txXfrm>
        <a:off x="6547906" y="987562"/>
        <a:ext cx="1388483" cy="6942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B9935-F17E-4C47-B470-8E427AEE2521}">
      <dsp:nvSpPr>
        <dsp:cNvPr id="0" name=""/>
        <dsp:cNvSpPr/>
      </dsp:nvSpPr>
      <dsp:spPr>
        <a:xfrm>
          <a:off x="0" y="565"/>
          <a:ext cx="1088821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D385CE-282A-4FBB-B77F-84FD0930124D}">
      <dsp:nvSpPr>
        <dsp:cNvPr id="0" name=""/>
        <dsp:cNvSpPr/>
      </dsp:nvSpPr>
      <dsp:spPr>
        <a:xfrm>
          <a:off x="0" y="565"/>
          <a:ext cx="10888215" cy="92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Be aware of the security capabilities Azure SQL brings to the table</a:t>
          </a:r>
          <a:endParaRPr lang="en-US" sz="2400" kern="1200"/>
        </a:p>
      </dsp:txBody>
      <dsp:txXfrm>
        <a:off x="0" y="565"/>
        <a:ext cx="10888215" cy="926152"/>
      </dsp:txXfrm>
    </dsp:sp>
    <dsp:sp modelId="{16E466EF-FB6C-43EA-9EE1-35063C61C15E}">
      <dsp:nvSpPr>
        <dsp:cNvPr id="0" name=""/>
        <dsp:cNvSpPr/>
      </dsp:nvSpPr>
      <dsp:spPr>
        <a:xfrm>
          <a:off x="0" y="926717"/>
          <a:ext cx="1088821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0378F6-DD53-4E8D-9D83-460244D22E9D}">
      <dsp:nvSpPr>
        <dsp:cNvPr id="0" name=""/>
        <dsp:cNvSpPr/>
      </dsp:nvSpPr>
      <dsp:spPr>
        <a:xfrm>
          <a:off x="0" y="926717"/>
          <a:ext cx="10888215" cy="92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Select the authentication method that works for your organization</a:t>
          </a:r>
        </a:p>
      </dsp:txBody>
      <dsp:txXfrm>
        <a:off x="0" y="926717"/>
        <a:ext cx="10888215" cy="926152"/>
      </dsp:txXfrm>
    </dsp:sp>
    <dsp:sp modelId="{7794178B-DDA7-4F16-9F1D-FD930BA80ADF}">
      <dsp:nvSpPr>
        <dsp:cNvPr id="0" name=""/>
        <dsp:cNvSpPr/>
      </dsp:nvSpPr>
      <dsp:spPr>
        <a:xfrm>
          <a:off x="0" y="1852870"/>
          <a:ext cx="1088821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42AF0D-4588-4CF4-B2F1-CEB01BB42B47}">
      <dsp:nvSpPr>
        <dsp:cNvPr id="0" name=""/>
        <dsp:cNvSpPr/>
      </dsp:nvSpPr>
      <dsp:spPr>
        <a:xfrm>
          <a:off x="0" y="1852870"/>
          <a:ext cx="10888215" cy="92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Configure your network to allow connections from the right places only</a:t>
          </a:r>
          <a:endParaRPr lang="en-US" sz="2400" kern="1200"/>
        </a:p>
      </dsp:txBody>
      <dsp:txXfrm>
        <a:off x="0" y="1852870"/>
        <a:ext cx="10888215" cy="926152"/>
      </dsp:txXfrm>
    </dsp:sp>
    <dsp:sp modelId="{ABB51F22-3E40-4790-A97A-C4285274CEC2}">
      <dsp:nvSpPr>
        <dsp:cNvPr id="0" name=""/>
        <dsp:cNvSpPr/>
      </dsp:nvSpPr>
      <dsp:spPr>
        <a:xfrm>
          <a:off x="0" y="2779022"/>
          <a:ext cx="1088821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905211-047A-442E-A4BF-37F623D313A8}">
      <dsp:nvSpPr>
        <dsp:cNvPr id="0" name=""/>
        <dsp:cNvSpPr/>
      </dsp:nvSpPr>
      <dsp:spPr>
        <a:xfrm>
          <a:off x="0" y="2779022"/>
          <a:ext cx="10888215" cy="92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Protect your data with Data Encryption best practices</a:t>
          </a:r>
        </a:p>
      </dsp:txBody>
      <dsp:txXfrm>
        <a:off x="0" y="2779022"/>
        <a:ext cx="10888215" cy="926152"/>
      </dsp:txXfrm>
    </dsp:sp>
    <dsp:sp modelId="{C6E5AD1B-85BF-4048-90B6-5E12391CB0E6}">
      <dsp:nvSpPr>
        <dsp:cNvPr id="0" name=""/>
        <dsp:cNvSpPr/>
      </dsp:nvSpPr>
      <dsp:spPr>
        <a:xfrm>
          <a:off x="0" y="3705175"/>
          <a:ext cx="1088821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41F4E0-B21A-4B5B-812D-766D28547DC8}">
      <dsp:nvSpPr>
        <dsp:cNvPr id="0" name=""/>
        <dsp:cNvSpPr/>
      </dsp:nvSpPr>
      <dsp:spPr>
        <a:xfrm>
          <a:off x="0" y="3705175"/>
          <a:ext cx="10888215" cy="92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Leverage Advanced data security to monitor, manage, and address security concerns</a:t>
          </a:r>
          <a:endParaRPr lang="en-US" sz="2400" kern="1200"/>
        </a:p>
      </dsp:txBody>
      <dsp:txXfrm>
        <a:off x="0" y="3705175"/>
        <a:ext cx="10888215" cy="9261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5/28/2020 7:18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5/28/2020 7:18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intended for SQL Server people. But if you’re not a SQL Server person, still a good way to get a general understanding of security for Azure SQL.</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connecting in SSMS with SQL auth first</a:t>
            </a:r>
          </a:p>
          <a:p>
            <a:r>
              <a:rPr lang="en-US" dirty="0"/>
              <a:t>Then add AAD admin</a:t>
            </a:r>
          </a:p>
          <a:p>
            <a:r>
              <a:rPr lang="en-US" dirty="0"/>
              <a:t>Create logins</a:t>
            </a:r>
          </a:p>
          <a:p>
            <a:r>
              <a:rPr lang="en-US" dirty="0"/>
              <a:t>Give access</a:t>
            </a:r>
          </a:p>
          <a:p>
            <a:endParaRPr lang="en-US" dirty="0"/>
          </a:p>
          <a:p>
            <a:r>
              <a:rPr lang="en-US" dirty="0"/>
              <a:t>Contained DB users</a:t>
            </a:r>
          </a:p>
          <a:p>
            <a:endParaRPr lang="en-US" dirty="0"/>
          </a:p>
          <a:p>
            <a:r>
              <a:rPr lang="en-US" dirty="0"/>
              <a:t>Give access with AAD</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400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endParaRPr lang="en-US" dirty="0"/>
          </a:p>
          <a:p>
            <a:r>
              <a:rPr lang="en-US" dirty="0"/>
              <a:t>Key points:</a:t>
            </a:r>
          </a:p>
          <a:p>
            <a:r>
              <a:rPr lang="en-US" dirty="0"/>
              <a:t>Explain from perspective of a client connection</a:t>
            </a:r>
          </a:p>
          <a:p>
            <a:r>
              <a:rPr lang="en-US" dirty="0"/>
              <a:t>Proxy/Redirect are server level settings apply to all databases</a:t>
            </a:r>
          </a:p>
          <a:p>
            <a:r>
              <a:rPr lang="en-US" dirty="0"/>
              <a:t>Clients need specific connectivity for Redirect to work – port range plus all Azure Ips in a region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126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Private link:</a:t>
            </a:r>
          </a:p>
          <a:p>
            <a:r>
              <a:rPr lang="en-US" sz="900"/>
              <a:t>Benefits:</a:t>
            </a:r>
          </a:p>
          <a:p>
            <a:pPr marL="342891" indent="-342891">
              <a:buFont typeface="Arial" panose="020B0604020202020204" pitchFamily="34" charset="0"/>
              <a:buChar char="•"/>
            </a:pPr>
            <a:r>
              <a:rPr lang="en-US" sz="900"/>
              <a:t>Private endpoint for Azure SQL (server level)</a:t>
            </a:r>
          </a:p>
          <a:p>
            <a:pPr marL="342891" indent="-342891">
              <a:buFont typeface="Arial" panose="020B0604020202020204" pitchFamily="34" charset="0"/>
              <a:buChar char="•"/>
            </a:pPr>
            <a:r>
              <a:rPr lang="en-US" sz="900"/>
              <a:t>On-premises connectivity via Express Route/VPN</a:t>
            </a:r>
          </a:p>
          <a:p>
            <a:pPr marL="342891" indent="-342891">
              <a:buFont typeface="Arial" panose="020B0604020202020204" pitchFamily="34" charset="0"/>
              <a:buChar char="•"/>
            </a:pPr>
            <a:r>
              <a:rPr lang="en-US" sz="900"/>
              <a:t>Data exfiltration protection</a:t>
            </a:r>
          </a:p>
          <a:p>
            <a:pPr marL="342891" indent="-342891">
              <a:buFont typeface="Arial" panose="020B0604020202020204" pitchFamily="34" charset="0"/>
              <a:buChar char="•"/>
            </a:pPr>
            <a:r>
              <a:rPr lang="en-US" sz="900"/>
              <a:t>Can be part of network monitoring strategy using a Network Virtual Appliance (NVA)</a:t>
            </a:r>
          </a:p>
          <a:p>
            <a:r>
              <a:rPr lang="en-US" sz="900"/>
              <a:t>Currently in public preview for:</a:t>
            </a:r>
          </a:p>
          <a:p>
            <a:pPr marL="342891" indent="-342891">
              <a:buFont typeface="Arial" panose="020B0604020202020204" pitchFamily="34" charset="0"/>
              <a:buChar char="•"/>
            </a:pPr>
            <a:r>
              <a:rPr lang="en-US" sz="900"/>
              <a:t>Azure SQL Database (singleton databases)</a:t>
            </a:r>
          </a:p>
          <a:p>
            <a:pPr marL="342891" indent="-342891">
              <a:buFont typeface="Arial" panose="020B0604020202020204" pitchFamily="34" charset="0"/>
              <a:buChar char="•"/>
            </a:pPr>
            <a:r>
              <a:rPr lang="en-US" sz="900"/>
              <a:t>Azure SQL Data Warehouse</a:t>
            </a:r>
          </a:p>
          <a:p>
            <a:pPr marL="342891" indent="-342891">
              <a:buFont typeface="Arial" panose="020B0604020202020204" pitchFamily="34" charset="0"/>
              <a:buChar char="•"/>
            </a:pPr>
            <a:r>
              <a:rPr lang="en-US" sz="900"/>
              <a:t>Azure Storage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72788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Trying to figure out how to compare this to a SQL Server network security scenario? I think the only one that probably applies is Windows Firewall which is a reality for all SQL Server deployments even in their data center.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514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7784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Encrypted connections</a:t>
            </a:r>
          </a:p>
          <a:p>
            <a:pPr marL="685800" lvl="1" indent="-457200">
              <a:buFont typeface="Arial" panose="020B0604020202020204" pitchFamily="34" charset="0"/>
              <a:buChar char="•"/>
            </a:pPr>
            <a:r>
              <a:rPr lang="en-US" dirty="0"/>
              <a:t>Encrypted connections required and forced using TLS</a:t>
            </a:r>
          </a:p>
          <a:p>
            <a:pPr marL="685800" lvl="1" indent="-457200">
              <a:buFont typeface="Arial" panose="020B0604020202020204" pitchFamily="34" charset="0"/>
              <a:buChar char="•"/>
            </a:pPr>
            <a:r>
              <a:rPr lang="en-US" dirty="0"/>
              <a:t>Force encryption on client to avoid server negotiation</a:t>
            </a:r>
          </a:p>
          <a:p>
            <a:pPr marL="685800" lvl="1" indent="-457200">
              <a:buFont typeface="Arial" panose="020B0604020202020204" pitchFamily="34" charset="0"/>
              <a:buChar char="•"/>
            </a:pPr>
            <a:r>
              <a:rPr lang="en-US" dirty="0"/>
              <a:t>Don’t trust server certificate as best practice</a:t>
            </a:r>
          </a:p>
          <a:p>
            <a:pPr marL="457200" indent="-457200">
              <a:buFont typeface="Arial" panose="020B0604020202020204" pitchFamily="34" charset="0"/>
              <a:buChar char="•"/>
            </a:pPr>
            <a:r>
              <a:rPr lang="en-US" dirty="0"/>
              <a:t>Column Level Encryption</a:t>
            </a:r>
          </a:p>
          <a:p>
            <a:pPr marL="685800" lvl="1" indent="-457200">
              <a:buFont typeface="Arial" panose="020B0604020202020204" pitchFamily="34" charset="0"/>
              <a:buChar char="•"/>
            </a:pPr>
            <a:r>
              <a:rPr lang="en-US" dirty="0"/>
              <a:t>Supported just like SQL Server</a:t>
            </a:r>
          </a:p>
          <a:p>
            <a:pPr marL="457200" indent="-457200">
              <a:buFont typeface="Arial" panose="020B0604020202020204" pitchFamily="34" charset="0"/>
              <a:buChar char="•"/>
            </a:pPr>
            <a:r>
              <a:rPr lang="en-US" dirty="0"/>
              <a:t>Transparent Data Encryption (TDE)</a:t>
            </a:r>
          </a:p>
          <a:p>
            <a:pPr marL="685800" lvl="1" indent="-457200">
              <a:buFont typeface="Arial" panose="020B0604020202020204" pitchFamily="34" charset="0"/>
              <a:buChar char="•"/>
            </a:pPr>
            <a:r>
              <a:rPr lang="en-US" dirty="0"/>
              <a:t>On by default for all new Azure SQL Databases</a:t>
            </a:r>
          </a:p>
          <a:p>
            <a:pPr marL="685800" lvl="1" indent="-457200">
              <a:buFont typeface="Arial" panose="020B0604020202020204" pitchFamily="34" charset="0"/>
              <a:buChar char="•"/>
            </a:pPr>
            <a:r>
              <a:rPr lang="en-US" dirty="0"/>
              <a:t>Customer-managed keys with Azure Key Vault</a:t>
            </a:r>
          </a:p>
          <a:p>
            <a:pPr marL="457200" indent="-457200">
              <a:buFont typeface="Arial" panose="020B0604020202020204" pitchFamily="34" charset="0"/>
              <a:buChar char="•"/>
            </a:pPr>
            <a:r>
              <a:rPr lang="en-US" dirty="0"/>
              <a:t>Always Encrypted</a:t>
            </a:r>
          </a:p>
          <a:p>
            <a:pPr marL="685800" lvl="1" indent="-457200">
              <a:buFont typeface="Arial" panose="020B0604020202020204" pitchFamily="34" charset="0"/>
              <a:buChar char="•"/>
            </a:pPr>
            <a:r>
              <a:rPr lang="en-US" dirty="0"/>
              <a:t>Supported just like SQL Server</a:t>
            </a:r>
          </a:p>
          <a:p>
            <a:pPr marL="685800" lvl="1" indent="-457200">
              <a:buFont typeface="Arial" panose="020B0604020202020204" pitchFamily="34" charset="0"/>
              <a:buChar char="•"/>
            </a:pPr>
            <a:r>
              <a:rPr lang="en-US" dirty="0"/>
              <a:t>Store keys in Azure Key Vault</a:t>
            </a:r>
          </a:p>
          <a:p>
            <a:pPr marL="685800" lvl="1" indent="-457200">
              <a:buFont typeface="Arial" panose="020B0604020202020204" pitchFamily="34" charset="0"/>
              <a:buChar char="•"/>
            </a:pPr>
            <a:r>
              <a:rPr lang="en-US" dirty="0"/>
              <a:t>Enclave support not yet available</a:t>
            </a:r>
          </a:p>
          <a:p>
            <a:endParaRPr lang="en-US" dirty="0"/>
          </a:p>
          <a:p>
            <a:r>
              <a:rPr lang="en-US" dirty="0"/>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dirty="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dirty="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dirty="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dirty="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dirty="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dirty="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dirty="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dirty="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dirty="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3550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add visual of the portal -- formatting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 7:18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233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audit at the azure level with Azure monitor logs</a:t>
            </a:r>
          </a:p>
          <a:p>
            <a:r>
              <a:rPr lang="en-US" dirty="0"/>
              <a:t>SQL Server Audit for Azure SQL Managed Instance</a:t>
            </a:r>
          </a:p>
          <a:p>
            <a:r>
              <a:rPr lang="en-US" dirty="0"/>
              <a:t>	Works just like SQL Server except for storage is Azure Blog Storage for .</a:t>
            </a:r>
            <a:r>
              <a:rPr lang="en-US" dirty="0" err="1"/>
              <a:t>xel</a:t>
            </a:r>
            <a:r>
              <a:rPr lang="en-US" dirty="0"/>
              <a:t> files</a:t>
            </a:r>
          </a:p>
          <a:p>
            <a:r>
              <a:rPr lang="en-US" dirty="0"/>
              <a:t>Azure SQL Auditing</a:t>
            </a:r>
          </a:p>
          <a:p>
            <a:r>
              <a:rPr lang="en-US" dirty="0"/>
              <a:t>	Based on SQL Server Audit but has certain default action groups.</a:t>
            </a:r>
          </a:p>
          <a:p>
            <a:r>
              <a:rPr lang="en-US" dirty="0"/>
              <a:t>	You can also store and analyze audits with a few different options, and I’ll show those at the end of the session in a demo where I bring a lot of these things together</a:t>
            </a:r>
          </a:p>
          <a:p>
            <a:endParaRPr lang="en-US" dirty="0"/>
          </a:p>
          <a:p>
            <a:r>
              <a:rPr lang="en-US" dirty="0"/>
              <a:t>	Default action groups are </a:t>
            </a:r>
            <a:r>
              <a:rPr lang="en-US" sz="882" b="0" i="0" kern="1200" dirty="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	</a:t>
            </a:r>
            <a:r>
              <a:rPr lang="en-US" dirty="0"/>
              <a:t>No exact Audit-Level Audit Action Group equivalent capability but some is available through Activity Logs and BATCH_COMPLETED_GROUP audit</a:t>
            </a:r>
          </a:p>
          <a:p>
            <a:endParaRPr lang="en-US" sz="882" b="0" i="0"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now, I just want to show you how I configured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2388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leverage RBAC auditing for azure related monitoring</a:t>
            </a:r>
          </a:p>
          <a:p>
            <a:r>
              <a:rPr lang="en-US" dirty="0"/>
              <a:t>For MI and DB I want to make sure I have auditing configured and there are a few differences for SQL DB, like I can use </a:t>
            </a:r>
            <a:r>
              <a:rPr lang="en-US" dirty="0" err="1"/>
              <a:t>sys.event_log</a:t>
            </a:r>
            <a:r>
              <a:rPr lang="en-US" dirty="0"/>
              <a:t> to get some extra info, since I don’t have access to the full engine like in MI</a:t>
            </a:r>
          </a:p>
          <a:p>
            <a:r>
              <a:rPr lang="en-US" dirty="0"/>
              <a:t>You’re definitely going to want to set up ATP which we’ll talk about and demo, and you can leverage the Azure Security Center to see the security of all your resources and databases all up.</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98716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really helps for monitoring and managed security is ADS.</a:t>
            </a:r>
          </a:p>
          <a:p>
            <a:r>
              <a:rPr lang="en-US" dirty="0"/>
              <a:t>Some capabilities are in SQL Server on prem, but ATP is not, and you don’t get a dashboard like what you’ll see shortly.</a:t>
            </a:r>
          </a:p>
          <a:p>
            <a:endParaRPr lang="en-US" dirty="0"/>
          </a:p>
          <a:p>
            <a:r>
              <a:rPr lang="en-US" dirty="0"/>
              <a:t>TODO: Does the T-SQL syntax for Data Classification work on Azure SQL?</a:t>
            </a:r>
          </a:p>
          <a:p>
            <a:r>
              <a:rPr lang="en-US" dirty="0"/>
              <a:t>SSMS Vuln Assessment works against Azure SQL</a:t>
            </a:r>
          </a:p>
          <a:p>
            <a:r>
              <a:rPr lang="en-US" dirty="0"/>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dirty="0">
                <a:ln>
                  <a:noFill/>
                </a:ln>
                <a:solidFill>
                  <a:schemeClr val="bg2"/>
                </a:solidFill>
                <a:latin typeface="Segoe UI Light" charset="0"/>
                <a:cs typeface="Segoe UI Light" charset="0"/>
              </a:rPr>
              <a:t>So what is ATP? It’s going to</a:t>
            </a:r>
            <a:r>
              <a:rPr lang="en-US" sz="900" dirty="0">
                <a:solidFill>
                  <a:schemeClr val="bg2"/>
                </a:solidFill>
                <a:ea typeface="+mn-ea"/>
              </a:rPr>
              <a:t> allow you to respond to </a:t>
            </a:r>
            <a:r>
              <a:rPr lang="en-US" sz="900" dirty="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dirty="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dirty="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dirty="0">
                <a:solidFill>
                  <a:sysClr val="windowText" lastClr="000000"/>
                </a:solidFill>
                <a:latin typeface="Segoe UI Light" panose="020B0502040204020203" pitchFamily="34" charset="0"/>
                <a:cs typeface="Segoe UI Light" panose="020B0502040204020203" pitchFamily="34" charset="0"/>
              </a:rPr>
              <a:t>1) I</a:t>
            </a:r>
            <a:r>
              <a:rPr lang="en-US" sz="900" b="1" dirty="0">
                <a:latin typeface="Segoe UI Light" panose="020B0502040204020203" pitchFamily="34" charset="0"/>
                <a:cs typeface="Segoe UI Light" panose="020B0502040204020203" pitchFamily="34" charset="0"/>
              </a:rPr>
              <a:t>t is super simple to enable</a:t>
            </a:r>
            <a:r>
              <a:rPr lang="en-US" sz="900" b="0" baseline="0" dirty="0">
                <a:latin typeface="Segoe UI Light" panose="020B0502040204020203" pitchFamily="34" charset="0"/>
                <a:cs typeface="Segoe UI Light" panose="020B0502040204020203" pitchFamily="34" charset="0"/>
              </a:rPr>
              <a:t> </a:t>
            </a:r>
            <a:r>
              <a:rPr lang="en-US" sz="900" kern="1200" dirty="0">
                <a:solidFill>
                  <a:schemeClr val="tx1"/>
                </a:solidFill>
                <a:effectLst/>
                <a:latin typeface="Segoe UI Light" panose="020B0502040204020203" pitchFamily="34" charset="0"/>
                <a:ea typeface="+mn-ea"/>
                <a:cs typeface="Segoe UI Light" panose="020B0502040204020203" pitchFamily="34" charset="0"/>
              </a:rPr>
              <a:t>and </a:t>
            </a:r>
            <a:r>
              <a:rPr lang="en-US" sz="900" b="1" kern="1200" dirty="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dirty="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dirty="0">
                <a:solidFill>
                  <a:schemeClr val="tx1"/>
                </a:solidFill>
                <a:effectLst/>
                <a:latin typeface="Segoe UI Light" panose="020B0502040204020203" pitchFamily="34" charset="0"/>
                <a:ea typeface="+mn-ea"/>
                <a:cs typeface="Segoe UI Light" panose="020B0502040204020203" pitchFamily="34" charset="0"/>
              </a:rPr>
              <a:t>2) </a:t>
            </a:r>
            <a:r>
              <a:rPr lang="en-US" sz="900" b="1" dirty="0">
                <a:solidFill>
                  <a:srgbClr val="FFC000"/>
                </a:solidFill>
                <a:latin typeface="Segoe UI Light" panose="020B0502040204020203" pitchFamily="34" charset="0"/>
                <a:cs typeface="Segoe UI Light" panose="020B0502040204020203" pitchFamily="34" charset="0"/>
              </a:rPr>
              <a:t>It provides you with</a:t>
            </a:r>
            <a:r>
              <a:rPr lang="en-US" sz="900" b="1" baseline="0" dirty="0">
                <a:solidFill>
                  <a:srgbClr val="FFC000"/>
                </a:solidFill>
                <a:latin typeface="Segoe UI Light" panose="020B0502040204020203" pitchFamily="34" charset="0"/>
                <a:cs typeface="Segoe UI Light" panose="020B0502040204020203" pitchFamily="34" charset="0"/>
              </a:rPr>
              <a:t> </a:t>
            </a:r>
            <a:r>
              <a:rPr lang="en-US" sz="900" b="1" dirty="0">
                <a:solidFill>
                  <a:srgbClr val="FFC000"/>
                </a:solidFill>
                <a:latin typeface="Segoe UI Light" panose="020B0502040204020203" pitchFamily="34" charset="0"/>
                <a:cs typeface="Segoe UI Light" panose="020B0502040204020203" pitchFamily="34" charset="0"/>
              </a:rPr>
              <a:t>a set of world-class algorithms </a:t>
            </a:r>
            <a:r>
              <a:rPr lang="en-US" sz="900" dirty="0">
                <a:latin typeface="Segoe UI Light" panose="020B0502040204020203" pitchFamily="34" charset="0"/>
                <a:cs typeface="Segoe UI Light" panose="020B0502040204020203" pitchFamily="34" charset="0"/>
              </a:rPr>
              <a:t>that learn, profile and detect </a:t>
            </a:r>
            <a:r>
              <a:rPr lang="en-US" sz="900" b="1" dirty="0">
                <a:latin typeface="Segoe UI Light" panose="020B0502040204020203" pitchFamily="34" charset="0"/>
                <a:cs typeface="Segoe UI Light" panose="020B0502040204020203" pitchFamily="34" charset="0"/>
              </a:rPr>
              <a:t>potential SQL injections </a:t>
            </a:r>
            <a:r>
              <a:rPr lang="en-US" sz="900" dirty="0">
                <a:latin typeface="Segoe UI Light" panose="020B0502040204020203" pitchFamily="34" charset="0"/>
                <a:cs typeface="Segoe UI Light" panose="020B0502040204020203" pitchFamily="34" charset="0"/>
              </a:rPr>
              <a:t>and </a:t>
            </a:r>
            <a:r>
              <a:rPr lang="en-US" sz="900" b="1" dirty="0">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dirty="0">
                <a:solidFill>
                  <a:schemeClr val="tx1"/>
                </a:solidFill>
                <a:effectLst/>
                <a:latin typeface="Segoe UI Light" panose="020B0502040204020203" pitchFamily="34" charset="0"/>
                <a:ea typeface="+mn-ea"/>
                <a:cs typeface="Segoe UI Light" panose="020B0502040204020203" pitchFamily="34" charset="0"/>
              </a:rPr>
              <a:t>3) </a:t>
            </a:r>
            <a:r>
              <a:rPr lang="en-US" sz="900" kern="1200" dirty="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dirty="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dirty="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dirty="0">
                <a:latin typeface="Segoe UI Light" panose="020B0502040204020203" pitchFamily="34" charset="0"/>
                <a:cs typeface="Segoe UI Light" panose="020B0502040204020203" pitchFamily="34" charset="0"/>
              </a:rPr>
              <a:t>actionable </a:t>
            </a:r>
            <a:r>
              <a:rPr lang="en-US" sz="900" dirty="0">
                <a:latin typeface="Segoe UI Light" panose="020B0502040204020203" pitchFamily="34" charset="0"/>
                <a:cs typeface="Segoe UI Light" panose="020B0502040204020203" pitchFamily="34" charset="0"/>
              </a:rPr>
              <a:t>investigation and remediation</a:t>
            </a:r>
            <a:r>
              <a:rPr lang="en-US" sz="900" baseline="0" dirty="0">
                <a:latin typeface="Segoe UI Light" panose="020B0502040204020203" pitchFamily="34" charset="0"/>
                <a:cs typeface="Segoe UI Light" panose="020B0502040204020203" pitchFamily="34" charset="0"/>
              </a:rPr>
              <a:t> steps.</a:t>
            </a:r>
            <a:endParaRPr lang="en-US" sz="900" b="0" baseline="0" dirty="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5/28/2020 7:18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5292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185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397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308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SQL virtual machines</a:t>
            </a:r>
          </a:p>
          <a:p>
            <a:endParaRPr lang="en-US" sz="900" b="0" dirty="0"/>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Azure manages the host and hardware</a:t>
            </a:r>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You manage the Virtual Machine</a:t>
            </a:r>
          </a:p>
          <a:p>
            <a:pPr algn="l" defTabSz="685704">
              <a:spcAft>
                <a:spcPts val="600"/>
              </a:spcAft>
              <a:defRPr/>
            </a:pPr>
            <a:r>
              <a:rPr lang="en-US" sz="900" kern="0" dirty="0">
                <a:gradFill>
                  <a:gsLst>
                    <a:gs pos="1770">
                      <a:srgbClr val="1A1A1A"/>
                    </a:gs>
                    <a:gs pos="16000">
                      <a:srgbClr val="1A1A1A"/>
                    </a:gs>
                  </a:gsLst>
                  <a:lin ang="0" scaled="0"/>
                </a:gradFill>
                <a:latin typeface="Segoe UI Semilight" panose="020B0402040204020203" pitchFamily="34" charset="0"/>
                <a:cs typeface="Segoe UI Semilight" panose="020B0402040204020203" pitchFamily="34" charset="0"/>
              </a:rPr>
              <a:t>Azure provides value-add services</a:t>
            </a:r>
          </a:p>
          <a:p>
            <a:endParaRPr lang="en-US" sz="900" b="0" dirty="0"/>
          </a:p>
          <a:p>
            <a:r>
              <a:rPr lang="en-US" sz="900" b="0" dirty="0"/>
              <a:t>Managed instances</a:t>
            </a:r>
          </a:p>
          <a:p>
            <a:endParaRPr lang="en-US" sz="900" b="0" dirty="0"/>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Azure manages the host, hardware, and Virtual Machine</a:t>
            </a:r>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You manage the SQL Server</a:t>
            </a:r>
          </a:p>
          <a:p>
            <a:pPr marL="0" indent="0" algn="l" defTabSz="685704">
              <a:spcBef>
                <a:spcPts val="0"/>
              </a:spcBef>
              <a:spcAft>
                <a:spcPts val="600"/>
              </a:spcAft>
              <a:buSzTx/>
              <a:buNone/>
            </a:pPr>
            <a:r>
              <a:rPr lang="en-US" sz="9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Azure provides PaaS services</a:t>
            </a:r>
          </a:p>
          <a:p>
            <a:pPr marL="0" indent="0" algn="l" defTabSz="685704">
              <a:spcBef>
                <a:spcPts val="0"/>
              </a:spcBef>
              <a:spcAft>
                <a:spcPts val="600"/>
              </a:spcAft>
              <a:buSzTx/>
              <a:buNone/>
            </a:pPr>
            <a:endPar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a:p>
            <a:pPr marL="0" indent="0" algn="l" defTabSz="685704">
              <a:spcBef>
                <a:spcPts val="0"/>
              </a:spcBef>
              <a:spcAft>
                <a:spcPts val="600"/>
              </a:spcAft>
              <a:buSzTx/>
              <a:buNone/>
            </a:pPr>
            <a:r>
              <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Databases {explain logical server!}</a:t>
            </a:r>
          </a:p>
          <a:p>
            <a:pPr marL="0" indent="0" algn="l" defTabSz="685704">
              <a:spcBef>
                <a:spcPts val="0"/>
              </a:spcBef>
              <a:spcAft>
                <a:spcPts val="600"/>
              </a:spcAft>
              <a:buSzTx/>
              <a:buNone/>
            </a:pPr>
            <a:endParaRPr lang="en-US" sz="900" b="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Azure manages the host, hardware, virtual machine, and SQL Server</a:t>
            </a: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You manage the database</a:t>
            </a:r>
          </a:p>
          <a:p>
            <a:pPr marL="0" indent="0" algn="l" defTabSz="685704">
              <a:spcBef>
                <a:spcPts val="0"/>
              </a:spcBef>
              <a:spcAft>
                <a:spcPts val="600"/>
              </a:spcAft>
              <a:buSzTx/>
              <a:buNone/>
              <a:defRPr/>
            </a:pPr>
            <a:r>
              <a:rPr lang="en-US" sz="900" kern="0" dirty="0">
                <a:gradFill>
                  <a:gsLst>
                    <a:gs pos="1770">
                      <a:srgbClr val="1A1A1A"/>
                    </a:gs>
                    <a:gs pos="16000">
                      <a:srgbClr val="1A1A1A"/>
                    </a:gs>
                  </a:gsLst>
                  <a:lin ang="0" scaled="0"/>
                </a:gradFill>
              </a:rPr>
              <a:t>Azure provide PaaS services</a:t>
            </a:r>
          </a:p>
          <a:p>
            <a:pPr marL="0" indent="0" algn="l" defTabSz="685704">
              <a:spcBef>
                <a:spcPts val="0"/>
              </a:spcBef>
              <a:spcAft>
                <a:spcPts val="600"/>
              </a:spcAft>
              <a:buSzTx/>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5726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All </a:t>
            </a:r>
            <a:r>
              <a:rPr lang="en-US" sz="2400" b="1" i="1" dirty="0"/>
              <a:t>Azure operations</a:t>
            </a:r>
            <a:r>
              <a:rPr lang="en-US" sz="2400" dirty="0"/>
              <a:t> for Azure SQL are controlled through RBAC, that’s the key Azure Operations, so think of it as security rights outside of Azure SQL</a:t>
            </a:r>
          </a:p>
          <a:p>
            <a:pPr marL="342900" indent="-342900">
              <a:buFont typeface="Arial" panose="020B0604020202020204" pitchFamily="34" charset="0"/>
              <a:buChar char="•"/>
            </a:pPr>
            <a:r>
              <a:rPr lang="en-US" sz="2400" dirty="0"/>
              <a:t>Decoupled from SQL security today</a:t>
            </a:r>
          </a:p>
          <a:p>
            <a:pPr marL="342900" indent="-342900">
              <a:buFont typeface="Arial" panose="020B0604020202020204" pitchFamily="34" charset="0"/>
              <a:buChar char="•"/>
            </a:pPr>
            <a:r>
              <a:rPr lang="en-US" sz="2400" dirty="0"/>
              <a:t>Built-in roles available to reduce need for higher level roles like Owner or Contributor. So effectively, you can use these roles to have certain individuals deploy Azure SQL resources (or manage security polices) but grant other users actual access to user or manage the MI or database. </a:t>
            </a:r>
          </a:p>
          <a:p>
            <a:pPr marL="555882" lvl="1" indent="-342900">
              <a:buFont typeface="Arial" panose="020B0604020202020204" pitchFamily="34" charset="0"/>
              <a:buChar char="•"/>
            </a:pPr>
            <a:r>
              <a:rPr lang="en-US" sz="1600" dirty="0"/>
              <a:t>SQL DB or MI Contributor – Can create and manage databases but can’t access the database/MI (Ex. to connect and read data)</a:t>
            </a:r>
          </a:p>
          <a:p>
            <a:pPr marL="571500" lvl="1" indent="-342900">
              <a:buFont typeface="Arial" panose="020B0604020202020204" pitchFamily="34" charset="0"/>
              <a:buChar char="•"/>
            </a:pPr>
            <a:r>
              <a:rPr lang="en-US" sz="1600" dirty="0"/>
              <a:t>SQL Security Manager -  Manage security policies for MI and databases (like auditing) but not access the MI or database</a:t>
            </a:r>
          </a:p>
          <a:p>
            <a:pPr marL="571500" lvl="1" indent="-342900">
              <a:buFont typeface="Arial" panose="020B0604020202020204" pitchFamily="34" charset="0"/>
              <a:buChar char="•"/>
            </a:pPr>
            <a:r>
              <a:rPr lang="en-US" sz="1600" dirty="0"/>
              <a:t>SQL Server Contributor – Manage servers and databases but not access them.</a:t>
            </a:r>
          </a:p>
          <a:p>
            <a:pPr marL="342900" indent="-342900">
              <a:buFont typeface="Arial" panose="020B0604020202020204" pitchFamily="34" charset="0"/>
              <a:buChar char="•"/>
            </a:pPr>
            <a:endParaRPr lang="en-US" sz="2400" dirty="0"/>
          </a:p>
          <a:p>
            <a:endParaRPr lang="en-US" dirty="0"/>
          </a:p>
          <a:p>
            <a:endParaRPr lang="en-US" dirty="0"/>
          </a:p>
          <a:p>
            <a:pPr marL="342900" indent="-342900">
              <a:buFont typeface="Arial" panose="020B0604020202020204" pitchFamily="34" charset="0"/>
              <a:buChar char="•"/>
            </a:pPr>
            <a:r>
              <a:rPr lang="en-US" sz="900" dirty="0"/>
              <a:t>Scope includes subscription, resource group, and resource</a:t>
            </a:r>
          </a:p>
          <a:p>
            <a:pPr marL="342900" indent="-342900">
              <a:buFont typeface="Arial" panose="020B0604020202020204" pitchFamily="34" charset="0"/>
              <a:buChar char="•"/>
            </a:pPr>
            <a:r>
              <a:rPr lang="en-US" sz="900" dirty="0"/>
              <a:t>Decoupled from SQL Security (today)</a:t>
            </a:r>
          </a:p>
          <a:p>
            <a:pPr marL="342900" indent="-342900">
              <a:buFont typeface="Arial" panose="020B0604020202020204" pitchFamily="34" charset="0"/>
              <a:buChar char="•"/>
            </a:pPr>
            <a:r>
              <a:rPr lang="en-US" sz="900" dirty="0"/>
              <a:t>Applies to operations in Azure portal and CLI</a:t>
            </a:r>
          </a:p>
          <a:p>
            <a:pPr marL="342900" indent="-342900">
              <a:buFont typeface="Arial" panose="020B0604020202020204" pitchFamily="34" charset="0"/>
              <a:buChar char="•"/>
            </a:pPr>
            <a:r>
              <a:rPr lang="en-US" sz="900" dirty="0"/>
              <a:t>Allows for separation of duties for deployment and Azure SQL management and usage</a:t>
            </a:r>
          </a:p>
          <a:p>
            <a:pPr marL="342900" indent="-342900">
              <a:buFont typeface="Arial" panose="020B0604020202020204" pitchFamily="34" charset="0"/>
              <a:buChar char="•"/>
            </a:pPr>
            <a:r>
              <a:rPr lang="en-US" sz="900" dirty="0"/>
              <a:t>Azure locks help protect resources from delete or read-only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“Mixed Mode” authentication forced and cannot be changed</a:t>
            </a:r>
          </a:p>
          <a:p>
            <a:pPr marL="171450" indent="-171450">
              <a:buFont typeface="Arial" panose="020B0604020202020204" pitchFamily="34" charset="0"/>
              <a:buChar char="•"/>
            </a:pPr>
            <a:r>
              <a:rPr lang="en-US" dirty="0"/>
              <a:t>logins for Azure SQL Database are created in the context of the logical server or master database.</a:t>
            </a:r>
          </a:p>
          <a:p>
            <a:r>
              <a:rPr lang="en-US" dirty="0"/>
              <a:t>During database server deployment you have to specify a “server admin” which is a server level principal and effectively has “sysadmin” rights for the server and all databases.</a:t>
            </a:r>
          </a:p>
          <a:p>
            <a:r>
              <a:rPr lang="en-US" dirty="0"/>
              <a:t>You can create other more limited admins using the following database level roles in the master of the logical server:</a:t>
            </a:r>
          </a:p>
          <a:p>
            <a:pPr marL="171450" indent="-171450">
              <a:buFont typeface="Arial" panose="020B0604020202020204" pitchFamily="34" charset="0"/>
              <a:buChar char="•"/>
            </a:pPr>
            <a:r>
              <a:rPr lang="en-US" dirty="0" err="1"/>
              <a:t>loginmanager</a:t>
            </a:r>
            <a:r>
              <a:rPr lang="en-US" dirty="0"/>
              <a:t> role is a database level role stored in master. Members are allowed to create logins for the database server</a:t>
            </a:r>
          </a:p>
          <a:p>
            <a:pPr marL="171450" indent="-171450">
              <a:buFont typeface="Arial" panose="020B0604020202020204" pitchFamily="34" charset="0"/>
              <a:buChar char="•"/>
            </a:pPr>
            <a:r>
              <a:rPr lang="en-US" dirty="0" err="1"/>
              <a:t>dbmanager</a:t>
            </a:r>
            <a:r>
              <a:rPr lang="en-US" dirty="0"/>
              <a:t> is a database level role stored in master. Members can create and delete databases based on the database server.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loginmanager</a:t>
            </a:r>
            <a:r>
              <a:rPr lang="en-US" dirty="0"/>
              <a:t> role is a database level role in the master of the logical server. Members are allowed to create logins for the database server</a:t>
            </a:r>
          </a:p>
          <a:p>
            <a:pPr marL="171450" indent="-171450">
              <a:buFont typeface="Arial" panose="020B0604020202020204" pitchFamily="34" charset="0"/>
              <a:buChar char="•"/>
            </a:pPr>
            <a:r>
              <a:rPr lang="en-US" dirty="0" err="1"/>
              <a:t>dbmanager</a:t>
            </a:r>
            <a:r>
              <a:rPr lang="en-US" dirty="0"/>
              <a:t> is a database level role in the master of the logical server. Members can create and delete databases based on the database server.</a:t>
            </a:r>
          </a:p>
          <a:p>
            <a:pPr marL="171450" indent="-171450">
              <a:buFont typeface="Arial" panose="020B0604020202020204" pitchFamily="34" charset="0"/>
              <a:buChar char="•"/>
            </a:pP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CREATE LOGIN has some syntax differences for MI and DB (Ex. supporting Azure AD auth). See </a:t>
            </a:r>
            <a:r>
              <a:rPr lang="en-US" dirty="0">
                <a:hlinkClick r:id="rId3"/>
              </a:rPr>
              <a:t>https://docs.microsoft.com/en-us/sql/t-sql/statements/create-login-transact-sql?view=azuresqldb-current</a:t>
            </a:r>
            <a:r>
              <a:rPr lang="en-US" dirty="0"/>
              <a:t> and </a:t>
            </a:r>
            <a:r>
              <a:rPr lang="en-US" dirty="0">
                <a:hlinkClick r:id="rId4"/>
              </a:rPr>
              <a:t>https://docs.microsoft.com/en-us/sql/t-sql/statements/create-login-transact-sql?view=azuresqldb-mi-current</a:t>
            </a:r>
            <a:r>
              <a:rPr lang="en-US" dirty="0"/>
              <a:t>.</a:t>
            </a:r>
          </a:p>
          <a:p>
            <a:endParaRPr lang="en-US" dirty="0"/>
          </a:p>
          <a:p>
            <a:pPr marL="457200" indent="-457200">
              <a:buFont typeface="Arial" panose="020B0604020202020204" pitchFamily="34" charset="0"/>
              <a:buChar char="•"/>
            </a:pPr>
            <a:r>
              <a:rPr lang="en-US" dirty="0"/>
              <a:t>SQL Auth login required during deployment called </a:t>
            </a:r>
            <a:r>
              <a:rPr lang="en-US" b="1" dirty="0"/>
              <a:t>server admin</a:t>
            </a:r>
            <a:r>
              <a:rPr lang="en-US" dirty="0"/>
              <a:t>.</a:t>
            </a:r>
          </a:p>
          <a:p>
            <a:pPr marL="685800" lvl="1" indent="-457200">
              <a:buFont typeface="Arial" panose="020B0604020202020204" pitchFamily="34" charset="0"/>
              <a:buChar char="•"/>
            </a:pPr>
            <a:r>
              <a:rPr lang="en-US" dirty="0"/>
              <a:t>Server-level principal for logical server. Becomes default </a:t>
            </a:r>
            <a:r>
              <a:rPr lang="en-US" dirty="0" err="1"/>
              <a:t>dbo</a:t>
            </a:r>
            <a:r>
              <a:rPr lang="en-US" dirty="0"/>
              <a:t> for Azure SQL Database</a:t>
            </a:r>
          </a:p>
          <a:p>
            <a:pPr marL="685800" lvl="1" indent="-457200">
              <a:buFont typeface="Arial" panose="020B0604020202020204" pitchFamily="34" charset="0"/>
              <a:buChar char="•"/>
            </a:pPr>
            <a:r>
              <a:rPr lang="en-US" dirty="0"/>
              <a:t>Member of sysadmin server role for Managed Instance</a:t>
            </a:r>
          </a:p>
          <a:p>
            <a:pPr marL="457200" indent="-457200">
              <a:buFont typeface="Arial" panose="020B0604020202020204" pitchFamily="34" charset="0"/>
              <a:buChar char="•"/>
            </a:pPr>
            <a:r>
              <a:rPr lang="en-US" dirty="0"/>
              <a:t>Need Windows Auth? Use Azure Active Directory Authentication</a:t>
            </a:r>
          </a:p>
          <a:p>
            <a:pPr marL="457200" indent="-457200">
              <a:buFont typeface="Arial" panose="020B0604020202020204" pitchFamily="34" charset="0"/>
              <a:buChar char="•"/>
            </a:pPr>
            <a:r>
              <a:rPr lang="en-US" dirty="0"/>
              <a:t>CREATE LOGIN supported for both MI and Database</a:t>
            </a:r>
          </a:p>
          <a:p>
            <a:pPr marL="457200" indent="-457200">
              <a:buFont typeface="Arial" panose="020B0604020202020204" pitchFamily="34" charset="0"/>
              <a:buChar char="•"/>
            </a:pPr>
            <a:r>
              <a:rPr lang="en-US" dirty="0" err="1"/>
              <a:t>loginmanager</a:t>
            </a:r>
            <a:r>
              <a:rPr lang="en-US" dirty="0"/>
              <a:t> and </a:t>
            </a:r>
            <a:r>
              <a:rPr lang="en-US" dirty="0" err="1"/>
              <a:t>dbmanager</a:t>
            </a:r>
            <a:r>
              <a:rPr lang="en-US" dirty="0"/>
              <a:t> roles for Azure Database admins</a:t>
            </a:r>
          </a:p>
          <a:p>
            <a:pPr marL="457200" indent="-457200">
              <a:buFont typeface="Arial" panose="020B0604020202020204" pitchFamily="34" charset="0"/>
              <a:buChar char="•"/>
            </a:pPr>
            <a:r>
              <a:rPr lang="en-US" dirty="0"/>
              <a:t>sa disabled for Managed Instance and guest disabled for database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with a SQL Server admin</a:t>
            </a:r>
          </a:p>
          <a:p>
            <a:r>
              <a:rPr lang="en-US" dirty="0"/>
              <a:t>	Both MI and Azure SQL Database Server require a SQL Server admin account and password</a:t>
            </a:r>
          </a:p>
          <a:p>
            <a:r>
              <a:rPr lang="en-US" dirty="0"/>
              <a:t>Create Other Admins</a:t>
            </a:r>
          </a:p>
          <a:p>
            <a:r>
              <a:rPr lang="en-US" dirty="0"/>
              <a:t>	you can create an Azure AD server admin (just one)</a:t>
            </a:r>
          </a:p>
          <a:p>
            <a:r>
              <a:rPr lang="en-US" dirty="0"/>
              <a:t>	You can now create SQL “admin” logins by placing them in the special </a:t>
            </a:r>
            <a:r>
              <a:rPr lang="en-US" dirty="0" err="1"/>
              <a:t>loginmanager</a:t>
            </a:r>
            <a:r>
              <a:rPr lang="en-US" dirty="0"/>
              <a:t> or </a:t>
            </a:r>
            <a:r>
              <a:rPr lang="en-US" dirty="0" err="1"/>
              <a:t>dbmanager</a:t>
            </a:r>
            <a:r>
              <a:rPr lang="en-US" dirty="0"/>
              <a:t> logical master database roles</a:t>
            </a:r>
          </a:p>
          <a:p>
            <a:endParaRPr lang="en-US" dirty="0"/>
          </a:p>
          <a:p>
            <a:r>
              <a:rPr lang="en-US" dirty="0"/>
              <a:t>Admins can create users</a:t>
            </a:r>
          </a:p>
          <a:p>
            <a:r>
              <a:rPr lang="en-US" dirty="0"/>
              <a:t>	You can create SQL logins in logical master</a:t>
            </a:r>
          </a:p>
          <a:p>
            <a:r>
              <a:rPr lang="en-US" dirty="0"/>
              <a:t>	You can create users in databases based SQL logins in logical master</a:t>
            </a:r>
          </a:p>
          <a:p>
            <a:r>
              <a:rPr lang="en-US" dirty="0"/>
              <a:t>	In addition, you can create contained database users either with SQL auth or AAD (AAD requires an AAD server admin)</a:t>
            </a:r>
          </a:p>
          <a:p>
            <a:r>
              <a:rPr lang="en-US" dirty="0"/>
              <a:t>	</a:t>
            </a:r>
          </a:p>
          <a:p>
            <a:endParaRPr lang="en-US" dirty="0"/>
          </a:p>
          <a:p>
            <a:r>
              <a:rPr lang="en-US" dirty="0"/>
              <a:t>Deploy with a SQL Server admin</a:t>
            </a:r>
          </a:p>
          <a:p>
            <a:r>
              <a:rPr lang="en-US" dirty="0"/>
              <a:t>	Both MI and Azure SQL Database Server require a SQL Server admin account and password</a:t>
            </a:r>
          </a:p>
          <a:p>
            <a:r>
              <a:rPr lang="en-US" dirty="0"/>
              <a:t>Create Other Admins</a:t>
            </a:r>
          </a:p>
          <a:p>
            <a:r>
              <a:rPr lang="en-US" dirty="0"/>
              <a:t>	For MI, you can create an Azure AD server admin which is a sysadmin for the instance</a:t>
            </a:r>
          </a:p>
          <a:p>
            <a:r>
              <a:rPr lang="en-US" dirty="0"/>
              <a:t>	You can create other sysadmin logins either with SQL logins or with AAD</a:t>
            </a:r>
          </a:p>
          <a:p>
            <a:r>
              <a:rPr lang="en-US" dirty="0"/>
              <a:t>	For DB, you can create an Azure AD server admin (just one)</a:t>
            </a:r>
          </a:p>
          <a:p>
            <a:r>
              <a:rPr lang="en-US" dirty="0"/>
              <a:t>	You can now create SQL “admin” logins by placing them in the special </a:t>
            </a:r>
            <a:r>
              <a:rPr lang="en-US" dirty="0" err="1"/>
              <a:t>loginmanager</a:t>
            </a:r>
            <a:r>
              <a:rPr lang="en-US" dirty="0"/>
              <a:t> or </a:t>
            </a:r>
            <a:r>
              <a:rPr lang="en-US" dirty="0" err="1"/>
              <a:t>dbmanager</a:t>
            </a:r>
            <a:r>
              <a:rPr lang="en-US" dirty="0"/>
              <a:t> logical master database roles</a:t>
            </a:r>
          </a:p>
          <a:p>
            <a:endParaRPr lang="en-US" dirty="0"/>
          </a:p>
          <a:p>
            <a:r>
              <a:rPr lang="en-US" dirty="0"/>
              <a:t>Admins can create users</a:t>
            </a:r>
          </a:p>
          <a:p>
            <a:r>
              <a:rPr lang="en-US" dirty="0"/>
              <a:t>	For MI,</a:t>
            </a:r>
          </a:p>
          <a:p>
            <a:r>
              <a:rPr lang="en-US" dirty="0"/>
              <a:t>	Now create logins and users just like you would for any SQL Server except instead of Windows Auth you can use AAD</a:t>
            </a:r>
          </a:p>
          <a:p>
            <a:r>
              <a:rPr lang="en-US" dirty="0"/>
              <a:t>	A SQL Server Contained Database is supported just like SQL Server</a:t>
            </a:r>
          </a:p>
          <a:p>
            <a:r>
              <a:rPr lang="en-US" dirty="0"/>
              <a:t>	Users CAN not be based on AAD</a:t>
            </a:r>
          </a:p>
          <a:p>
            <a:r>
              <a:rPr lang="en-US" dirty="0"/>
              <a:t>	For DB,</a:t>
            </a:r>
          </a:p>
          <a:p>
            <a:r>
              <a:rPr lang="en-US" dirty="0"/>
              <a:t>	You can create SQL logins in logical master</a:t>
            </a:r>
          </a:p>
          <a:p>
            <a:r>
              <a:rPr lang="en-US" dirty="0"/>
              <a:t>	You can create users in databases based SQL logins in logical master</a:t>
            </a:r>
          </a:p>
          <a:p>
            <a:r>
              <a:rPr lang="en-US" dirty="0"/>
              <a:t>	In addition, you can create contained database users either with SQL auth or AAD (AAD requires an AAD server admin)</a:t>
            </a:r>
          </a:p>
          <a:p>
            <a:r>
              <a:rPr lang="en-US" dirty="0"/>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128107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4.xml"/><Relationship Id="rId4" Type="http://schemas.openxmlformats.org/officeDocument/2006/relationships/image" Target="../media/image10.jpe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4.xml"/><Relationship Id="rId4" Type="http://schemas.openxmlformats.org/officeDocument/2006/relationships/image" Target="../media/image10.jpe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4.xml"/><Relationship Id="rId4" Type="http://schemas.openxmlformats.org/officeDocument/2006/relationships/image" Target="../media/image10.jpeg"/></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15.xml"/><Relationship Id="rId1" Type="http://schemas.openxmlformats.org/officeDocument/2006/relationships/tags" Target="../tags/tag2.xml"/><Relationship Id="rId4" Type="http://schemas.openxmlformats.org/officeDocument/2006/relationships/image" Target="../media/image25.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15.xml"/><Relationship Id="rId1" Type="http://schemas.openxmlformats.org/officeDocument/2006/relationships/tags" Target="../tags/tag3.xml"/><Relationship Id="rId4" Type="http://schemas.openxmlformats.org/officeDocument/2006/relationships/image" Target="../media/image25.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Master" Target="../slideMasters/slideMaster15.xml"/><Relationship Id="rId1" Type="http://schemas.openxmlformats.org/officeDocument/2006/relationships/tags" Target="../tags/tag4.xml"/><Relationship Id="rId4" Type="http://schemas.openxmlformats.org/officeDocument/2006/relationships/image" Target="../media/image28.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Master" Target="../slideMasters/slideMaster15.xml"/><Relationship Id="rId1" Type="http://schemas.openxmlformats.org/officeDocument/2006/relationships/tags" Target="../tags/tag5.xml"/><Relationship Id="rId4" Type="http://schemas.openxmlformats.org/officeDocument/2006/relationships/image" Target="../media/image28.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5.xml"/><Relationship Id="rId1" Type="http://schemas.openxmlformats.org/officeDocument/2006/relationships/tags" Target="../tags/tag6.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5.xml"/><Relationship Id="rId1" Type="http://schemas.openxmlformats.org/officeDocument/2006/relationships/tags" Target="../tags/tag7.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5.xml"/><Relationship Id="rId1" Type="http://schemas.openxmlformats.org/officeDocument/2006/relationships/tags" Target="../tags/tag8.xml"/><Relationship Id="rId4" Type="http://schemas.openxmlformats.org/officeDocument/2006/relationships/image" Target="../media/image24.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Master" Target="../slideMasters/slideMaster15.xml"/><Relationship Id="rId1" Type="http://schemas.openxmlformats.org/officeDocument/2006/relationships/tags" Target="../tags/tag9.xml"/><Relationship Id="rId5" Type="http://schemas.openxmlformats.org/officeDocument/2006/relationships/image" Target="../media/image26.jpeg"/><Relationship Id="rId4" Type="http://schemas.openxmlformats.org/officeDocument/2006/relationships/image" Target="../media/image30.png"/></Relationships>
</file>

<file path=ppt/slideLayouts/_rels/slideLayout37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10.xml"/></Relationships>
</file>

<file path=ppt/slideLayouts/_rels/slideLayout37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12.xml"/></Relationships>
</file>

<file path=ppt/slideLayouts/_rels/slideLayout38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13.xml"/></Relationships>
</file>

<file path=ppt/slideLayouts/_rels/slideLayout38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14.xml"/></Relationships>
</file>

<file path=ppt/slideLayouts/_rels/slideLayout383.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15.xml"/></Relationships>
</file>

<file path=ppt/slideLayouts/_rels/slideLayout38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16.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15.xml"/><Relationship Id="rId1" Type="http://schemas.openxmlformats.org/officeDocument/2006/relationships/tags" Target="../tags/tag17.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15.xml"/><Relationship Id="rId1" Type="http://schemas.openxmlformats.org/officeDocument/2006/relationships/tags" Target="../tags/tag18.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15.xml"/><Relationship Id="rId1" Type="http://schemas.openxmlformats.org/officeDocument/2006/relationships/tags" Target="../tags/tag19.xml"/></Relationships>
</file>

<file path=ppt/slideLayouts/_rels/slideLayout38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0.xml"/></Relationships>
</file>

<file path=ppt/slideLayouts/_rels/slideLayout389.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2.xml"/></Relationships>
</file>

<file path=ppt/slideLayouts/_rels/slideLayout391.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3.xml"/></Relationships>
</file>

<file path=ppt/slideLayouts/_rels/slideLayout39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4.xml"/></Relationships>
</file>

<file path=ppt/slideLayouts/_rels/slideLayout393.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5.xml"/></Relationships>
</file>

<file path=ppt/slideLayouts/_rels/slideLayout39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6.xml"/></Relationships>
</file>

<file path=ppt/slideLayouts/_rels/slideLayout395.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7.xml"/></Relationships>
</file>

<file path=ppt/slideLayouts/_rels/slideLayout396.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8.xml"/></Relationships>
</file>

<file path=ppt/slideLayouts/_rels/slideLayout397.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29.xml"/></Relationships>
</file>

<file path=ppt/slideLayouts/_rels/slideLayout398.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0.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15.xml"/><Relationship Id="rId1" Type="http://schemas.openxmlformats.org/officeDocument/2006/relationships/tags" Target="../tags/tag31.xml"/><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15.xml"/><Relationship Id="rId1" Type="http://schemas.openxmlformats.org/officeDocument/2006/relationships/tags" Target="../tags/tag32.xml"/><Relationship Id="rId4" Type="http://schemas.openxmlformats.org/officeDocument/2006/relationships/image" Target="../media/image30.pn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5.xml"/><Relationship Id="rId1" Type="http://schemas.openxmlformats.org/officeDocument/2006/relationships/tags" Target="../tags/tag33.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5.xml"/><Relationship Id="rId1" Type="http://schemas.openxmlformats.org/officeDocument/2006/relationships/tags" Target="../tags/tag34.xml"/></Relationships>
</file>

<file path=ppt/slideLayouts/_rels/slideLayout403.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5.xml"/></Relationships>
</file>

<file path=ppt/slideLayouts/_rels/slideLayout40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eg"/><Relationship Id="rId1" Type="http://schemas.openxmlformats.org/officeDocument/2006/relationships/slideMaster" Target="../slideMasters/slideMaster16.xml"/><Relationship Id="rId4" Type="http://schemas.openxmlformats.org/officeDocument/2006/relationships/image" Target="../media/image42.jp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5/28/2020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5/28/2020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5/28/2020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5/28/2020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444883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1222448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446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981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6324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34756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308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045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951220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9185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4013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77932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016097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22968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96806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280934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520770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304106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88168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881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24282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24651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362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1192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42184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9650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69059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73887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9854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21263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63422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5953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474248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32147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234408942"/>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06607098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2462964357"/>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0247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5/28/2020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252759034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3287715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50847574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37188205"/>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5/28/2020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703854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50674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090567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4053780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2481793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2260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471317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2025294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3677092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893765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124710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146822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44934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340159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62463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2777847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0125303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1383737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79179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30324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324352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560893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194627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349702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434504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01945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988081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8284804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825022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4908615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7667192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172308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377114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80923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7454766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4277383772"/>
      </p:ext>
    </p:extLst>
  </p:cSld>
  <p:clrMapOvr>
    <a:masterClrMapping/>
  </p:clrMapOvr>
  <p:transition>
    <p:fade/>
  </p:transition>
  <p:extLst>
    <p:ext uri="{DCECCB84-F9BA-43D5-87BE-67443E8EF086}">
      <p15:sldGuideLst xmlns:p15="http://schemas.microsoft.com/office/powerpoint/2012/main"/>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Blank White Titl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9692296"/>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4" y="457199"/>
            <a:ext cx="7508990" cy="54318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1581270"/>
          </a:xfrm>
          <a:prstGeom prst="rect">
            <a:avLst/>
          </a:prstGeom>
        </p:spPr>
        <p:txBody>
          <a:bodyPr/>
          <a:lstStyle>
            <a:lvl1pPr marL="0" indent="0">
              <a:buNone/>
              <a:defRPr>
                <a:solidFill>
                  <a:schemeClr val="tx1"/>
                </a:solidFill>
              </a:defRPr>
            </a:lvl1pPr>
            <a:lvl2pPr marL="228556" indent="0">
              <a:buNone/>
              <a:defRPr>
                <a:solidFill>
                  <a:schemeClr val="tx1"/>
                </a:solidFill>
              </a:defRPr>
            </a:lvl2pPr>
            <a:lvl3pPr marL="457112" indent="0">
              <a:buNone/>
              <a:defRPr>
                <a:solidFill>
                  <a:schemeClr val="tx1"/>
                </a:solidFill>
              </a:defRPr>
            </a:lvl3pPr>
            <a:lvl4pPr marL="661861" indent="0">
              <a:buNone/>
              <a:defRPr>
                <a:solidFill>
                  <a:schemeClr val="tx1"/>
                </a:solidFill>
              </a:defRPr>
            </a:lvl4pPr>
            <a:lvl5pPr marL="855499"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821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355445362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335008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60439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62177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713608127"/>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2286217053"/>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420421188"/>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4039429918"/>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518161060"/>
      </p:ext>
    </p:extLst>
  </p:cSld>
  <p:clrMapOvr>
    <a:masterClrMapping/>
  </p:clrMapOvr>
  <p:transition>
    <p:fade/>
  </p:transition>
  <p:extLst>
    <p:ext uri="{DCECCB84-F9BA-43D5-87BE-67443E8EF086}">
      <p15:sldGuideLst xmlns:p15="http://schemas.microsoft.com/office/powerpoint/2012/main"/>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75380266"/>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2757154921"/>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2636112926"/>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194012477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3785749419"/>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4708450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468121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8432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756828421"/>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42982"/>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3241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0303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4437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88686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66287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71273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9737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8033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648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3595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54325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118899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252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2687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145932"/>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69670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658321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5/28/2020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image" Target="../media/image14.png"/><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theme" Target="../theme/theme10.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theme" Target="../theme/theme11.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9" Type="http://schemas.openxmlformats.org/officeDocument/2006/relationships/slideLayout" Target="../slideLayouts/slideLayout286.xml"/><Relationship Id="rId21" Type="http://schemas.openxmlformats.org/officeDocument/2006/relationships/slideLayout" Target="../slideLayouts/slideLayout268.xml"/><Relationship Id="rId34" Type="http://schemas.openxmlformats.org/officeDocument/2006/relationships/slideLayout" Target="../slideLayouts/slideLayout281.xml"/><Relationship Id="rId42" Type="http://schemas.openxmlformats.org/officeDocument/2006/relationships/slideLayout" Target="../slideLayouts/slideLayout289.xml"/><Relationship Id="rId7" Type="http://schemas.openxmlformats.org/officeDocument/2006/relationships/slideLayout" Target="../slideLayouts/slideLayout254.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41" Type="http://schemas.openxmlformats.org/officeDocument/2006/relationships/slideLayout" Target="../slideLayouts/slideLayout288.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37" Type="http://schemas.openxmlformats.org/officeDocument/2006/relationships/slideLayout" Target="../slideLayouts/slideLayout284.xml"/><Relationship Id="rId40" Type="http://schemas.openxmlformats.org/officeDocument/2006/relationships/slideLayout" Target="../slideLayouts/slideLayout287.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36" Type="http://schemas.openxmlformats.org/officeDocument/2006/relationships/slideLayout" Target="../slideLayouts/slideLayout283.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4" Type="http://schemas.openxmlformats.org/officeDocument/2006/relationships/image" Target="../media/image6.emf"/><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slideLayout" Target="../slideLayouts/slideLayout282.xml"/><Relationship Id="rId43" Type="http://schemas.openxmlformats.org/officeDocument/2006/relationships/theme" Target="../theme/theme12.xml"/><Relationship Id="rId8" Type="http://schemas.openxmlformats.org/officeDocument/2006/relationships/slideLayout" Target="../slideLayouts/slideLayout255.xml"/><Relationship Id="rId3" Type="http://schemas.openxmlformats.org/officeDocument/2006/relationships/slideLayout" Target="../slideLayouts/slideLayout250.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slideLayout" Target="../slideLayouts/slideLayout280.xml"/><Relationship Id="rId38" Type="http://schemas.openxmlformats.org/officeDocument/2006/relationships/slideLayout" Target="../slideLayouts/slideLayout285.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slideLayout" Target="../slideLayouts/slideLayout328.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42" Type="http://schemas.openxmlformats.org/officeDocument/2006/relationships/slideLayout" Target="../slideLayouts/slideLayout331.xml"/><Relationship Id="rId7" Type="http://schemas.openxmlformats.org/officeDocument/2006/relationships/slideLayout" Target="../slideLayouts/slideLayout296.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41" Type="http://schemas.openxmlformats.org/officeDocument/2006/relationships/slideLayout" Target="../slideLayouts/slideLayout330.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slideLayout" Target="../slideLayouts/slideLayout329.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4" Type="http://schemas.openxmlformats.org/officeDocument/2006/relationships/image" Target="../media/image6.emf"/><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 Id="rId43" Type="http://schemas.openxmlformats.org/officeDocument/2006/relationships/theme" Target="../theme/theme13.xml"/><Relationship Id="rId8" Type="http://schemas.openxmlformats.org/officeDocument/2006/relationships/slideLayout" Target="../slideLayouts/slideLayout297.xml"/><Relationship Id="rId3" Type="http://schemas.openxmlformats.org/officeDocument/2006/relationships/slideLayout" Target="../slideLayouts/slideLayout292.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26" Type="http://schemas.openxmlformats.org/officeDocument/2006/relationships/slideLayout" Target="../slideLayouts/slideLayout357.xml"/><Relationship Id="rId39" Type="http://schemas.openxmlformats.org/officeDocument/2006/relationships/theme" Target="../theme/theme14.xml"/><Relationship Id="rId21" Type="http://schemas.openxmlformats.org/officeDocument/2006/relationships/slideLayout" Target="../slideLayouts/slideLayout352.xml"/><Relationship Id="rId34" Type="http://schemas.openxmlformats.org/officeDocument/2006/relationships/slideLayout" Target="../slideLayouts/slideLayout365.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33" Type="http://schemas.openxmlformats.org/officeDocument/2006/relationships/slideLayout" Target="../slideLayouts/slideLayout364.xml"/><Relationship Id="rId38" Type="http://schemas.openxmlformats.org/officeDocument/2006/relationships/slideLayout" Target="../slideLayouts/slideLayout369.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slideLayout" Target="../slideLayouts/slideLayout351.xml"/><Relationship Id="rId29" Type="http://schemas.openxmlformats.org/officeDocument/2006/relationships/slideLayout" Target="../slideLayouts/slideLayout360.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24" Type="http://schemas.openxmlformats.org/officeDocument/2006/relationships/slideLayout" Target="../slideLayouts/slideLayout355.xml"/><Relationship Id="rId32" Type="http://schemas.openxmlformats.org/officeDocument/2006/relationships/slideLayout" Target="../slideLayouts/slideLayout363.xml"/><Relationship Id="rId37" Type="http://schemas.openxmlformats.org/officeDocument/2006/relationships/slideLayout" Target="../slideLayouts/slideLayout368.xml"/><Relationship Id="rId40" Type="http://schemas.openxmlformats.org/officeDocument/2006/relationships/image" Target="../media/image6.emf"/><Relationship Id="rId5" Type="http://schemas.openxmlformats.org/officeDocument/2006/relationships/slideLayout" Target="../slideLayouts/slideLayout336.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28" Type="http://schemas.openxmlformats.org/officeDocument/2006/relationships/slideLayout" Target="../slideLayouts/slideLayout359.xml"/><Relationship Id="rId36" Type="http://schemas.openxmlformats.org/officeDocument/2006/relationships/slideLayout" Target="../slideLayouts/slideLayout367.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31" Type="http://schemas.openxmlformats.org/officeDocument/2006/relationships/slideLayout" Target="../slideLayouts/slideLayout362.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 Id="rId22" Type="http://schemas.openxmlformats.org/officeDocument/2006/relationships/slideLayout" Target="../slideLayouts/slideLayout353.xml"/><Relationship Id="rId27" Type="http://schemas.openxmlformats.org/officeDocument/2006/relationships/slideLayout" Target="../slideLayouts/slideLayout358.xml"/><Relationship Id="rId30" Type="http://schemas.openxmlformats.org/officeDocument/2006/relationships/slideLayout" Target="../slideLayouts/slideLayout361.xml"/><Relationship Id="rId35" Type="http://schemas.openxmlformats.org/officeDocument/2006/relationships/slideLayout" Target="../slideLayouts/slideLayout366.xml"/><Relationship Id="rId8" Type="http://schemas.openxmlformats.org/officeDocument/2006/relationships/slideLayout" Target="../slideLayouts/slideLayout339.xml"/><Relationship Id="rId3" Type="http://schemas.openxmlformats.org/officeDocument/2006/relationships/slideLayout" Target="../slideLayouts/slideLayout334.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82.xml"/><Relationship Id="rId18" Type="http://schemas.openxmlformats.org/officeDocument/2006/relationships/slideLayout" Target="../slideLayouts/slideLayout387.xml"/><Relationship Id="rId26" Type="http://schemas.openxmlformats.org/officeDocument/2006/relationships/slideLayout" Target="../slideLayouts/slideLayout395.xml"/><Relationship Id="rId39" Type="http://schemas.openxmlformats.org/officeDocument/2006/relationships/theme" Target="../theme/theme15.xml"/><Relationship Id="rId21" Type="http://schemas.openxmlformats.org/officeDocument/2006/relationships/slideLayout" Target="../slideLayouts/slideLayout390.xml"/><Relationship Id="rId34" Type="http://schemas.openxmlformats.org/officeDocument/2006/relationships/slideLayout" Target="../slideLayouts/slideLayout403.xml"/><Relationship Id="rId7" Type="http://schemas.openxmlformats.org/officeDocument/2006/relationships/slideLayout" Target="../slideLayouts/slideLayout376.xml"/><Relationship Id="rId2" Type="http://schemas.openxmlformats.org/officeDocument/2006/relationships/slideLayout" Target="../slideLayouts/slideLayout371.xml"/><Relationship Id="rId16" Type="http://schemas.openxmlformats.org/officeDocument/2006/relationships/slideLayout" Target="../slideLayouts/slideLayout385.xml"/><Relationship Id="rId20" Type="http://schemas.openxmlformats.org/officeDocument/2006/relationships/slideLayout" Target="../slideLayouts/slideLayout389.xml"/><Relationship Id="rId29" Type="http://schemas.openxmlformats.org/officeDocument/2006/relationships/slideLayout" Target="../slideLayouts/slideLayout398.xml"/><Relationship Id="rId41" Type="http://schemas.openxmlformats.org/officeDocument/2006/relationships/image" Target="../media/image1.emf"/><Relationship Id="rId1" Type="http://schemas.openxmlformats.org/officeDocument/2006/relationships/slideLayout" Target="../slideLayouts/slideLayout370.xml"/><Relationship Id="rId6" Type="http://schemas.openxmlformats.org/officeDocument/2006/relationships/slideLayout" Target="../slideLayouts/slideLayout375.xml"/><Relationship Id="rId11" Type="http://schemas.openxmlformats.org/officeDocument/2006/relationships/slideLayout" Target="../slideLayouts/slideLayout380.xml"/><Relationship Id="rId24" Type="http://schemas.openxmlformats.org/officeDocument/2006/relationships/slideLayout" Target="../slideLayouts/slideLayout393.xml"/><Relationship Id="rId32" Type="http://schemas.openxmlformats.org/officeDocument/2006/relationships/slideLayout" Target="../slideLayouts/slideLayout401.xml"/><Relationship Id="rId37" Type="http://schemas.openxmlformats.org/officeDocument/2006/relationships/slideLayout" Target="../slideLayouts/slideLayout406.xml"/><Relationship Id="rId40" Type="http://schemas.openxmlformats.org/officeDocument/2006/relationships/tags" Target="../tags/tag1.xml"/><Relationship Id="rId5" Type="http://schemas.openxmlformats.org/officeDocument/2006/relationships/slideLayout" Target="../slideLayouts/slideLayout374.xml"/><Relationship Id="rId15" Type="http://schemas.openxmlformats.org/officeDocument/2006/relationships/slideLayout" Target="../slideLayouts/slideLayout384.xml"/><Relationship Id="rId23" Type="http://schemas.openxmlformats.org/officeDocument/2006/relationships/slideLayout" Target="../slideLayouts/slideLayout392.xml"/><Relationship Id="rId28" Type="http://schemas.openxmlformats.org/officeDocument/2006/relationships/slideLayout" Target="../slideLayouts/slideLayout397.xml"/><Relationship Id="rId36" Type="http://schemas.openxmlformats.org/officeDocument/2006/relationships/slideLayout" Target="../slideLayouts/slideLayout405.xml"/><Relationship Id="rId10" Type="http://schemas.openxmlformats.org/officeDocument/2006/relationships/slideLayout" Target="../slideLayouts/slideLayout379.xml"/><Relationship Id="rId19" Type="http://schemas.openxmlformats.org/officeDocument/2006/relationships/slideLayout" Target="../slideLayouts/slideLayout388.xml"/><Relationship Id="rId31" Type="http://schemas.openxmlformats.org/officeDocument/2006/relationships/slideLayout" Target="../slideLayouts/slideLayout400.xml"/><Relationship Id="rId4" Type="http://schemas.openxmlformats.org/officeDocument/2006/relationships/slideLayout" Target="../slideLayouts/slideLayout373.xml"/><Relationship Id="rId9" Type="http://schemas.openxmlformats.org/officeDocument/2006/relationships/slideLayout" Target="../slideLayouts/slideLayout378.xml"/><Relationship Id="rId14" Type="http://schemas.openxmlformats.org/officeDocument/2006/relationships/slideLayout" Target="../slideLayouts/slideLayout383.xml"/><Relationship Id="rId22" Type="http://schemas.openxmlformats.org/officeDocument/2006/relationships/slideLayout" Target="../slideLayouts/slideLayout391.xml"/><Relationship Id="rId27" Type="http://schemas.openxmlformats.org/officeDocument/2006/relationships/slideLayout" Target="../slideLayouts/slideLayout396.xml"/><Relationship Id="rId30" Type="http://schemas.openxmlformats.org/officeDocument/2006/relationships/slideLayout" Target="../slideLayouts/slideLayout399.xml"/><Relationship Id="rId35" Type="http://schemas.openxmlformats.org/officeDocument/2006/relationships/slideLayout" Target="../slideLayouts/slideLayout404.xml"/><Relationship Id="rId8" Type="http://schemas.openxmlformats.org/officeDocument/2006/relationships/slideLayout" Target="../slideLayouts/slideLayout377.xml"/><Relationship Id="rId3" Type="http://schemas.openxmlformats.org/officeDocument/2006/relationships/slideLayout" Target="../slideLayouts/slideLayout372.xml"/><Relationship Id="rId12" Type="http://schemas.openxmlformats.org/officeDocument/2006/relationships/slideLayout" Target="../slideLayouts/slideLayout381.xml"/><Relationship Id="rId17" Type="http://schemas.openxmlformats.org/officeDocument/2006/relationships/slideLayout" Target="../slideLayouts/slideLayout386.xml"/><Relationship Id="rId25" Type="http://schemas.openxmlformats.org/officeDocument/2006/relationships/slideLayout" Target="../slideLayouts/slideLayout394.xml"/><Relationship Id="rId33" Type="http://schemas.openxmlformats.org/officeDocument/2006/relationships/slideLayout" Target="../slideLayouts/slideLayout402.xml"/><Relationship Id="rId38" Type="http://schemas.openxmlformats.org/officeDocument/2006/relationships/slideLayout" Target="../slideLayouts/slideLayout40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image" Target="../media/image35.png"/><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image" Target="../media/image34.emf"/><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36.xml"/><Relationship Id="rId13" Type="http://schemas.openxmlformats.org/officeDocument/2006/relationships/slideLayout" Target="../slideLayouts/slideLayout441.xml"/><Relationship Id="rId3" Type="http://schemas.openxmlformats.org/officeDocument/2006/relationships/slideLayout" Target="../slideLayouts/slideLayout431.xml"/><Relationship Id="rId7" Type="http://schemas.openxmlformats.org/officeDocument/2006/relationships/slideLayout" Target="../slideLayouts/slideLayout435.xml"/><Relationship Id="rId12" Type="http://schemas.openxmlformats.org/officeDocument/2006/relationships/slideLayout" Target="../slideLayouts/slideLayout440.xml"/><Relationship Id="rId2" Type="http://schemas.openxmlformats.org/officeDocument/2006/relationships/slideLayout" Target="../slideLayouts/slideLayout430.xml"/><Relationship Id="rId16" Type="http://schemas.openxmlformats.org/officeDocument/2006/relationships/image" Target="../media/image1.emf"/><Relationship Id="rId1" Type="http://schemas.openxmlformats.org/officeDocument/2006/relationships/slideLayout" Target="../slideLayouts/slideLayout429.xml"/><Relationship Id="rId6" Type="http://schemas.openxmlformats.org/officeDocument/2006/relationships/slideLayout" Target="../slideLayouts/slideLayout434.xml"/><Relationship Id="rId11" Type="http://schemas.openxmlformats.org/officeDocument/2006/relationships/slideLayout" Target="../slideLayouts/slideLayout439.xml"/><Relationship Id="rId5" Type="http://schemas.openxmlformats.org/officeDocument/2006/relationships/slideLayout" Target="../slideLayouts/slideLayout433.xml"/><Relationship Id="rId15" Type="http://schemas.openxmlformats.org/officeDocument/2006/relationships/theme" Target="../theme/theme17.xml"/><Relationship Id="rId10" Type="http://schemas.openxmlformats.org/officeDocument/2006/relationships/slideLayout" Target="../slideLayouts/slideLayout438.xml"/><Relationship Id="rId4" Type="http://schemas.openxmlformats.org/officeDocument/2006/relationships/slideLayout" Target="../slideLayouts/slideLayout432.xml"/><Relationship Id="rId9" Type="http://schemas.openxmlformats.org/officeDocument/2006/relationships/slideLayout" Target="../slideLayouts/slideLayout437.xml"/><Relationship Id="rId14" Type="http://schemas.openxmlformats.org/officeDocument/2006/relationships/slideLayout" Target="../slideLayouts/slideLayout4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1.emf"/><Relationship Id="rId4" Type="http://schemas.openxmlformats.org/officeDocument/2006/relationships/slideLayout" Target="../slideLayouts/slideLayout2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emf"/><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theme" Target="../theme/theme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theme" Target="../theme/theme6.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image" Target="../media/image6.emf"/><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8" Type="http://schemas.openxmlformats.org/officeDocument/2006/relationships/slideLayout" Target="../slideLayouts/slideLayout77.xml"/><Relationship Id="rId3"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image" Target="../media/image14.png"/><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theme" Target="../theme/theme7.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9" Type="http://schemas.openxmlformats.org/officeDocument/2006/relationships/slideLayout" Target="../slideLayouts/slideLayout170.xml"/><Relationship Id="rId21" Type="http://schemas.openxmlformats.org/officeDocument/2006/relationships/slideLayout" Target="../slideLayouts/slideLayout152.xml"/><Relationship Id="rId34" Type="http://schemas.openxmlformats.org/officeDocument/2006/relationships/slideLayout" Target="../slideLayouts/slideLayout165.xml"/><Relationship Id="rId42" Type="http://schemas.openxmlformats.org/officeDocument/2006/relationships/theme" Target="../theme/theme8.xml"/><Relationship Id="rId7" Type="http://schemas.openxmlformats.org/officeDocument/2006/relationships/slideLayout" Target="../slideLayouts/slideLayout13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41" Type="http://schemas.openxmlformats.org/officeDocument/2006/relationships/slideLayout" Target="../slideLayouts/slideLayout172.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37" Type="http://schemas.openxmlformats.org/officeDocument/2006/relationships/slideLayout" Target="../slideLayouts/slideLayout168.xml"/><Relationship Id="rId40" Type="http://schemas.openxmlformats.org/officeDocument/2006/relationships/slideLayout" Target="../slideLayouts/slideLayout171.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36" Type="http://schemas.openxmlformats.org/officeDocument/2006/relationships/slideLayout" Target="../slideLayouts/slideLayout16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35" Type="http://schemas.openxmlformats.org/officeDocument/2006/relationships/slideLayout" Target="../slideLayouts/slideLayout166.xml"/><Relationship Id="rId43" Type="http://schemas.openxmlformats.org/officeDocument/2006/relationships/image" Target="../media/image6.emf"/><Relationship Id="rId8" Type="http://schemas.openxmlformats.org/officeDocument/2006/relationships/slideLayout" Target="../slideLayouts/slideLayout139.xml"/><Relationship Id="rId3" Type="http://schemas.openxmlformats.org/officeDocument/2006/relationships/slideLayout" Target="../slideLayouts/slideLayout134.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slideLayout" Target="../slideLayouts/slideLayout164.xml"/><Relationship Id="rId38" Type="http://schemas.openxmlformats.org/officeDocument/2006/relationships/slideLayout" Target="../slideLayouts/slideLayout1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image" Target="../media/image1.emf"/><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theme" Target="../theme/theme9.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372616607"/>
      </p:ext>
    </p:extLst>
  </p:cSld>
  <p:clrMap bg1="lt1" tx1="dk1" bg2="lt2" tx2="dk2" accent1="accent1" accent2="accent2" accent3="accent3" accent4="accent4" accent5="accent5" accent6="accent6" hlink="hlink" folHlink="folHlink"/>
  <p:sldLayoutIdLst>
    <p:sldLayoutId id="2147485154" r:id="rId1"/>
    <p:sldLayoutId id="2147485155" r:id="rId2"/>
    <p:sldLayoutId id="2147485156" r:id="rId3"/>
    <p:sldLayoutId id="2147485157" r:id="rId4"/>
    <p:sldLayoutId id="2147485158" r:id="rId5"/>
    <p:sldLayoutId id="2147485159" r:id="rId6"/>
    <p:sldLayoutId id="2147485160" r:id="rId7"/>
    <p:sldLayoutId id="2147485161" r:id="rId8"/>
    <p:sldLayoutId id="2147485162" r:id="rId9"/>
    <p:sldLayoutId id="2147485163" r:id="rId10"/>
    <p:sldLayoutId id="2147485164" r:id="rId11"/>
    <p:sldLayoutId id="2147485165" r:id="rId12"/>
    <p:sldLayoutId id="2147485166" r:id="rId13"/>
    <p:sldLayoutId id="2147485167" r:id="rId14"/>
    <p:sldLayoutId id="2147485168" r:id="rId15"/>
    <p:sldLayoutId id="2147485169" r:id="rId16"/>
    <p:sldLayoutId id="2147485170" r:id="rId17"/>
    <p:sldLayoutId id="2147485171" r:id="rId18"/>
    <p:sldLayoutId id="2147485172" r:id="rId19"/>
    <p:sldLayoutId id="2147485173" r:id="rId20"/>
    <p:sldLayoutId id="2147485174" r:id="rId21"/>
    <p:sldLayoutId id="2147485175" r:id="rId22"/>
    <p:sldLayoutId id="2147485176" r:id="rId23"/>
    <p:sldLayoutId id="2147485177" r:id="rId24"/>
    <p:sldLayoutId id="2147485178" r:id="rId25"/>
    <p:sldLayoutId id="2147485179" r:id="rId26"/>
    <p:sldLayoutId id="2147485180" r:id="rId27"/>
    <p:sldLayoutId id="2147485181" r:id="rId28"/>
    <p:sldLayoutId id="2147485182" r:id="rId29"/>
    <p:sldLayoutId id="2147485183" r:id="rId30"/>
    <p:sldLayoutId id="2147485184" r:id="rId31"/>
    <p:sldLayoutId id="2147485185" r:id="rId32"/>
    <p:sldLayoutId id="2147485186" r:id="rId33"/>
    <p:sldLayoutId id="2147485187" r:id="rId34"/>
    <p:sldLayoutId id="2147485188" r:id="rId35"/>
    <p:sldLayoutId id="2147485192" r:id="rId36"/>
    <p:sldLayoutId id="2147485193" r:id="rId37"/>
    <p:sldLayoutId id="2147485194" r:id="rId38"/>
    <p:sldLayoutId id="2147485195" r:id="rId39"/>
    <p:sldLayoutId id="2147485196" r:id="rId40"/>
    <p:sldLayoutId id="2147485197" r:id="rId41"/>
    <p:sldLayoutId id="21474851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 id="2147485237" r:id="rId3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40"/>
    </p:custDataLst>
    <p:extLst>
      <p:ext uri="{BB962C8B-B14F-4D97-AF65-F5344CB8AC3E}">
        <p14:creationId xmlns:p14="http://schemas.microsoft.com/office/powerpoint/2010/main" val="3549796120"/>
      </p:ext>
    </p:extLst>
  </p:cSld>
  <p:clrMap bg1="lt1" tx1="dk1" bg2="lt2" tx2="dk2" accent1="accent1" accent2="accent2" accent3="accent3" accent4="accent4" accent5="accent5" accent6="accent6" hlink="hlink" folHlink="folHlink"/>
  <p:sldLayoutIdLst>
    <p:sldLayoutId id="2147485240" r:id="rId1"/>
    <p:sldLayoutId id="2147485241" r:id="rId2"/>
    <p:sldLayoutId id="2147485242" r:id="rId3"/>
    <p:sldLayoutId id="2147485243" r:id="rId4"/>
    <p:sldLayoutId id="2147485244" r:id="rId5"/>
    <p:sldLayoutId id="2147485245" r:id="rId6"/>
    <p:sldLayoutId id="2147485246" r:id="rId7"/>
    <p:sldLayoutId id="2147485247" r:id="rId8"/>
    <p:sldLayoutId id="2147485248" r:id="rId9"/>
    <p:sldLayoutId id="2147485249" r:id="rId10"/>
    <p:sldLayoutId id="2147485250" r:id="rId11"/>
    <p:sldLayoutId id="2147485251" r:id="rId12"/>
    <p:sldLayoutId id="2147485252" r:id="rId13"/>
    <p:sldLayoutId id="2147485253" r:id="rId14"/>
    <p:sldLayoutId id="2147485254" r:id="rId15"/>
    <p:sldLayoutId id="2147485255" r:id="rId16"/>
    <p:sldLayoutId id="2147485256" r:id="rId17"/>
    <p:sldLayoutId id="2147485257" r:id="rId18"/>
    <p:sldLayoutId id="2147485258" r:id="rId19"/>
    <p:sldLayoutId id="2147485259" r:id="rId20"/>
    <p:sldLayoutId id="2147485260" r:id="rId21"/>
    <p:sldLayoutId id="2147485261" r:id="rId22"/>
    <p:sldLayoutId id="2147485262" r:id="rId23"/>
    <p:sldLayoutId id="2147485263" r:id="rId24"/>
    <p:sldLayoutId id="2147485264" r:id="rId25"/>
    <p:sldLayoutId id="2147485265" r:id="rId26"/>
    <p:sldLayoutId id="2147485266" r:id="rId27"/>
    <p:sldLayoutId id="2147485267" r:id="rId28"/>
    <p:sldLayoutId id="2147485268" r:id="rId29"/>
    <p:sldLayoutId id="2147485269" r:id="rId30"/>
    <p:sldLayoutId id="2147485270" r:id="rId31"/>
    <p:sldLayoutId id="2147485271" r:id="rId32"/>
    <p:sldLayoutId id="2147485272" r:id="rId33"/>
    <p:sldLayoutId id="2147485273" r:id="rId34"/>
    <p:sldLayoutId id="2147485274" r:id="rId35"/>
    <p:sldLayoutId id="2147485276" r:id="rId36"/>
    <p:sldLayoutId id="2147485277" r:id="rId37"/>
    <p:sldLayoutId id="2147485278" r:id="rId38"/>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590591511"/>
      </p:ext>
    </p:extLst>
  </p:cSld>
  <p:clrMap bg1="lt1" tx1="dk1" bg2="lt2" tx2="dk2" accent1="accent1" accent2="accent2" accent3="accent3" accent4="accent4" accent5="accent5" accent6="accent6" hlink="hlink" folHlink="folHlink"/>
  <p:sldLayoutIdLst>
    <p:sldLayoutId id="2147485280" r:id="rId1"/>
    <p:sldLayoutId id="2147485281" r:id="rId2"/>
    <p:sldLayoutId id="2147485282" r:id="rId3"/>
    <p:sldLayoutId id="2147485283" r:id="rId4"/>
    <p:sldLayoutId id="2147485284" r:id="rId5"/>
    <p:sldLayoutId id="2147485285" r:id="rId6"/>
    <p:sldLayoutId id="2147485286" r:id="rId7"/>
    <p:sldLayoutId id="2147485287" r:id="rId8"/>
    <p:sldLayoutId id="2147485288" r:id="rId9"/>
    <p:sldLayoutId id="2147485289" r:id="rId10"/>
    <p:sldLayoutId id="2147485290" r:id="rId11"/>
    <p:sldLayoutId id="2147485291" r:id="rId12"/>
    <p:sldLayoutId id="2147485292" r:id="rId13"/>
    <p:sldLayoutId id="2147485293" r:id="rId14"/>
    <p:sldLayoutId id="2147485294" r:id="rId15"/>
    <p:sldLayoutId id="2147485295" r:id="rId16"/>
    <p:sldLayoutId id="2147485296" r:id="rId17"/>
    <p:sldLayoutId id="2147485297" r:id="rId18"/>
    <p:sldLayoutId id="2147485298" r:id="rId19"/>
    <p:sldLayoutId id="2147485299" r:id="rId20"/>
    <p:sldLayoutId id="2147485300"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8286494"/>
      </p:ext>
    </p:extLst>
  </p:cSld>
  <p:clrMap bg1="lt1" tx1="dk1" bg2="lt2" tx2="dk2" accent1="accent1" accent2="accent2" accent3="accent3" accent4="accent4" accent5="accent5" accent6="accent6" hlink="hlink" folHlink="folHlink"/>
  <p:sldLayoutIdLst>
    <p:sldLayoutId id="2147485302" r:id="rId1"/>
    <p:sldLayoutId id="2147485303" r:id="rId2"/>
    <p:sldLayoutId id="2147485304" r:id="rId3"/>
    <p:sldLayoutId id="2147485305" r:id="rId4"/>
    <p:sldLayoutId id="2147485306" r:id="rId5"/>
    <p:sldLayoutId id="2147485307" r:id="rId6"/>
    <p:sldLayoutId id="2147485308" r:id="rId7"/>
    <p:sldLayoutId id="2147485309" r:id="rId8"/>
    <p:sldLayoutId id="2147485310" r:id="rId9"/>
    <p:sldLayoutId id="2147485311" r:id="rId10"/>
    <p:sldLayoutId id="2147485312" r:id="rId11"/>
    <p:sldLayoutId id="2147485313" r:id="rId12"/>
    <p:sldLayoutId id="2147485314" r:id="rId13"/>
    <p:sldLayoutId id="2147485315"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3" r:id="rId36"/>
    <p:sldLayoutId id="2147484994" r:id="rId37"/>
    <p:sldLayoutId id="2147484995" r:id="rId38"/>
    <p:sldLayoutId id="2147484996" r:id="rId39"/>
    <p:sldLayoutId id="2147484997" r:id="rId40"/>
    <p:sldLayoutId id="2147484998" r:id="rId41"/>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38.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6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svg"/><Relationship Id="rId2" Type="http://schemas.openxmlformats.org/officeDocument/2006/relationships/notesSlide" Target="../notesSlides/notesSlide25.xml"/><Relationship Id="rId1" Type="http://schemas.openxmlformats.org/officeDocument/2006/relationships/slideLayout" Target="../slideLayouts/slideLayout327.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BBF54D1_CC049F9C.xml"/><Relationship Id="rId2" Type="http://schemas.openxmlformats.org/officeDocument/2006/relationships/notesSlide" Target="../notesSlides/notesSlide3.xml"/><Relationship Id="rId1" Type="http://schemas.openxmlformats.org/officeDocument/2006/relationships/slideLayout" Target="../slideLayouts/slideLayout369.xml"/></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35.xml"/><Relationship Id="rId6" Type="http://schemas.openxmlformats.org/officeDocument/2006/relationships/diagramColors" Target="../diagrams/colors1.xml"/><Relationship Id="rId11" Type="http://schemas.openxmlformats.org/officeDocument/2006/relationships/hyperlink" Target="http://pngimg.com/download/26986" TargetMode="External"/><Relationship Id="rId5" Type="http://schemas.openxmlformats.org/officeDocument/2006/relationships/diagramQuickStyle" Target="../diagrams/quickStyle1.xml"/><Relationship Id="rId10" Type="http://schemas.openxmlformats.org/officeDocument/2006/relationships/image" Target="../media/image47.png"/><Relationship Id="rId4" Type="http://schemas.openxmlformats.org/officeDocument/2006/relationships/diagramLayout" Target="../diagrams/layout1.xml"/><Relationship Id="rId9" Type="http://schemas.openxmlformats.org/officeDocument/2006/relationships/hyperlink" Target="https://es.wikipedia.org/wiki/Apple" TargetMode="External"/><Relationship Id="rId14" Type="http://schemas.openxmlformats.org/officeDocument/2006/relationships/image" Target="../media/image50.gi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diagramColors" Target="../diagrams/colors4.xml"/><Relationship Id="rId11" Type="http://schemas.openxmlformats.org/officeDocument/2006/relationships/image" Target="../media/image54.svg"/><Relationship Id="rId5" Type="http://schemas.openxmlformats.org/officeDocument/2006/relationships/diagramQuickStyle" Target="../diagrams/quickStyle4.xml"/><Relationship Id="rId10" Type="http://schemas.openxmlformats.org/officeDocument/2006/relationships/image" Target="../media/image53.png"/><Relationship Id="rId4" Type="http://schemas.openxmlformats.org/officeDocument/2006/relationships/diagramLayout" Target="../diagrams/layout4.xml"/><Relationship Id="rId9" Type="http://schemas.openxmlformats.org/officeDocument/2006/relationships/image" Target="../media/image52.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sz="2400" dirty="0">
                <a:solidFill>
                  <a:srgbClr val="50E6FF"/>
                </a:solidFill>
              </a:rPr>
              <a:t>SQL Server to Azure SQL:</a:t>
            </a:r>
            <a:br>
              <a:rPr lang="en-US" dirty="0">
                <a:solidFill>
                  <a:schemeClr val="bg2"/>
                </a:solidFill>
              </a:rPr>
            </a:br>
            <a:r>
              <a:rPr lang="en-US" dirty="0">
                <a:solidFill>
                  <a:schemeClr val="bg2"/>
                </a:solidFill>
              </a:rPr>
              <a:t>Security</a:t>
            </a:r>
            <a:br>
              <a:rPr lang="en-US" dirty="0"/>
            </a:br>
            <a:endParaRPr lang="en-US" sz="2400" dirty="0">
              <a:solidFill>
                <a:schemeClr val="accent1"/>
              </a:solidFill>
            </a:endParaRP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Anna Hoffman, Data &amp; Applied Scientist</a:t>
            </a:r>
          </a:p>
          <a:p>
            <a:r>
              <a:rPr lang="en-US" dirty="0"/>
              <a:t>Microsoft Program Management – Azure SQL </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5757" y="2429890"/>
            <a:ext cx="10780486" cy="3016210"/>
          </a:xfrm>
        </p:spPr>
        <p:txBody>
          <a:bodyPr/>
          <a:lstStyle/>
          <a:p>
            <a:br>
              <a:rPr lang="en-US" sz="2800" dirty="0">
                <a:solidFill>
                  <a:srgbClr val="0078D7"/>
                </a:solidFill>
              </a:rPr>
            </a:br>
            <a:r>
              <a:rPr lang="en-US" sz="2800" dirty="0">
                <a:solidFill>
                  <a:srgbClr val="50E6FF"/>
                </a:solidFill>
              </a:rPr>
              <a:t>Demo</a:t>
            </a:r>
            <a:br>
              <a:rPr lang="en-US" sz="2800" dirty="0">
                <a:solidFill>
                  <a:srgbClr val="50E6FF"/>
                </a:solidFill>
              </a:rPr>
            </a:br>
            <a:br>
              <a:rPr lang="en-US" sz="2800" dirty="0">
                <a:solidFill>
                  <a:srgbClr val="50E6FF"/>
                </a:solidFill>
              </a:rPr>
            </a:br>
            <a:br>
              <a:rPr lang="en-US" sz="2800" dirty="0">
                <a:solidFill>
                  <a:srgbClr val="50E6FF"/>
                </a:solidFill>
              </a:rPr>
            </a:br>
            <a:br>
              <a:rPr lang="en-US" sz="2800" dirty="0"/>
            </a:br>
            <a:r>
              <a:rPr lang="en-US" sz="2800" dirty="0"/>
              <a:t>Authentication</a:t>
            </a:r>
            <a:br>
              <a:rPr lang="en-US" sz="2800" dirty="0"/>
            </a:br>
            <a:endParaRPr lang="en-US" sz="2800" dirty="0">
              <a:solidFill>
                <a:srgbClr val="50E6FF"/>
              </a:solidFill>
            </a:endParaRPr>
          </a:p>
        </p:txBody>
      </p:sp>
    </p:spTree>
    <p:extLst>
      <p:ext uri="{BB962C8B-B14F-4D97-AF65-F5344CB8AC3E}">
        <p14:creationId xmlns:p14="http://schemas.microsoft.com/office/powerpoint/2010/main" val="76058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149856A-2CA1-43ED-8186-10BB56F5DCEB}"/>
              </a:ext>
            </a:extLst>
          </p:cNvPr>
          <p:cNvGrpSpPr/>
          <p:nvPr/>
        </p:nvGrpSpPr>
        <p:grpSpPr>
          <a:xfrm>
            <a:off x="7796608" y="740324"/>
            <a:ext cx="3670387" cy="2382865"/>
            <a:chOff x="7348202" y="924567"/>
            <a:chExt cx="3670387" cy="2382865"/>
          </a:xfrm>
          <a:solidFill>
            <a:schemeClr val="bg1">
              <a:lumMod val="60000"/>
              <a:lumOff val="40000"/>
            </a:schemeClr>
          </a:solidFill>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grp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a:grpFill/>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a:grpFill/>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a:grpFill/>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a:grpFill/>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a:grpFill/>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a:grpFill/>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a:grpFill/>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a:grpFill/>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a:grpFill/>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a:grpFill/>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a:grpFill/>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a:grpFill/>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2" y="3472082"/>
            <a:ext cx="3670387" cy="2382865"/>
            <a:chOff x="7348202" y="3691494"/>
            <a:chExt cx="3670387" cy="2382865"/>
          </a:xfrm>
          <a:solidFill>
            <a:schemeClr val="bg1">
              <a:lumMod val="40000"/>
              <a:lumOff val="60000"/>
            </a:schemeClr>
          </a:solidFill>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grp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a:grpFill/>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a:grpFill/>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a:grpFill/>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a:grpFill/>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a:grpFill/>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a:grpFill/>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a:grpFill/>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a:grpFill/>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a:grpFill/>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a:grpFill/>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a:grpFill/>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538071" y="1557972"/>
            <a:ext cx="4295277" cy="1900040"/>
          </a:xfrm>
          <a:prstGeom prst="bentConnector3">
            <a:avLst>
              <a:gd name="adj1" fmla="val 50000"/>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5" y="3303697"/>
            <a:ext cx="2650681" cy="338554"/>
            <a:chOff x="2121584" y="4149856"/>
            <a:chExt cx="2650681" cy="338553"/>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1580497" cy="33855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proxy </a:t>
              </a:r>
              <a:r>
                <a:rPr kumimoji="0" lang="en-US" sz="1600" b="1" i="0" u="none" strike="noStrike" kern="1200" cap="none" spc="0" normalizeH="0" baseline="0" noProof="0">
                  <a:ln>
                    <a:noFill/>
                  </a:ln>
                  <a:solidFill>
                    <a:srgbClr val="000000"/>
                  </a:solidFill>
                  <a:effectLst/>
                  <a:uLnTx/>
                  <a:uFillTx/>
                  <a:latin typeface="Segoe UI"/>
                  <a:ea typeface="+mn-ea"/>
                  <a:cs typeface="+mn-cs"/>
                </a:rPr>
                <a:t>(default)</a:t>
              </a: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rot="16200000" flipH="1">
            <a:off x="3258691" y="2758200"/>
            <a:ext cx="222792" cy="2981720"/>
          </a:xfrm>
          <a:prstGeom prst="bentConnector2">
            <a:avLst/>
          </a:prstGeom>
          <a:ln w="19050">
            <a:solidFill>
              <a:srgbClr val="00206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1893500" y="4061618"/>
            <a:ext cx="19169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(1) redirect-find-</a:t>
            </a:r>
            <a:r>
              <a:rPr kumimoji="0" lang="en-US" sz="1600" b="0" i="0" u="none" strike="noStrike" kern="1200" cap="none" spc="0" normalizeH="0" baseline="0" noProof="0" err="1">
                <a:ln>
                  <a:noFill/>
                </a:ln>
                <a:solidFill>
                  <a:srgbClr val="000000"/>
                </a:solidFill>
                <a:effectLst/>
                <a:uLnTx/>
                <a:uFillTx/>
                <a:latin typeface="Segoe UI"/>
                <a:ea typeface="+mn-ea"/>
                <a:cs typeface="+mn-cs"/>
              </a:rPr>
              <a:t>db</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61" y="4123716"/>
            <a:ext cx="6471575" cy="1317440"/>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834528" y="5937474"/>
              <a:ext cx="176804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(2) redirect-query</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3189" y="3376828"/>
            <a:ext cx="780291" cy="780291"/>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43246" y="2456888"/>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73997" y="5129723"/>
            <a:ext cx="483576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6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sp>
        <p:nvSpPr>
          <p:cNvPr id="57" name="TextBox 56">
            <a:extLst>
              <a:ext uri="{FF2B5EF4-FFF2-40B4-BE49-F238E27FC236}">
                <a16:creationId xmlns:a16="http://schemas.microsoft.com/office/drawing/2014/main" id="{EE519221-EF26-4D4B-B398-72CD7173BAF0}"/>
              </a:ext>
            </a:extLst>
          </p:cNvPr>
          <p:cNvSpPr txBox="1"/>
          <p:nvPr/>
        </p:nvSpPr>
        <p:spPr>
          <a:xfrm>
            <a:off x="-48070" y="2060750"/>
            <a:ext cx="46216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48" name="Group 47">
            <a:extLst>
              <a:ext uri="{FF2B5EF4-FFF2-40B4-BE49-F238E27FC236}">
                <a16:creationId xmlns:a16="http://schemas.microsoft.com/office/drawing/2014/main" id="{F002C0B6-9B5B-461A-A1CF-BC629F1757BC}"/>
              </a:ext>
            </a:extLst>
          </p:cNvPr>
          <p:cNvGrpSpPr/>
          <p:nvPr/>
        </p:nvGrpSpPr>
        <p:grpSpPr>
          <a:xfrm>
            <a:off x="4643376" y="2165776"/>
            <a:ext cx="1831121" cy="2734457"/>
            <a:chOff x="3464992" y="2253316"/>
            <a:chExt cx="1373341" cy="2050843"/>
          </a:xfrm>
        </p:grpSpPr>
        <p:grpSp>
          <p:nvGrpSpPr>
            <p:cNvPr id="72" name="Group 71">
              <a:extLst>
                <a:ext uri="{FF2B5EF4-FFF2-40B4-BE49-F238E27FC236}">
                  <a16:creationId xmlns:a16="http://schemas.microsoft.com/office/drawing/2014/main" id="{FDACE652-1CD1-4E80-A260-E067D7D142A5}"/>
                </a:ext>
              </a:extLst>
            </p:cNvPr>
            <p:cNvGrpSpPr/>
            <p:nvPr/>
          </p:nvGrpSpPr>
          <p:grpSpPr>
            <a:xfrm>
              <a:off x="3464992" y="2253316"/>
              <a:ext cx="1373341" cy="2050843"/>
              <a:chOff x="4318647" y="2281932"/>
              <a:chExt cx="922408"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22408"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104.42.238.205</a:t>
                </a:r>
              </a:p>
            </p:txBody>
          </p:sp>
          <p:sp>
            <p:nvSpPr>
              <p:cNvPr id="7" name="Rectangle 6">
                <a:extLst>
                  <a:ext uri="{FF2B5EF4-FFF2-40B4-BE49-F238E27FC236}">
                    <a16:creationId xmlns:a16="http://schemas.microsoft.com/office/drawing/2014/main" id="{63AB7D41-3674-4048-AAC2-A705BBF5CCE8}"/>
                  </a:ext>
                </a:extLst>
              </p:cNvPr>
              <p:cNvSpPr/>
              <p:nvPr/>
            </p:nvSpPr>
            <p:spPr>
              <a:xfrm>
                <a:off x="4402350" y="2424680"/>
                <a:ext cx="366992"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15476" y="3263843"/>
                <a:ext cx="353866"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15476" y="4093533"/>
                <a:ext cx="353866"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grpSp>
        <p:sp>
          <p:nvSpPr>
            <p:cNvPr id="62" name="Rectangle 61">
              <a:extLst>
                <a:ext uri="{FF2B5EF4-FFF2-40B4-BE49-F238E27FC236}">
                  <a16:creationId xmlns:a16="http://schemas.microsoft.com/office/drawing/2014/main" id="{C1735414-1569-4BEE-9903-77BD98111FE4}"/>
                </a:ext>
              </a:extLst>
            </p:cNvPr>
            <p:cNvSpPr/>
            <p:nvPr/>
          </p:nvSpPr>
          <p:spPr>
            <a:xfrm>
              <a:off x="4226877" y="2366549"/>
              <a:ext cx="546401" cy="46548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sp>
          <p:nvSpPr>
            <p:cNvPr id="63" name="Rectangle 62">
              <a:extLst>
                <a:ext uri="{FF2B5EF4-FFF2-40B4-BE49-F238E27FC236}">
                  <a16:creationId xmlns:a16="http://schemas.microsoft.com/office/drawing/2014/main" id="{13ADE2FF-1121-4015-A173-22B063960E50}"/>
                </a:ext>
              </a:extLst>
            </p:cNvPr>
            <p:cNvSpPr/>
            <p:nvPr/>
          </p:nvSpPr>
          <p:spPr>
            <a:xfrm>
              <a:off x="4223877" y="3612102"/>
              <a:ext cx="546401" cy="46548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grpSp>
      <p:grpSp>
        <p:nvGrpSpPr>
          <p:cNvPr id="58" name="Group 57">
            <a:extLst>
              <a:ext uri="{FF2B5EF4-FFF2-40B4-BE49-F238E27FC236}">
                <a16:creationId xmlns:a16="http://schemas.microsoft.com/office/drawing/2014/main" id="{DD8236D8-616D-4A8B-B8A4-91E561027898}"/>
              </a:ext>
            </a:extLst>
          </p:cNvPr>
          <p:cNvGrpSpPr/>
          <p:nvPr/>
        </p:nvGrpSpPr>
        <p:grpSpPr>
          <a:xfrm>
            <a:off x="4573567" y="700418"/>
            <a:ext cx="1877544" cy="1098671"/>
            <a:chOff x="3430175" y="1151470"/>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51470"/>
              <a:ext cx="1408158" cy="824003"/>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23.99.34.75</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87853" y="1256687"/>
              <a:ext cx="546401" cy="46548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213093" y="1254506"/>
              <a:ext cx="546401" cy="46548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lumMod val="95000"/>
                      <a:lumOff val="5000"/>
                    </a:srgbClr>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3797569" y="166401"/>
            <a:ext cx="7976252" cy="5766168"/>
          </a:xfrm>
          <a:prstGeom prst="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071183" cy="432665"/>
          </a:xfrm>
          <a:prstGeom prst="bentConnector3">
            <a:avLst>
              <a:gd name="adj1" fmla="val 119"/>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3A72C5B-A33F-4484-949A-ED6BFC1EEF71}"/>
              </a:ext>
            </a:extLst>
          </p:cNvPr>
          <p:cNvSpPr txBox="1"/>
          <p:nvPr/>
        </p:nvSpPr>
        <p:spPr>
          <a:xfrm>
            <a:off x="3823811" y="206766"/>
            <a:ext cx="16885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lumMod val="50000"/>
                  </a:srgbClr>
                </a:solidFill>
                <a:effectLst/>
                <a:uLnTx/>
                <a:uFillTx/>
                <a:latin typeface="Segoe UI"/>
                <a:ea typeface="+mn-ea"/>
                <a:cs typeface="+mn-cs"/>
              </a:rPr>
              <a:t>WEST US</a:t>
            </a:r>
          </a:p>
        </p:txBody>
      </p:sp>
      <p:sp>
        <p:nvSpPr>
          <p:cNvPr id="68" name="Title 1">
            <a:extLst>
              <a:ext uri="{FF2B5EF4-FFF2-40B4-BE49-F238E27FC236}">
                <a16:creationId xmlns:a16="http://schemas.microsoft.com/office/drawing/2014/main" id="{B350133A-D828-469A-BFF1-3B16C04A6FAA}"/>
              </a:ext>
            </a:extLst>
          </p:cNvPr>
          <p:cNvSpPr txBox="1">
            <a:spLocks/>
          </p:cNvSpPr>
          <p:nvPr/>
        </p:nvSpPr>
        <p:spPr>
          <a:xfrm>
            <a:off x="235857" y="591982"/>
            <a:ext cx="3476821" cy="1107996"/>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SQL Connectivity</a:t>
            </a:r>
          </a:p>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Architecture</a:t>
            </a:r>
          </a:p>
        </p:txBody>
      </p:sp>
      <p:cxnSp>
        <p:nvCxnSpPr>
          <p:cNvPr id="90" name="Straight Connector 89">
            <a:extLst>
              <a:ext uri="{FF2B5EF4-FFF2-40B4-BE49-F238E27FC236}">
                <a16:creationId xmlns:a16="http://schemas.microsoft.com/office/drawing/2014/main" id="{45A0EF80-55CE-4DE7-A467-99D9D6AFD69F}"/>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91" name="MLA">
            <a:extLst>
              <a:ext uri="{FF2B5EF4-FFF2-40B4-BE49-F238E27FC236}">
                <a16:creationId xmlns:a16="http://schemas.microsoft.com/office/drawing/2014/main" id="{8D40E481-EDEE-4633-BAB9-B16074DADB3B}"/>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D0D0D"/>
                </a:solidFill>
                <a:effectLst/>
                <a:uLnTx/>
                <a:uFillTx/>
                <a:ea typeface="STXihei" panose="020B0503020204020204" pitchFamily="2" charset="-122"/>
                <a:cs typeface="Segoe UI Semibold" panose="020B0702040204020203" pitchFamily="34" charset="0"/>
              </a:rPr>
              <a:t>Security management</a:t>
            </a:r>
          </a:p>
        </p:txBody>
      </p:sp>
      <p:grpSp>
        <p:nvGrpSpPr>
          <p:cNvPr id="92" name="MLA 10">
            <a:extLst>
              <a:ext uri="{FF2B5EF4-FFF2-40B4-BE49-F238E27FC236}">
                <a16:creationId xmlns:a16="http://schemas.microsoft.com/office/drawing/2014/main" id="{413C39E4-9DEE-490A-AADB-DB83E5D055A0}"/>
              </a:ext>
            </a:extLst>
          </p:cNvPr>
          <p:cNvGrpSpPr/>
          <p:nvPr/>
        </p:nvGrpSpPr>
        <p:grpSpPr>
          <a:xfrm>
            <a:off x="8405999" y="6183745"/>
            <a:ext cx="365760" cy="365760"/>
            <a:chOff x="6621825" y="1828525"/>
            <a:chExt cx="781282" cy="781282"/>
          </a:xfrm>
          <a:solidFill>
            <a:srgbClr val="EBEBEB">
              <a:lumMod val="75000"/>
            </a:srgbClr>
          </a:solidFill>
        </p:grpSpPr>
        <p:sp>
          <p:nvSpPr>
            <p:cNvPr id="93" name="Oval 92">
              <a:extLst>
                <a:ext uri="{FF2B5EF4-FFF2-40B4-BE49-F238E27FC236}">
                  <a16:creationId xmlns:a16="http://schemas.microsoft.com/office/drawing/2014/main" id="{64279342-08FA-40A8-A4D9-B0AECC42DD1E}"/>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4" name="Shield_EA18">
              <a:extLst>
                <a:ext uri="{FF2B5EF4-FFF2-40B4-BE49-F238E27FC236}">
                  <a16:creationId xmlns:a16="http://schemas.microsoft.com/office/drawing/2014/main" id="{658A5429-5A38-4B7C-AE87-9AAB8AA0D0E5}"/>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endParaRPr>
            </a:p>
          </p:txBody>
        </p:sp>
      </p:grpSp>
      <p:sp>
        <p:nvSpPr>
          <p:cNvPr id="95" name="IAM 2">
            <a:extLst>
              <a:ext uri="{FF2B5EF4-FFF2-40B4-BE49-F238E27FC236}">
                <a16:creationId xmlns:a16="http://schemas.microsoft.com/office/drawing/2014/main" id="{5F6E6A35-F446-4472-9F8A-6A180A578670}"/>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27" fontAlgn="base">
              <a:lnSpc>
                <a:spcPct val="90000"/>
              </a:lnSpc>
              <a:spcBef>
                <a:spcPct val="0"/>
              </a:spcBef>
              <a:spcAft>
                <a:spcPct val="0"/>
              </a:spcAft>
              <a:defRPr/>
            </a:pPr>
            <a:r>
              <a:rPr lang="en-US" sz="1200">
                <a:solidFill>
                  <a:srgbClr val="0D0D0D"/>
                </a:solidFill>
                <a:ea typeface="STXihei" panose="020B0503020204020204" pitchFamily="2" charset="-122"/>
                <a:cs typeface="Segoe UI Semibold" panose="020B0702040204020203" pitchFamily="34" charset="0"/>
              </a:rPr>
              <a:t>Identity &amp; access management </a:t>
            </a:r>
          </a:p>
        </p:txBody>
      </p:sp>
      <p:grpSp>
        <p:nvGrpSpPr>
          <p:cNvPr id="96" name="IAM">
            <a:extLst>
              <a:ext uri="{FF2B5EF4-FFF2-40B4-BE49-F238E27FC236}">
                <a16:creationId xmlns:a16="http://schemas.microsoft.com/office/drawing/2014/main" id="{266F2674-3C25-4A74-9696-993F270E5AD1}"/>
              </a:ext>
            </a:extLst>
          </p:cNvPr>
          <p:cNvGrpSpPr/>
          <p:nvPr/>
        </p:nvGrpSpPr>
        <p:grpSpPr>
          <a:xfrm>
            <a:off x="1123634" y="6161511"/>
            <a:ext cx="365760" cy="365760"/>
            <a:chOff x="5625439" y="609860"/>
            <a:chExt cx="781282" cy="781282"/>
          </a:xfrm>
          <a:solidFill>
            <a:srgbClr val="EBEBEB">
              <a:lumMod val="75000"/>
            </a:srgbClr>
          </a:solidFill>
        </p:grpSpPr>
        <p:sp>
          <p:nvSpPr>
            <p:cNvPr id="97" name="Oval 96">
              <a:extLst>
                <a:ext uri="{FF2B5EF4-FFF2-40B4-BE49-F238E27FC236}">
                  <a16:creationId xmlns:a16="http://schemas.microsoft.com/office/drawing/2014/main" id="{49851E58-5DE1-4BF4-A06C-6850A05F2DD3}"/>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98" name="ContactCard_EEBD">
              <a:extLst>
                <a:ext uri="{FF2B5EF4-FFF2-40B4-BE49-F238E27FC236}">
                  <a16:creationId xmlns:a16="http://schemas.microsoft.com/office/drawing/2014/main" id="{27405C3C-B330-4663-A982-D058CEF87B05}"/>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grpSp>
      <p:sp>
        <p:nvSpPr>
          <p:cNvPr id="99" name="DP 1">
            <a:extLst>
              <a:ext uri="{FF2B5EF4-FFF2-40B4-BE49-F238E27FC236}">
                <a16:creationId xmlns:a16="http://schemas.microsoft.com/office/drawing/2014/main" id="{4FB97ED1-AFFB-4823-8D67-50C86DB70DDC}"/>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27" fontAlgn="base">
              <a:lnSpc>
                <a:spcPct val="90000"/>
              </a:lnSpc>
              <a:spcBef>
                <a:spcPct val="0"/>
              </a:spcBef>
              <a:spcAft>
                <a:spcPct val="0"/>
              </a:spcAft>
              <a:defRPr/>
            </a:pPr>
            <a:r>
              <a:rPr lang="en-US" sz="1200">
                <a:solidFill>
                  <a:srgbClr val="0D0D0D"/>
                </a:solidFill>
                <a:ea typeface="STXihei" panose="020B0503020204020204" pitchFamily="2" charset="-122"/>
                <a:cs typeface="Segoe UI Semibold" panose="020B0702040204020203" pitchFamily="34" charset="0"/>
              </a:rPr>
              <a:t>Data protection</a:t>
            </a:r>
          </a:p>
        </p:txBody>
      </p:sp>
      <p:grpSp>
        <p:nvGrpSpPr>
          <p:cNvPr id="100" name="DP">
            <a:extLst>
              <a:ext uri="{FF2B5EF4-FFF2-40B4-BE49-F238E27FC236}">
                <a16:creationId xmlns:a16="http://schemas.microsoft.com/office/drawing/2014/main" id="{EC129377-55F6-47C1-B31D-E5D54F5DA105}"/>
              </a:ext>
            </a:extLst>
          </p:cNvPr>
          <p:cNvGrpSpPr/>
          <p:nvPr/>
        </p:nvGrpSpPr>
        <p:grpSpPr>
          <a:xfrm>
            <a:off x="5912770" y="6163646"/>
            <a:ext cx="365760" cy="365760"/>
            <a:chOff x="6873999" y="3404401"/>
            <a:chExt cx="781282" cy="781282"/>
          </a:xfrm>
          <a:solidFill>
            <a:srgbClr val="EBEBEB">
              <a:lumMod val="75000"/>
            </a:srgbClr>
          </a:solidFill>
        </p:grpSpPr>
        <p:sp>
          <p:nvSpPr>
            <p:cNvPr id="101" name="Oval 100">
              <a:extLst>
                <a:ext uri="{FF2B5EF4-FFF2-40B4-BE49-F238E27FC236}">
                  <a16:creationId xmlns:a16="http://schemas.microsoft.com/office/drawing/2014/main" id="{893281D4-7CFA-4424-BF23-113CCAEE79C3}"/>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02" name="document_6">
              <a:extLst>
                <a:ext uri="{FF2B5EF4-FFF2-40B4-BE49-F238E27FC236}">
                  <a16:creationId xmlns:a16="http://schemas.microsoft.com/office/drawing/2014/main" id="{D679E352-2A99-4CC8-9DB4-90881B6BD054}"/>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grpSp>
      <p:sp>
        <p:nvSpPr>
          <p:cNvPr id="103" name="NS 10">
            <a:extLst>
              <a:ext uri="{FF2B5EF4-FFF2-40B4-BE49-F238E27FC236}">
                <a16:creationId xmlns:a16="http://schemas.microsoft.com/office/drawing/2014/main" id="{A73BDD98-C0AC-4003-A2D3-66FF13B0F71F}"/>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27" fontAlgn="base">
              <a:lnSpc>
                <a:spcPct val="90000"/>
              </a:lnSpc>
              <a:spcBef>
                <a:spcPct val="0"/>
              </a:spcBef>
              <a:spcAft>
                <a:spcPct val="0"/>
              </a:spcAft>
              <a:defRPr/>
            </a:pPr>
            <a:r>
              <a:rPr lang="en-US" sz="1200">
                <a:solidFill>
                  <a:srgbClr val="0D0D0D"/>
                </a:solidFill>
                <a:ea typeface="STXihei" panose="020B0503020204020204" pitchFamily="2" charset="-122"/>
                <a:cs typeface="Segoe UI Semibold" panose="020B0702040204020203" pitchFamily="34" charset="0"/>
              </a:rPr>
              <a:t>Network security</a:t>
            </a:r>
          </a:p>
        </p:txBody>
      </p:sp>
      <p:grpSp>
        <p:nvGrpSpPr>
          <p:cNvPr id="104" name="NS">
            <a:extLst>
              <a:ext uri="{FF2B5EF4-FFF2-40B4-BE49-F238E27FC236}">
                <a16:creationId xmlns:a16="http://schemas.microsoft.com/office/drawing/2014/main" id="{F7A1A8C4-0AC6-4220-B55C-88183EDD7A0F}"/>
              </a:ext>
            </a:extLst>
          </p:cNvPr>
          <p:cNvGrpSpPr/>
          <p:nvPr/>
        </p:nvGrpSpPr>
        <p:grpSpPr>
          <a:xfrm>
            <a:off x="3483171" y="6150255"/>
            <a:ext cx="365760" cy="365760"/>
            <a:chOff x="460346" y="5002577"/>
            <a:chExt cx="530532" cy="530532"/>
          </a:xfrm>
        </p:grpSpPr>
        <p:sp>
          <p:nvSpPr>
            <p:cNvPr id="105" name="Oval 104">
              <a:extLst>
                <a:ext uri="{FF2B5EF4-FFF2-40B4-BE49-F238E27FC236}">
                  <a16:creationId xmlns:a16="http://schemas.microsoft.com/office/drawing/2014/main" id="{8AC29DAD-E5B3-4F76-B74F-6BF92077970D}"/>
                </a:ext>
              </a:extLst>
            </p:cNvPr>
            <p:cNvSpPr/>
            <p:nvPr/>
          </p:nvSpPr>
          <p:spPr bwMode="auto">
            <a:xfrm>
              <a:off x="460346" y="5002577"/>
              <a:ext cx="530532" cy="53053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106" name="Freeform 37">
              <a:extLst>
                <a:ext uri="{FF2B5EF4-FFF2-40B4-BE49-F238E27FC236}">
                  <a16:creationId xmlns:a16="http://schemas.microsoft.com/office/drawing/2014/main" id="{E9B50CB0-A7D7-4465-90AF-D84A26033462}"/>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4036158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barn(inVertical)">
                                      <p:cBhvr>
                                        <p:cTn id="18" dur="500"/>
                                        <p:tgtEl>
                                          <p:spTgt spid="5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barn(inVertical)">
                                      <p:cBhvr>
                                        <p:cTn id="23" dur="500"/>
                                        <p:tgtEl>
                                          <p:spTgt spid="7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par>
                                <p:cTn id="29" presetID="16" presetClass="entr" presetSubtype="21"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barn(inVertical)">
                                      <p:cBhvr>
                                        <p:cTn id="31" dur="500"/>
                                        <p:tgtEl>
                                          <p:spTgt spid="47"/>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barn(inVertical)">
                                      <p:cBhvr>
                                        <p:cTn id="36" dur="500"/>
                                        <p:tgtEl>
                                          <p:spTgt spid="52"/>
                                        </p:tgtEl>
                                      </p:cBhvr>
                                    </p:animEffect>
                                  </p:childTnLst>
                                </p:cTn>
                              </p:par>
                              <p:par>
                                <p:cTn id="37" presetID="16" presetClass="entr" presetSubtype="21"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barn(inVertical)">
                                      <p:cBhvr>
                                        <p:cTn id="39" dur="500"/>
                                        <p:tgtEl>
                                          <p:spTgt spid="50"/>
                                        </p:tgtEl>
                                      </p:cBhvr>
                                    </p:animEffect>
                                  </p:childTnLst>
                                </p:cTn>
                              </p:par>
                              <p:par>
                                <p:cTn id="40" presetID="16" presetClass="entr" presetSubtype="21" fill="hold" nodeType="with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barn(inVertical)">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1000"/>
                                        <p:tgtEl>
                                          <p:spTgt spid="73"/>
                                        </p:tgtEl>
                                      </p:cBhvr>
                                    </p:animEffect>
                                    <p:anim calcmode="lin" valueType="num">
                                      <p:cBhvr>
                                        <p:cTn id="48" dur="1000" fill="hold"/>
                                        <p:tgtEl>
                                          <p:spTgt spid="73"/>
                                        </p:tgtEl>
                                        <p:attrNameLst>
                                          <p:attrName>ppt_x</p:attrName>
                                        </p:attrNameLst>
                                      </p:cBhvr>
                                      <p:tavLst>
                                        <p:tav tm="0">
                                          <p:val>
                                            <p:strVal val="#ppt_x"/>
                                          </p:val>
                                        </p:tav>
                                        <p:tav tm="100000">
                                          <p:val>
                                            <p:strVal val="#ppt_x"/>
                                          </p:val>
                                        </p:tav>
                                      </p:tavLst>
                                    </p:anim>
                                    <p:anim calcmode="lin" valueType="num">
                                      <p:cBhvr>
                                        <p:cTn id="49"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barn(inVertical)">
                                      <p:cBhvr>
                                        <p:cTn id="54" dur="500"/>
                                        <p:tgtEl>
                                          <p:spTgt spid="60"/>
                                        </p:tgtEl>
                                      </p:cBhvr>
                                    </p:animEffect>
                                  </p:childTnLst>
                                </p:cTn>
                              </p:par>
                              <p:par>
                                <p:cTn id="55" presetID="22" presetClass="entr" presetSubtype="8"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wipe(left)">
                                      <p:cBhvr>
                                        <p:cTn id="5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2292734" y="4311412"/>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05" name="Rectangle 104">
            <a:extLst>
              <a:ext uri="{FF2B5EF4-FFF2-40B4-BE49-F238E27FC236}">
                <a16:creationId xmlns:a16="http://schemas.microsoft.com/office/drawing/2014/main" id="{7CB4BB60-7D93-4767-BE96-DA1394B9A480}"/>
              </a:ext>
            </a:extLst>
          </p:cNvPr>
          <p:cNvSpPr/>
          <p:nvPr/>
        </p:nvSpPr>
        <p:spPr>
          <a:xfrm>
            <a:off x="2192641" y="4326711"/>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90" name="VM to DB Arrow VNet and IP Rule">
            <a:extLst>
              <a:ext uri="{FF2B5EF4-FFF2-40B4-BE49-F238E27FC236}">
                <a16:creationId xmlns:a16="http://schemas.microsoft.com/office/drawing/2014/main" id="{0636B623-2C43-43E8-BAA9-49EAF6E417AF}"/>
              </a:ext>
            </a:extLst>
          </p:cNvPr>
          <p:cNvCxnSpPr>
            <a:cxnSpLocks/>
            <a:stCxn id="58" idx="3"/>
          </p:cNvCxnSpPr>
          <p:nvPr/>
        </p:nvCxnSpPr>
        <p:spPr>
          <a:xfrm>
            <a:off x="5960328" y="2681970"/>
            <a:ext cx="3507150" cy="520428"/>
          </a:xfrm>
          <a:prstGeom prst="bentConnector3">
            <a:avLst>
              <a:gd name="adj1" fmla="val 99835"/>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cxnSp>
        <p:nvCxnSpPr>
          <p:cNvPr id="4" name="Straight Connector 3">
            <a:extLst>
              <a:ext uri="{FF2B5EF4-FFF2-40B4-BE49-F238E27FC236}">
                <a16:creationId xmlns:a16="http://schemas.microsoft.com/office/drawing/2014/main" id="{62B04712-CE37-47A8-92A6-0DFB33C4D78E}"/>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MLA">
            <a:extLst>
              <a:ext uri="{FF2B5EF4-FFF2-40B4-BE49-F238E27FC236}">
                <a16:creationId xmlns:a16="http://schemas.microsoft.com/office/drawing/2014/main" id="{6AD4FEDE-C282-4664-B9B3-D954018EE957}"/>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11" name="MLA 10">
            <a:extLst>
              <a:ext uri="{FF2B5EF4-FFF2-40B4-BE49-F238E27FC236}">
                <a16:creationId xmlns:a16="http://schemas.microsoft.com/office/drawing/2014/main" id="{FF9C3425-05AD-428C-83DB-B6FC8B9BB348}"/>
              </a:ext>
            </a:extLst>
          </p:cNvPr>
          <p:cNvGrpSpPr/>
          <p:nvPr/>
        </p:nvGrpSpPr>
        <p:grpSpPr>
          <a:xfrm>
            <a:off x="8405999" y="6183745"/>
            <a:ext cx="365760" cy="365760"/>
            <a:chOff x="6621825" y="1828525"/>
            <a:chExt cx="781282" cy="781282"/>
          </a:xfrm>
          <a:solidFill>
            <a:schemeClr val="accent5">
              <a:lumMod val="75000"/>
            </a:schemeClr>
          </a:solidFill>
        </p:grpSpPr>
        <p:sp>
          <p:nvSpPr>
            <p:cNvPr id="12" name="Oval 11">
              <a:extLst>
                <a:ext uri="{FF2B5EF4-FFF2-40B4-BE49-F238E27FC236}">
                  <a16:creationId xmlns:a16="http://schemas.microsoft.com/office/drawing/2014/main" id="{AF805832-115F-4CCB-9264-B23BA097DFC3}"/>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C9F2BCB5-88C4-47CF-9FE3-AD741E18508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IAM 2">
            <a:extLst>
              <a:ext uri="{FF2B5EF4-FFF2-40B4-BE49-F238E27FC236}">
                <a16:creationId xmlns:a16="http://schemas.microsoft.com/office/drawing/2014/main" id="{0CF85EF7-B13C-49AD-B676-4D34D934A063}"/>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IAM">
            <a:extLst>
              <a:ext uri="{FF2B5EF4-FFF2-40B4-BE49-F238E27FC236}">
                <a16:creationId xmlns:a16="http://schemas.microsoft.com/office/drawing/2014/main" id="{9E5DF935-6828-4CAA-9A82-B566B0A538F3}"/>
              </a:ext>
            </a:extLst>
          </p:cNvPr>
          <p:cNvGrpSpPr/>
          <p:nvPr/>
        </p:nvGrpSpPr>
        <p:grpSpPr>
          <a:xfrm>
            <a:off x="1123634" y="6161511"/>
            <a:ext cx="365760" cy="365760"/>
            <a:chOff x="5625439" y="609860"/>
            <a:chExt cx="781282" cy="781282"/>
          </a:xfrm>
          <a:solidFill>
            <a:schemeClr val="accent5">
              <a:lumMod val="75000"/>
            </a:schemeClr>
          </a:solidFill>
        </p:grpSpPr>
        <p:sp>
          <p:nvSpPr>
            <p:cNvPr id="16" name="Oval 15">
              <a:extLst>
                <a:ext uri="{FF2B5EF4-FFF2-40B4-BE49-F238E27FC236}">
                  <a16:creationId xmlns:a16="http://schemas.microsoft.com/office/drawing/2014/main" id="{F71822B3-347F-481A-B751-A603F83F35C2}"/>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E1F8D075-6739-4091-BC6F-C9C181854457}"/>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DP 1">
            <a:extLst>
              <a:ext uri="{FF2B5EF4-FFF2-40B4-BE49-F238E27FC236}">
                <a16:creationId xmlns:a16="http://schemas.microsoft.com/office/drawing/2014/main" id="{9EDB36E5-948F-4A59-BF67-DC97CCDDF3FA}"/>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DP">
            <a:extLst>
              <a:ext uri="{FF2B5EF4-FFF2-40B4-BE49-F238E27FC236}">
                <a16:creationId xmlns:a16="http://schemas.microsoft.com/office/drawing/2014/main" id="{30E40EEF-50EF-4D9F-8672-BF6B26F8A5BB}"/>
              </a:ext>
            </a:extLst>
          </p:cNvPr>
          <p:cNvGrpSpPr/>
          <p:nvPr/>
        </p:nvGrpSpPr>
        <p:grpSpPr>
          <a:xfrm>
            <a:off x="5912770" y="6163646"/>
            <a:ext cx="365760" cy="365760"/>
            <a:chOff x="6873999" y="3404401"/>
            <a:chExt cx="781282" cy="781282"/>
          </a:xfrm>
          <a:solidFill>
            <a:schemeClr val="accent5">
              <a:lumMod val="75000"/>
            </a:schemeClr>
          </a:solidFill>
        </p:grpSpPr>
        <p:sp>
          <p:nvSpPr>
            <p:cNvPr id="20" name="Oval 19">
              <a:extLst>
                <a:ext uri="{FF2B5EF4-FFF2-40B4-BE49-F238E27FC236}">
                  <a16:creationId xmlns:a16="http://schemas.microsoft.com/office/drawing/2014/main" id="{69AFF37F-DF9E-4875-97CD-D1E3A4FC2B2D}"/>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78E1F722-7FA6-4783-AE62-9F1FB115D80D}"/>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NS 10">
            <a:extLst>
              <a:ext uri="{FF2B5EF4-FFF2-40B4-BE49-F238E27FC236}">
                <a16:creationId xmlns:a16="http://schemas.microsoft.com/office/drawing/2014/main" id="{153AD713-1014-47DA-8CB1-28F83DD48DE5}"/>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3" name="NS">
            <a:extLst>
              <a:ext uri="{FF2B5EF4-FFF2-40B4-BE49-F238E27FC236}">
                <a16:creationId xmlns:a16="http://schemas.microsoft.com/office/drawing/2014/main" id="{F6EEE514-EECF-42DA-8B38-54CCB740ADB6}"/>
              </a:ext>
            </a:extLst>
          </p:cNvPr>
          <p:cNvGrpSpPr/>
          <p:nvPr/>
        </p:nvGrpSpPr>
        <p:grpSpPr>
          <a:xfrm>
            <a:off x="3483171" y="6150255"/>
            <a:ext cx="365760" cy="365760"/>
            <a:chOff x="460346" y="5002577"/>
            <a:chExt cx="530532" cy="530532"/>
          </a:xfrm>
        </p:grpSpPr>
        <p:sp>
          <p:nvSpPr>
            <p:cNvPr id="24" name="Oval 23">
              <a:extLst>
                <a:ext uri="{FF2B5EF4-FFF2-40B4-BE49-F238E27FC236}">
                  <a16:creationId xmlns:a16="http://schemas.microsoft.com/office/drawing/2014/main" id="{702B2288-4DA3-4E6C-BBB9-92AA7AE50C3B}"/>
                </a:ext>
              </a:extLst>
            </p:cNvPr>
            <p:cNvSpPr/>
            <p:nvPr/>
          </p:nvSpPr>
          <p:spPr bwMode="auto">
            <a:xfrm>
              <a:off x="460346" y="5002577"/>
              <a:ext cx="530532" cy="53053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Freeform 37">
              <a:extLst>
                <a:ext uri="{FF2B5EF4-FFF2-40B4-BE49-F238E27FC236}">
                  <a16:creationId xmlns:a16="http://schemas.microsoft.com/office/drawing/2014/main" id="{6AFADD1A-0AF3-4515-95B0-CD868560C0C2}"/>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8" name="Rectangle 27">
            <a:extLst>
              <a:ext uri="{FF2B5EF4-FFF2-40B4-BE49-F238E27FC236}">
                <a16:creationId xmlns:a16="http://schemas.microsoft.com/office/drawing/2014/main" id="{BDAF5070-693B-44E1-B1FA-7C23316259C0}"/>
              </a:ext>
            </a:extLst>
          </p:cNvPr>
          <p:cNvSpPr/>
          <p:nvPr/>
        </p:nvSpPr>
        <p:spPr bwMode="auto">
          <a:xfrm>
            <a:off x="4785535" y="1731216"/>
            <a:ext cx="3687097" cy="3715041"/>
          </a:xfrm>
          <a:prstGeom prst="rect">
            <a:avLst/>
          </a:prstGeom>
          <a:noFill/>
          <a:ln w="28575"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30" name="internet">
            <a:extLst>
              <a:ext uri="{FF2B5EF4-FFF2-40B4-BE49-F238E27FC236}">
                <a16:creationId xmlns:a16="http://schemas.microsoft.com/office/drawing/2014/main" id="{34BC6B35-7E18-4CFF-BCF8-69D5C0A46C52}"/>
              </a:ext>
            </a:extLst>
          </p:cNvPr>
          <p:cNvGrpSpPr/>
          <p:nvPr/>
        </p:nvGrpSpPr>
        <p:grpSpPr>
          <a:xfrm>
            <a:off x="9128348" y="1564348"/>
            <a:ext cx="609600" cy="612648"/>
            <a:chOff x="10886939" y="3713117"/>
            <a:chExt cx="609600" cy="612648"/>
          </a:xfrm>
        </p:grpSpPr>
        <p:sp>
          <p:nvSpPr>
            <p:cNvPr id="31" name="Oval 30">
              <a:extLst>
                <a:ext uri="{FF2B5EF4-FFF2-40B4-BE49-F238E27FC236}">
                  <a16:creationId xmlns:a16="http://schemas.microsoft.com/office/drawing/2014/main" id="{E03C8B38-A0E7-4960-9BE6-9D5469B6D2F1}"/>
                </a:ext>
              </a:extLst>
            </p:cNvPr>
            <p:cNvSpPr/>
            <p:nvPr/>
          </p:nvSpPr>
          <p:spPr bwMode="auto">
            <a:xfrm>
              <a:off x="10886939" y="3713117"/>
              <a:ext cx="609600" cy="612648"/>
            </a:xfrm>
            <a:prstGeom prst="ellipse">
              <a:avLst/>
            </a:prstGeom>
            <a:noFill/>
            <a:ln w="19050" cap="flat">
              <a:solidFill>
                <a:srgbClr val="5B9B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8A3BD8EF-2E69-4D45-9AC1-14C8E2057740}"/>
                </a:ext>
              </a:extLst>
            </p:cNvPr>
            <p:cNvGrpSpPr/>
            <p:nvPr/>
          </p:nvGrpSpPr>
          <p:grpSpPr>
            <a:xfrm>
              <a:off x="11017633" y="3834787"/>
              <a:ext cx="348212" cy="369308"/>
              <a:chOff x="11105601" y="3231122"/>
              <a:chExt cx="348212" cy="337894"/>
            </a:xfrm>
          </p:grpSpPr>
          <p:sp>
            <p:nvSpPr>
              <p:cNvPr id="33" name="globe_2">
                <a:extLst>
                  <a:ext uri="{FF2B5EF4-FFF2-40B4-BE49-F238E27FC236}">
                    <a16:creationId xmlns:a16="http://schemas.microsoft.com/office/drawing/2014/main" id="{F4EF484D-47F7-4C79-85EB-F178AAFA896F}"/>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rgbClr val="5B9BD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E653EEA6-78A4-4AFC-B7E3-AF4434CC3174}"/>
                  </a:ext>
                </a:extLst>
              </p:cNvPr>
              <p:cNvCxnSpPr>
                <a:stCxn id="33" idx="1"/>
                <a:endCxn id="33" idx="3"/>
              </p:cNvCxnSpPr>
              <p:nvPr/>
            </p:nvCxnSpPr>
            <p:spPr>
              <a:xfrm>
                <a:off x="11280227" y="3231122"/>
                <a:ext cx="0" cy="337894"/>
              </a:xfrm>
              <a:prstGeom prst="line">
                <a:avLst/>
              </a:prstGeom>
              <a:noFill/>
              <a:ln w="19050" cap="flat">
                <a:solidFill>
                  <a:srgbClr val="5B9BD5"/>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40" name="Vnet 1 text 2">
            <a:extLst>
              <a:ext uri="{FF2B5EF4-FFF2-40B4-BE49-F238E27FC236}">
                <a16:creationId xmlns:a16="http://schemas.microsoft.com/office/drawing/2014/main" id="{57460166-181F-4E04-AD95-9496A32392DB}"/>
              </a:ext>
            </a:extLst>
          </p:cNvPr>
          <p:cNvSpPr txBox="1"/>
          <p:nvPr/>
        </p:nvSpPr>
        <p:spPr>
          <a:xfrm>
            <a:off x="7093181" y="1830961"/>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960328" y="1472015"/>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32" name="Private Endpoint">
            <a:extLst>
              <a:ext uri="{FF2B5EF4-FFF2-40B4-BE49-F238E27FC236}">
                <a16:creationId xmlns:a16="http://schemas.microsoft.com/office/drawing/2014/main" id="{633E44E4-4C6B-4E6A-8BEE-F5AC264EC699}"/>
              </a:ext>
            </a:extLst>
          </p:cNvPr>
          <p:cNvGrpSpPr/>
          <p:nvPr/>
        </p:nvGrpSpPr>
        <p:grpSpPr>
          <a:xfrm>
            <a:off x="6866692" y="2988857"/>
            <a:ext cx="1225056" cy="961313"/>
            <a:chOff x="6866692" y="2988857"/>
            <a:chExt cx="1225056" cy="961313"/>
          </a:xfrm>
        </p:grpSpPr>
        <p:sp>
          <p:nvSpPr>
            <p:cNvPr id="35" name="TextBox 177">
              <a:extLst>
                <a:ext uri="{FF2B5EF4-FFF2-40B4-BE49-F238E27FC236}">
                  <a16:creationId xmlns:a16="http://schemas.microsoft.com/office/drawing/2014/main" id="{43F58F5C-262E-4B59-A264-030383B36388}"/>
                </a:ext>
              </a:extLst>
            </p:cNvPr>
            <p:cNvSpPr txBox="1"/>
            <p:nvPr/>
          </p:nvSpPr>
          <p:spPr>
            <a:xfrm>
              <a:off x="6866692" y="376550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pic>
          <p:nvPicPr>
            <p:cNvPr id="37" name="Picture 36" descr="image004">
              <a:extLst>
                <a:ext uri="{FF2B5EF4-FFF2-40B4-BE49-F238E27FC236}">
                  <a16:creationId xmlns:a16="http://schemas.microsoft.com/office/drawing/2014/main" id="{1C305C39-3457-4748-8C1F-18902AD5C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348" y="3106764"/>
              <a:ext cx="639459" cy="63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2">
              <a:extLst>
                <a:ext uri="{FF2B5EF4-FFF2-40B4-BE49-F238E27FC236}">
                  <a16:creationId xmlns:a16="http://schemas.microsoft.com/office/drawing/2014/main" id="{13607294-3308-4FA7-8409-AF29D34221C9}"/>
                </a:ext>
              </a:extLst>
            </p:cNvPr>
            <p:cNvSpPr txBox="1"/>
            <p:nvPr/>
          </p:nvSpPr>
          <p:spPr>
            <a:xfrm>
              <a:off x="7203378" y="2988857"/>
              <a:ext cx="718353"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10.0.0.5</a:t>
              </a:r>
            </a:p>
          </p:txBody>
        </p:sp>
      </p:grpSp>
      <p:cxnSp>
        <p:nvCxnSpPr>
          <p:cNvPr id="44" name="Long arrow DB PL">
            <a:extLst>
              <a:ext uri="{FF2B5EF4-FFF2-40B4-BE49-F238E27FC236}">
                <a16:creationId xmlns:a16="http://schemas.microsoft.com/office/drawing/2014/main" id="{A60D215A-B3F2-4F99-9BCA-0D07E37E7932}"/>
              </a:ext>
            </a:extLst>
          </p:cNvPr>
          <p:cNvCxnSpPr>
            <a:cxnSpLocks/>
          </p:cNvCxnSpPr>
          <p:nvPr/>
        </p:nvCxnSpPr>
        <p:spPr>
          <a:xfrm>
            <a:off x="7655047" y="3514940"/>
            <a:ext cx="1472351" cy="0"/>
          </a:xfrm>
          <a:prstGeom prst="line">
            <a:avLst/>
          </a:prstGeom>
          <a:ln w="34925">
            <a:solidFill>
              <a:srgbClr val="00B05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45" name="SQL DB">
            <a:extLst>
              <a:ext uri="{FF2B5EF4-FFF2-40B4-BE49-F238E27FC236}">
                <a16:creationId xmlns:a16="http://schemas.microsoft.com/office/drawing/2014/main" id="{B6B190AE-2EDC-4505-BECF-22A08198FA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715" y="3187929"/>
            <a:ext cx="654763" cy="654763"/>
          </a:xfrm>
          <a:prstGeom prst="rect">
            <a:avLst/>
          </a:prstGeom>
        </p:spPr>
      </p:pic>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350636" y="1411705"/>
            <a:ext cx="0" cy="669711"/>
          </a:xfrm>
          <a:prstGeom prst="line">
            <a:avLst/>
          </a:prstGeom>
          <a:noFill/>
          <a:ln w="19050" cap="flat" cmpd="sng" algn="ctr">
            <a:solidFill>
              <a:schemeClr val="tx1"/>
            </a:solidFill>
            <a:prstDash val="sysDash"/>
            <a:miter lim="800000"/>
            <a:headEnd type="none" w="med" len="med"/>
            <a:tailEnd type="none" w="med" len="med"/>
          </a:ln>
          <a:effectLst/>
        </p:spPr>
      </p:cxnSp>
      <p:grpSp>
        <p:nvGrpSpPr>
          <p:cNvPr id="1040" name="VNET EUS 2">
            <a:extLst>
              <a:ext uri="{FF2B5EF4-FFF2-40B4-BE49-F238E27FC236}">
                <a16:creationId xmlns:a16="http://schemas.microsoft.com/office/drawing/2014/main" id="{ED976419-C256-4F68-985A-BF136D03D90E}"/>
              </a:ext>
            </a:extLst>
          </p:cNvPr>
          <p:cNvGrpSpPr/>
          <p:nvPr/>
        </p:nvGrpSpPr>
        <p:grpSpPr>
          <a:xfrm>
            <a:off x="1767803" y="1292175"/>
            <a:ext cx="2018176" cy="1580262"/>
            <a:chOff x="1767803" y="1292175"/>
            <a:chExt cx="2018176"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87035" y="1497559"/>
              <a:ext cx="1990265" cy="1374878"/>
            </a:xfrm>
            <a:prstGeom prst="rect">
              <a:avLst/>
            </a:prstGeom>
            <a:noFill/>
            <a:ln w="28575" cap="flat"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67803" y="1292175"/>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grpSp>
          <p:nvGrpSpPr>
            <p:cNvPr id="52" name="Group 51">
              <a:extLst>
                <a:ext uri="{FF2B5EF4-FFF2-40B4-BE49-F238E27FC236}">
                  <a16:creationId xmlns:a16="http://schemas.microsoft.com/office/drawing/2014/main" id="{AECCDD7F-B128-4603-A71D-2E3AFA1A082F}"/>
                </a:ext>
              </a:extLst>
            </p:cNvPr>
            <p:cNvGrpSpPr/>
            <p:nvPr/>
          </p:nvGrpSpPr>
          <p:grpSpPr>
            <a:xfrm>
              <a:off x="2227046" y="1851830"/>
              <a:ext cx="939759" cy="719176"/>
              <a:chOff x="4695921" y="3359294"/>
              <a:chExt cx="939759" cy="719176"/>
            </a:xfrm>
          </p:grpSpPr>
          <p:pic>
            <p:nvPicPr>
              <p:cNvPr id="54" name="Graphic 53">
                <a:extLst>
                  <a:ext uri="{FF2B5EF4-FFF2-40B4-BE49-F238E27FC236}">
                    <a16:creationId xmlns:a16="http://schemas.microsoft.com/office/drawing/2014/main" id="{6AD8F9A1-13D5-4F23-A500-71BE7D530B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55" name="TextBox 54">
                <a:extLst>
                  <a:ext uri="{FF2B5EF4-FFF2-40B4-BE49-F238E27FC236}">
                    <a16:creationId xmlns:a16="http://schemas.microsoft.com/office/drawing/2014/main" id="{3185D30F-A6B4-49DB-9D78-9B08F7B07F65}"/>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sp>
        <p:nvSpPr>
          <p:cNvPr id="53" name="VNET Peering Text">
            <a:extLst>
              <a:ext uri="{FF2B5EF4-FFF2-40B4-BE49-F238E27FC236}">
                <a16:creationId xmlns:a16="http://schemas.microsoft.com/office/drawing/2014/main" id="{FF7D6D9D-C495-4915-A129-4601482664B6}"/>
              </a:ext>
            </a:extLst>
          </p:cNvPr>
          <p:cNvSpPr txBox="1"/>
          <p:nvPr/>
        </p:nvSpPr>
        <p:spPr>
          <a:xfrm>
            <a:off x="3830522" y="1074916"/>
            <a:ext cx="1671670" cy="2492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00B050"/>
                </a:solidFill>
                <a:effectLst/>
                <a:uLnTx/>
                <a:uFillTx/>
                <a:latin typeface="Segoe UI Semibold"/>
                <a:ea typeface="+mn-ea"/>
                <a:cs typeface="+mn-cs"/>
              </a:rPr>
              <a:t>VNET Peering</a:t>
            </a:r>
          </a:p>
        </p:txBody>
      </p:sp>
      <p:grpSp>
        <p:nvGrpSpPr>
          <p:cNvPr id="57" name="Main VM">
            <a:extLst>
              <a:ext uri="{FF2B5EF4-FFF2-40B4-BE49-F238E27FC236}">
                <a16:creationId xmlns:a16="http://schemas.microsoft.com/office/drawing/2014/main" id="{3E5B1043-E893-4475-970E-FCFE7D4A8108}"/>
              </a:ext>
            </a:extLst>
          </p:cNvPr>
          <p:cNvGrpSpPr/>
          <p:nvPr/>
        </p:nvGrpSpPr>
        <p:grpSpPr>
          <a:xfrm>
            <a:off x="5268014" y="2443845"/>
            <a:ext cx="939759" cy="719176"/>
            <a:chOff x="4695921" y="3359294"/>
            <a:chExt cx="939759" cy="719176"/>
          </a:xfrm>
        </p:grpSpPr>
        <p:pic>
          <p:nvPicPr>
            <p:cNvPr id="58" name="Graphic 57">
              <a:extLst>
                <a:ext uri="{FF2B5EF4-FFF2-40B4-BE49-F238E27FC236}">
                  <a16:creationId xmlns:a16="http://schemas.microsoft.com/office/drawing/2014/main" id="{E75DCB7C-8DAC-4D02-B97B-4685FDF1D2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59" name="TextBox 58">
              <a:extLst>
                <a:ext uri="{FF2B5EF4-FFF2-40B4-BE49-F238E27FC236}">
                  <a16:creationId xmlns:a16="http://schemas.microsoft.com/office/drawing/2014/main" id="{B84FB838-D9F5-40AA-B260-4E0EB97DBCE7}"/>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nvGrpSpPr>
          <p:cNvPr id="61" name="On-prem">
            <a:extLst>
              <a:ext uri="{FF2B5EF4-FFF2-40B4-BE49-F238E27FC236}">
                <a16:creationId xmlns:a16="http://schemas.microsoft.com/office/drawing/2014/main" id="{63E026A6-2983-41EE-91D6-35CADE7841B3}"/>
              </a:ext>
            </a:extLst>
          </p:cNvPr>
          <p:cNvGrpSpPr/>
          <p:nvPr/>
        </p:nvGrpSpPr>
        <p:grpSpPr>
          <a:xfrm>
            <a:off x="9898559" y="5300566"/>
            <a:ext cx="1115002" cy="814265"/>
            <a:chOff x="8591379" y="5659987"/>
            <a:chExt cx="1115002" cy="814265"/>
          </a:xfrm>
        </p:grpSpPr>
        <p:sp>
          <p:nvSpPr>
            <p:cNvPr id="65" name="TextBox 236">
              <a:extLst>
                <a:ext uri="{FF2B5EF4-FFF2-40B4-BE49-F238E27FC236}">
                  <a16:creationId xmlns:a16="http://schemas.microsoft.com/office/drawing/2014/main" id="{F84A4ED8-7E67-4D85-8457-48F10CB78E68}"/>
                </a:ext>
              </a:extLst>
            </p:cNvPr>
            <p:cNvSpPr txBox="1"/>
            <p:nvPr/>
          </p:nvSpPr>
          <p:spPr>
            <a:xfrm>
              <a:off x="8591379" y="6335753"/>
              <a:ext cx="1115002" cy="1384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a:ea typeface="+mn-ea"/>
                  <a:cs typeface="+mn-cs"/>
                </a:rPr>
                <a:t>On-premises</a:t>
              </a:r>
            </a:p>
          </p:txBody>
        </p:sp>
        <p:grpSp>
          <p:nvGrpSpPr>
            <p:cNvPr id="66" name="Group 65">
              <a:extLst>
                <a:ext uri="{FF2B5EF4-FFF2-40B4-BE49-F238E27FC236}">
                  <a16:creationId xmlns:a16="http://schemas.microsoft.com/office/drawing/2014/main" id="{9C5DC300-3EED-4504-AC0A-C7DC7CC2C657}"/>
                </a:ext>
              </a:extLst>
            </p:cNvPr>
            <p:cNvGrpSpPr>
              <a:grpSpLocks noChangeAspect="1"/>
            </p:cNvGrpSpPr>
            <p:nvPr/>
          </p:nvGrpSpPr>
          <p:grpSpPr bwMode="auto">
            <a:xfrm>
              <a:off x="8989217" y="5809790"/>
              <a:ext cx="319326" cy="320185"/>
              <a:chOff x="4676" y="4145"/>
              <a:chExt cx="339" cy="311"/>
            </a:xfrm>
          </p:grpSpPr>
          <p:sp>
            <p:nvSpPr>
              <p:cNvPr id="68" name="Rectangle 67">
                <a:extLst>
                  <a:ext uri="{FF2B5EF4-FFF2-40B4-BE49-F238E27FC236}">
                    <a16:creationId xmlns:a16="http://schemas.microsoft.com/office/drawing/2014/main" id="{5AD18259-DFC9-4C59-A8EF-3F349D31E231}"/>
                  </a:ext>
                </a:extLst>
              </p:cNvPr>
              <p:cNvSpPr>
                <a:spLocks noChangeArrowheads="1"/>
              </p:cNvSpPr>
              <p:nvPr/>
            </p:nvSpPr>
            <p:spPr bwMode="auto">
              <a:xfrm>
                <a:off x="4745" y="4145"/>
                <a:ext cx="199" cy="311"/>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69" name="Line 16">
                <a:extLst>
                  <a:ext uri="{FF2B5EF4-FFF2-40B4-BE49-F238E27FC236}">
                    <a16:creationId xmlns:a16="http://schemas.microsoft.com/office/drawing/2014/main" id="{45831018-F634-4150-814B-3D2D82B7C00C}"/>
                  </a:ext>
                </a:extLst>
              </p:cNvPr>
              <p:cNvSpPr>
                <a:spLocks noChangeShapeType="1"/>
              </p:cNvSpPr>
              <p:nvPr/>
            </p:nvSpPr>
            <p:spPr bwMode="auto">
              <a:xfrm>
                <a:off x="4676" y="4456"/>
                <a:ext cx="339" cy="0"/>
              </a:xfrm>
              <a:prstGeom prst="line">
                <a:avLst/>
              </a:pr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AFF32592-C006-4A03-BBFA-23828D0C9E14}"/>
                  </a:ext>
                </a:extLst>
              </p:cNvPr>
              <p:cNvSpPr>
                <a:spLocks noChangeArrowheads="1"/>
              </p:cNvSpPr>
              <p:nvPr/>
            </p:nvSpPr>
            <p:spPr bwMode="auto">
              <a:xfrm>
                <a:off x="4779" y="4179"/>
                <a:ext cx="50"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44F65C6B-C9B7-4818-9964-EAE8425A0138}"/>
                  </a:ext>
                </a:extLst>
              </p:cNvPr>
              <p:cNvSpPr>
                <a:spLocks noChangeArrowheads="1"/>
              </p:cNvSpPr>
              <p:nvPr/>
            </p:nvSpPr>
            <p:spPr bwMode="auto">
              <a:xfrm>
                <a:off x="4862" y="4179"/>
                <a:ext cx="48"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8DF0CB7E-BEAD-4BF8-8186-B11B25429E55}"/>
                  </a:ext>
                </a:extLst>
              </p:cNvPr>
              <p:cNvSpPr>
                <a:spLocks noChangeArrowheads="1"/>
              </p:cNvSpPr>
              <p:nvPr/>
            </p:nvSpPr>
            <p:spPr bwMode="auto">
              <a:xfrm>
                <a:off x="4779" y="4262"/>
                <a:ext cx="50"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1017DD65-9153-44A2-9EF6-B22BDAFA5ED3}"/>
                  </a:ext>
                </a:extLst>
              </p:cNvPr>
              <p:cNvSpPr>
                <a:spLocks noChangeArrowheads="1"/>
              </p:cNvSpPr>
              <p:nvPr/>
            </p:nvSpPr>
            <p:spPr bwMode="auto">
              <a:xfrm>
                <a:off x="4862" y="4262"/>
                <a:ext cx="48"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8646F2B-002F-4B08-BCDC-1FC0863AEA22}"/>
                  </a:ext>
                </a:extLst>
              </p:cNvPr>
              <p:cNvSpPr>
                <a:spLocks noChangeArrowheads="1"/>
              </p:cNvSpPr>
              <p:nvPr/>
            </p:nvSpPr>
            <p:spPr bwMode="auto">
              <a:xfrm>
                <a:off x="4804" y="4379"/>
                <a:ext cx="83" cy="77"/>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5" name="Line 22">
                <a:extLst>
                  <a:ext uri="{FF2B5EF4-FFF2-40B4-BE49-F238E27FC236}">
                    <a16:creationId xmlns:a16="http://schemas.microsoft.com/office/drawing/2014/main" id="{6E713608-3D2D-4ED6-B389-017C69F7098C}"/>
                  </a:ext>
                </a:extLst>
              </p:cNvPr>
              <p:cNvSpPr>
                <a:spLocks noChangeShapeType="1"/>
              </p:cNvSpPr>
              <p:nvPr/>
            </p:nvSpPr>
            <p:spPr bwMode="auto">
              <a:xfrm>
                <a:off x="4846" y="4379"/>
                <a:ext cx="0" cy="77"/>
              </a:xfrm>
              <a:prstGeom prst="line">
                <a:avLst/>
              </a:pr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67" name="Oval 66">
              <a:extLst>
                <a:ext uri="{FF2B5EF4-FFF2-40B4-BE49-F238E27FC236}">
                  <a16:creationId xmlns:a16="http://schemas.microsoft.com/office/drawing/2014/main" id="{1AE232CA-3281-465B-9E7B-85434346B019}"/>
                </a:ext>
              </a:extLst>
            </p:cNvPr>
            <p:cNvSpPr/>
            <p:nvPr/>
          </p:nvSpPr>
          <p:spPr bwMode="auto">
            <a:xfrm>
              <a:off x="8843138" y="5659987"/>
              <a:ext cx="609600" cy="583570"/>
            </a:xfrm>
            <a:prstGeom prst="ellipse">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cxnSp>
        <p:nvCxnSpPr>
          <p:cNvPr id="62" name="P2S arrow">
            <a:extLst>
              <a:ext uri="{FF2B5EF4-FFF2-40B4-BE49-F238E27FC236}">
                <a16:creationId xmlns:a16="http://schemas.microsoft.com/office/drawing/2014/main" id="{804AD2E7-B287-48FA-9B9D-553A77A4DA27}"/>
              </a:ext>
            </a:extLst>
          </p:cNvPr>
          <p:cNvCxnSpPr>
            <a:cxnSpLocks/>
            <a:stCxn id="67" idx="0"/>
          </p:cNvCxnSpPr>
          <p:nvPr/>
        </p:nvCxnSpPr>
        <p:spPr>
          <a:xfrm rot="16200000" flipV="1">
            <a:off x="8347926" y="3193374"/>
            <a:ext cx="508338" cy="3706046"/>
          </a:xfrm>
          <a:prstGeom prst="bentConnector2">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P2S Text">
            <a:extLst>
              <a:ext uri="{FF2B5EF4-FFF2-40B4-BE49-F238E27FC236}">
                <a16:creationId xmlns:a16="http://schemas.microsoft.com/office/drawing/2014/main" id="{10346CCF-D351-49BA-9771-3ED4C26F49B0}"/>
              </a:ext>
            </a:extLst>
          </p:cNvPr>
          <p:cNvSpPr txBox="1"/>
          <p:nvPr/>
        </p:nvSpPr>
        <p:spPr>
          <a:xfrm>
            <a:off x="6612110" y="5611157"/>
            <a:ext cx="1981435" cy="4431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B050"/>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503652" y="4792227"/>
            <a:ext cx="0" cy="774852"/>
          </a:xfrm>
          <a:prstGeom prst="line">
            <a:avLst/>
          </a:prstGeom>
          <a:noFill/>
          <a:ln w="19050" cap="flat" cmpd="sng" algn="ctr">
            <a:solidFill>
              <a:schemeClr val="tx1"/>
            </a:solidFill>
            <a:prstDash val="sysDash"/>
            <a:miter lim="800000"/>
            <a:headEnd type="none" w="med" len="med"/>
            <a:tailEnd type="none" w="med" len="med"/>
          </a:ln>
          <a:effectLst/>
        </p:spPr>
      </p:cxnSp>
      <p:cxnSp>
        <p:nvCxnSpPr>
          <p:cNvPr id="79" name="VNet2Vnet Arrow">
            <a:extLst>
              <a:ext uri="{FF2B5EF4-FFF2-40B4-BE49-F238E27FC236}">
                <a16:creationId xmlns:a16="http://schemas.microsoft.com/office/drawing/2014/main" id="{D1C63877-A8CC-49C6-8233-E4D5AD85C42F}"/>
              </a:ext>
            </a:extLst>
          </p:cNvPr>
          <p:cNvCxnSpPr>
            <a:cxnSpLocks/>
            <a:stCxn id="85" idx="3"/>
          </p:cNvCxnSpPr>
          <p:nvPr/>
        </p:nvCxnSpPr>
        <p:spPr>
          <a:xfrm>
            <a:off x="3008456" y="4777759"/>
            <a:ext cx="3309159"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9" name="VNET Gateway 1">
            <a:extLst>
              <a:ext uri="{FF2B5EF4-FFF2-40B4-BE49-F238E27FC236}">
                <a16:creationId xmlns:a16="http://schemas.microsoft.com/office/drawing/2014/main" id="{685E4CD3-880E-4763-A5E2-0983B9FC8954}"/>
              </a:ext>
            </a:extLst>
          </p:cNvPr>
          <p:cNvGrpSpPr/>
          <p:nvPr/>
        </p:nvGrpSpPr>
        <p:grpSpPr>
          <a:xfrm>
            <a:off x="5886237" y="4505137"/>
            <a:ext cx="1297826" cy="708707"/>
            <a:chOff x="2222382" y="4458347"/>
            <a:chExt cx="1297826" cy="708707"/>
          </a:xfrm>
        </p:grpSpPr>
        <p:pic>
          <p:nvPicPr>
            <p:cNvPr id="90" name="Picture 89" descr="A picture containing object, first-aid kit&#10;&#10;Description automatically generated">
              <a:extLst>
                <a:ext uri="{FF2B5EF4-FFF2-40B4-BE49-F238E27FC236}">
                  <a16:creationId xmlns:a16="http://schemas.microsoft.com/office/drawing/2014/main" id="{11931141-8EE3-4F86-BBDD-7E595C965C1B}"/>
                </a:ext>
              </a:extLst>
            </p:cNvPr>
            <p:cNvPicPr>
              <a:picLocks noChangeAspect="1"/>
            </p:cNvPicPr>
            <p:nvPr/>
          </p:nvPicPr>
          <p:blipFill>
            <a:blip r:embed="rId7"/>
            <a:stretch>
              <a:fillRect/>
            </a:stretch>
          </p:blipFill>
          <p:spPr>
            <a:xfrm>
              <a:off x="2645838" y="4458347"/>
              <a:ext cx="457022" cy="427729"/>
            </a:xfrm>
            <a:prstGeom prst="rect">
              <a:avLst/>
            </a:prstGeom>
          </p:spPr>
        </p:pic>
        <p:sp>
          <p:nvSpPr>
            <p:cNvPr id="91" name="TextBox 90">
              <a:extLst>
                <a:ext uri="{FF2B5EF4-FFF2-40B4-BE49-F238E27FC236}">
                  <a16:creationId xmlns:a16="http://schemas.microsoft.com/office/drawing/2014/main" id="{C223A4D6-0626-4269-8E67-993528F44149}"/>
                </a:ext>
              </a:extLst>
            </p:cNvPr>
            <p:cNvSpPr txBox="1"/>
            <p:nvPr/>
          </p:nvSpPr>
          <p:spPr>
            <a:xfrm>
              <a:off x="2222382" y="4910337"/>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grpSp>
        <p:nvGrpSpPr>
          <p:cNvPr id="117" name="No access to internet">
            <a:extLst>
              <a:ext uri="{FF2B5EF4-FFF2-40B4-BE49-F238E27FC236}">
                <a16:creationId xmlns:a16="http://schemas.microsoft.com/office/drawing/2014/main" id="{C8B37C9B-99AC-4933-9489-55555DB1F673}"/>
              </a:ext>
            </a:extLst>
          </p:cNvPr>
          <p:cNvGrpSpPr/>
          <p:nvPr/>
        </p:nvGrpSpPr>
        <p:grpSpPr>
          <a:xfrm>
            <a:off x="9265666" y="1657998"/>
            <a:ext cx="1912341" cy="1529931"/>
            <a:chOff x="9265666" y="1657998"/>
            <a:chExt cx="1912341" cy="1529931"/>
          </a:xfrm>
        </p:grpSpPr>
        <p:grpSp>
          <p:nvGrpSpPr>
            <p:cNvPr id="96" name="Group 95">
              <a:extLst>
                <a:ext uri="{FF2B5EF4-FFF2-40B4-BE49-F238E27FC236}">
                  <a16:creationId xmlns:a16="http://schemas.microsoft.com/office/drawing/2014/main" id="{26A2305E-5F7C-4300-9BE4-9DF5FD127AF8}"/>
                </a:ext>
              </a:extLst>
            </p:cNvPr>
            <p:cNvGrpSpPr/>
            <p:nvPr/>
          </p:nvGrpSpPr>
          <p:grpSpPr>
            <a:xfrm>
              <a:off x="9265666" y="1657998"/>
              <a:ext cx="1912341" cy="1082878"/>
              <a:chOff x="9265666" y="1657998"/>
              <a:chExt cx="1912341" cy="1082878"/>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265666" y="2408881"/>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535074" y="2143801"/>
                <a:ext cx="960931" cy="440974"/>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912574" y="1657998"/>
                <a:ext cx="1265433" cy="443198"/>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0000"/>
                    </a:solidFill>
                    <a:effectLst/>
                    <a:uLnTx/>
                    <a:uFillTx/>
                    <a:latin typeface="Segoe UI Semibold"/>
                    <a:ea typeface="+mn-ea"/>
                  </a:rPr>
                  <a:t>No access to Internet</a:t>
                </a:r>
                <a:endParaRPr kumimoji="0" lang="en-US" sz="1600" b="0" i="0" u="none" strike="noStrike" kern="0" cap="none" spc="0" normalizeH="0" baseline="0" noProof="0">
                  <a:ln>
                    <a:noFill/>
                  </a:ln>
                  <a:solidFill>
                    <a:srgbClr val="FF0000"/>
                  </a:solidFill>
                  <a:effectLst/>
                  <a:uLnTx/>
                  <a:uFillTx/>
                  <a:latin typeface="Segoe UI Semibold"/>
                  <a:ea typeface="+mn-ea"/>
                  <a:cs typeface="Segoe UI Semibold"/>
                </a:endParaRPr>
              </a:p>
            </p:txBody>
          </p:sp>
        </p:grpSp>
        <p:cxnSp>
          <p:nvCxnSpPr>
            <p:cNvPr id="97" name="Straight Arrow Connector 96">
              <a:extLst>
                <a:ext uri="{FF2B5EF4-FFF2-40B4-BE49-F238E27FC236}">
                  <a16:creationId xmlns:a16="http://schemas.microsoft.com/office/drawing/2014/main" id="{9650ADDA-AC7B-42C9-AAFC-7ED1FABA1D64}"/>
                </a:ext>
              </a:extLst>
            </p:cNvPr>
            <p:cNvCxnSpPr>
              <a:cxnSpLocks/>
              <a:stCxn id="45" idx="0"/>
            </p:cNvCxnSpPr>
            <p:nvPr/>
          </p:nvCxnSpPr>
          <p:spPr>
            <a:xfrm flipH="1" flipV="1">
              <a:off x="9443351" y="2185181"/>
              <a:ext cx="13746" cy="1002748"/>
            </a:xfrm>
            <a:prstGeom prst="straightConnector1">
              <a:avLst/>
            </a:prstGeom>
            <a:noFill/>
            <a:ln w="19050" cap="flat" cmpd="sng" algn="ctr">
              <a:solidFill>
                <a:srgbClr val="FF0000"/>
              </a:solidFill>
              <a:prstDash val="solid"/>
              <a:miter lim="800000"/>
              <a:headEnd type="triangle" w="med" len="med"/>
              <a:tailEnd type="none" w="med" len="med"/>
            </a:ln>
            <a:effectLst/>
          </p:spPr>
        </p:cxnSp>
      </p:grpSp>
      <p:cxnSp>
        <p:nvCxnSpPr>
          <p:cNvPr id="115" name="VM to DB Arrow VNet and IP Rule">
            <a:extLst>
              <a:ext uri="{FF2B5EF4-FFF2-40B4-BE49-F238E27FC236}">
                <a16:creationId xmlns:a16="http://schemas.microsoft.com/office/drawing/2014/main" id="{4FE80900-1F48-46B3-98B8-E7572F51D610}"/>
              </a:ext>
            </a:extLst>
          </p:cNvPr>
          <p:cNvCxnSpPr>
            <a:cxnSpLocks/>
            <a:endCxn id="45" idx="0"/>
          </p:cNvCxnSpPr>
          <p:nvPr/>
        </p:nvCxnSpPr>
        <p:spPr>
          <a:xfrm>
            <a:off x="8472632" y="2681970"/>
            <a:ext cx="984465" cy="505959"/>
          </a:xfrm>
          <a:prstGeom prst="bentConnector2">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8" name="Allow access text">
            <a:extLst>
              <a:ext uri="{FF2B5EF4-FFF2-40B4-BE49-F238E27FC236}">
                <a16:creationId xmlns:a16="http://schemas.microsoft.com/office/drawing/2014/main" id="{566C560F-E062-4560-B257-C937AF3C5E96}"/>
              </a:ext>
            </a:extLst>
          </p:cNvPr>
          <p:cNvSpPr txBox="1"/>
          <p:nvPr/>
        </p:nvSpPr>
        <p:spPr>
          <a:xfrm>
            <a:off x="7289901" y="137106"/>
            <a:ext cx="4655602" cy="307777"/>
          </a:xfrm>
          <a:prstGeom prst="rect">
            <a:avLst/>
          </a:prstGeom>
          <a:noFill/>
        </p:spPr>
        <p:txBody>
          <a:bodyPr wrap="square" lIns="0" tIns="0" rIns="0" bIns="0" rtlCol="0">
            <a:spAutoFit/>
          </a:bodyPr>
          <a:lstStyle/>
          <a:p>
            <a:pPr algn="r"/>
            <a:r>
              <a:rPr lang="en-US" sz="2000">
                <a:solidFill>
                  <a:schemeClr val="accent1"/>
                </a:solidFill>
              </a:rPr>
              <a:t>Allow access to Azure services</a:t>
            </a:r>
          </a:p>
        </p:txBody>
      </p:sp>
      <p:sp>
        <p:nvSpPr>
          <p:cNvPr id="120" name="Firewall rule text">
            <a:extLst>
              <a:ext uri="{FF2B5EF4-FFF2-40B4-BE49-F238E27FC236}">
                <a16:creationId xmlns:a16="http://schemas.microsoft.com/office/drawing/2014/main" id="{06EB300C-C0EE-46E1-9AA9-11981695C801}"/>
              </a:ext>
            </a:extLst>
          </p:cNvPr>
          <p:cNvSpPr txBox="1"/>
          <p:nvPr/>
        </p:nvSpPr>
        <p:spPr>
          <a:xfrm>
            <a:off x="7278672" y="434851"/>
            <a:ext cx="4655602" cy="307777"/>
          </a:xfrm>
          <a:prstGeom prst="rect">
            <a:avLst/>
          </a:prstGeom>
          <a:noFill/>
        </p:spPr>
        <p:txBody>
          <a:bodyPr wrap="square" lIns="0" tIns="0" rIns="0" bIns="0" rtlCol="0">
            <a:spAutoFit/>
          </a:bodyPr>
          <a:lstStyle/>
          <a:p>
            <a:pPr algn="r"/>
            <a:r>
              <a:rPr lang="en-US" sz="2000">
                <a:solidFill>
                  <a:schemeClr val="accent1"/>
                </a:solidFill>
              </a:rPr>
              <a:t>Firewall Rules</a:t>
            </a:r>
          </a:p>
        </p:txBody>
      </p:sp>
      <p:sp>
        <p:nvSpPr>
          <p:cNvPr id="121" name="Virtual Network Rule Text">
            <a:extLst>
              <a:ext uri="{FF2B5EF4-FFF2-40B4-BE49-F238E27FC236}">
                <a16:creationId xmlns:a16="http://schemas.microsoft.com/office/drawing/2014/main" id="{ADA9F13F-FD35-4EAF-9035-A4814F30A1C1}"/>
              </a:ext>
            </a:extLst>
          </p:cNvPr>
          <p:cNvSpPr txBox="1"/>
          <p:nvPr/>
        </p:nvSpPr>
        <p:spPr>
          <a:xfrm>
            <a:off x="7290946" y="743169"/>
            <a:ext cx="4655602" cy="307777"/>
          </a:xfrm>
          <a:prstGeom prst="rect">
            <a:avLst/>
          </a:prstGeom>
          <a:noFill/>
        </p:spPr>
        <p:txBody>
          <a:bodyPr wrap="square" lIns="0" tIns="0" rIns="0" bIns="0" rtlCol="0">
            <a:spAutoFit/>
          </a:bodyPr>
          <a:lstStyle/>
          <a:p>
            <a:pPr algn="r"/>
            <a:r>
              <a:rPr lang="en-US" sz="2000">
                <a:solidFill>
                  <a:schemeClr val="accent1"/>
                </a:solidFill>
              </a:rPr>
              <a:t>Virtual Network Rules</a:t>
            </a:r>
          </a:p>
        </p:txBody>
      </p:sp>
      <p:sp>
        <p:nvSpPr>
          <p:cNvPr id="122" name="Private Link text">
            <a:extLst>
              <a:ext uri="{FF2B5EF4-FFF2-40B4-BE49-F238E27FC236}">
                <a16:creationId xmlns:a16="http://schemas.microsoft.com/office/drawing/2014/main" id="{CD1583E5-C249-4940-92F0-84CD50E76EAD}"/>
              </a:ext>
            </a:extLst>
          </p:cNvPr>
          <p:cNvSpPr txBox="1"/>
          <p:nvPr/>
        </p:nvSpPr>
        <p:spPr>
          <a:xfrm>
            <a:off x="7278672" y="1030593"/>
            <a:ext cx="4655602" cy="307777"/>
          </a:xfrm>
          <a:prstGeom prst="rect">
            <a:avLst/>
          </a:prstGeom>
          <a:noFill/>
        </p:spPr>
        <p:txBody>
          <a:bodyPr wrap="square" lIns="0" tIns="0" rIns="0" bIns="0" rtlCol="0">
            <a:spAutoFit/>
          </a:bodyPr>
          <a:lstStyle/>
          <a:p>
            <a:pPr algn="r"/>
            <a:r>
              <a:rPr lang="en-US" sz="2000">
                <a:solidFill>
                  <a:schemeClr val="accent1"/>
                </a:solidFill>
              </a:rPr>
              <a:t>Private Link</a:t>
            </a:r>
          </a:p>
        </p:txBody>
      </p:sp>
      <p:grpSp>
        <p:nvGrpSpPr>
          <p:cNvPr id="1072" name="Vnet2Vnet">
            <a:extLst>
              <a:ext uri="{FF2B5EF4-FFF2-40B4-BE49-F238E27FC236}">
                <a16:creationId xmlns:a16="http://schemas.microsoft.com/office/drawing/2014/main" id="{BAFF57E6-1CB0-4135-BCB5-F74D21B82180}"/>
              </a:ext>
            </a:extLst>
          </p:cNvPr>
          <p:cNvGrpSpPr/>
          <p:nvPr/>
        </p:nvGrpSpPr>
        <p:grpSpPr>
          <a:xfrm>
            <a:off x="3438744" y="4777758"/>
            <a:ext cx="1502918" cy="1081083"/>
            <a:chOff x="3436356" y="4810182"/>
            <a:chExt cx="1502918" cy="1081083"/>
          </a:xfrm>
        </p:grpSpPr>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187815" y="4810182"/>
              <a:ext cx="0" cy="756897"/>
            </a:xfrm>
            <a:prstGeom prst="line">
              <a:avLst/>
            </a:prstGeom>
            <a:noFill/>
            <a:ln w="1905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436356" y="5641966"/>
              <a:ext cx="1502918" cy="2492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00B050"/>
                  </a:solidFill>
                  <a:effectLst/>
                  <a:uLnTx/>
                  <a:uFillTx/>
                  <a:latin typeface="Segoe UI Semibold"/>
                  <a:ea typeface="+mn-ea"/>
                  <a:cs typeface="+mn-cs"/>
                </a:rPr>
                <a:t>Vnet2Vnet</a:t>
              </a:r>
            </a:p>
          </p:txBody>
        </p:sp>
      </p:grpSp>
      <p:grpSp>
        <p:nvGrpSpPr>
          <p:cNvPr id="1065" name="WUS VNET">
            <a:extLst>
              <a:ext uri="{FF2B5EF4-FFF2-40B4-BE49-F238E27FC236}">
                <a16:creationId xmlns:a16="http://schemas.microsoft.com/office/drawing/2014/main" id="{61BC2EC9-DBEA-4396-9A52-7355AC71FDF0}"/>
              </a:ext>
            </a:extLst>
          </p:cNvPr>
          <p:cNvGrpSpPr/>
          <p:nvPr/>
        </p:nvGrpSpPr>
        <p:grpSpPr>
          <a:xfrm>
            <a:off x="1783485" y="3113929"/>
            <a:ext cx="2018176" cy="2332327"/>
            <a:chOff x="1783485" y="3113929"/>
            <a:chExt cx="2018176" cy="2332327"/>
          </a:xfrm>
        </p:grpSpPr>
        <p:sp>
          <p:nvSpPr>
            <p:cNvPr id="78" name="Rectangle 77">
              <a:extLst>
                <a:ext uri="{FF2B5EF4-FFF2-40B4-BE49-F238E27FC236}">
                  <a16:creationId xmlns:a16="http://schemas.microsoft.com/office/drawing/2014/main" id="{9D034DE3-1CFA-4E3D-8B64-A5FEC56D3618}"/>
                </a:ext>
              </a:extLst>
            </p:cNvPr>
            <p:cNvSpPr/>
            <p:nvPr/>
          </p:nvSpPr>
          <p:spPr bwMode="auto">
            <a:xfrm>
              <a:off x="1787035" y="3334895"/>
              <a:ext cx="1988992" cy="2111361"/>
            </a:xfrm>
            <a:prstGeom prst="rect">
              <a:avLst/>
            </a:prstGeom>
            <a:noFill/>
            <a:ln w="28575" cap="flat"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1783485" y="3113929"/>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DFFBD9DC-6CDC-4F8A-B9A4-3598566C47F1}"/>
                </a:ext>
              </a:extLst>
            </p:cNvPr>
            <p:cNvGrpSpPr/>
            <p:nvPr/>
          </p:nvGrpSpPr>
          <p:grpSpPr>
            <a:xfrm>
              <a:off x="2338384" y="3664216"/>
              <a:ext cx="939759" cy="719176"/>
              <a:chOff x="4695921" y="3359294"/>
              <a:chExt cx="939759" cy="719176"/>
            </a:xfrm>
          </p:grpSpPr>
          <p:pic>
            <p:nvPicPr>
              <p:cNvPr id="87" name="Graphic 86">
                <a:extLst>
                  <a:ext uri="{FF2B5EF4-FFF2-40B4-BE49-F238E27FC236}">
                    <a16:creationId xmlns:a16="http://schemas.microsoft.com/office/drawing/2014/main" id="{157B739E-7329-41B2-B8E3-32C241EB10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88" name="TextBox 87">
                <a:extLst>
                  <a:ext uri="{FF2B5EF4-FFF2-40B4-BE49-F238E27FC236}">
                    <a16:creationId xmlns:a16="http://schemas.microsoft.com/office/drawing/2014/main" id="{D58243ED-207B-4DE6-959C-66D00039F58B}"/>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grpSp>
        <p:nvGrpSpPr>
          <p:cNvPr id="84" name="VNET Gateway 2">
            <a:extLst>
              <a:ext uri="{FF2B5EF4-FFF2-40B4-BE49-F238E27FC236}">
                <a16:creationId xmlns:a16="http://schemas.microsoft.com/office/drawing/2014/main" id="{FD78AC73-26A0-49F4-A777-C5A6657328F3}"/>
              </a:ext>
            </a:extLst>
          </p:cNvPr>
          <p:cNvGrpSpPr/>
          <p:nvPr/>
        </p:nvGrpSpPr>
        <p:grpSpPr>
          <a:xfrm>
            <a:off x="2127978" y="4563894"/>
            <a:ext cx="1297826" cy="708707"/>
            <a:chOff x="2222382" y="4458347"/>
            <a:chExt cx="1297826" cy="708707"/>
          </a:xfrm>
        </p:grpSpPr>
        <p:pic>
          <p:nvPicPr>
            <p:cNvPr id="85" name="Picture 84" descr="A picture containing object, first-aid kit&#10;&#10;Description automatically generated">
              <a:extLst>
                <a:ext uri="{FF2B5EF4-FFF2-40B4-BE49-F238E27FC236}">
                  <a16:creationId xmlns:a16="http://schemas.microsoft.com/office/drawing/2014/main" id="{13370EA9-EF81-47DE-B2A6-FAAEE9CF22A7}"/>
                </a:ext>
              </a:extLst>
            </p:cNvPr>
            <p:cNvPicPr>
              <a:picLocks noChangeAspect="1"/>
            </p:cNvPicPr>
            <p:nvPr/>
          </p:nvPicPr>
          <p:blipFill>
            <a:blip r:embed="rId7"/>
            <a:stretch>
              <a:fillRect/>
            </a:stretch>
          </p:blipFill>
          <p:spPr>
            <a:xfrm>
              <a:off x="2645838" y="4458347"/>
              <a:ext cx="457022" cy="427729"/>
            </a:xfrm>
            <a:prstGeom prst="rect">
              <a:avLst/>
            </a:prstGeom>
          </p:spPr>
        </p:pic>
        <p:sp>
          <p:nvSpPr>
            <p:cNvPr id="86" name="TextBox 85">
              <a:extLst>
                <a:ext uri="{FF2B5EF4-FFF2-40B4-BE49-F238E27FC236}">
                  <a16:creationId xmlns:a16="http://schemas.microsoft.com/office/drawing/2014/main" id="{393E4F13-7265-4D40-AD62-5E56DC3C0AB6}"/>
                </a:ext>
              </a:extLst>
            </p:cNvPr>
            <p:cNvSpPr txBox="1"/>
            <p:nvPr/>
          </p:nvSpPr>
          <p:spPr>
            <a:xfrm>
              <a:off x="2222382" y="4910337"/>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cxnSp>
        <p:nvCxnSpPr>
          <p:cNvPr id="149" name="EUS Firewall 2">
            <a:extLst>
              <a:ext uri="{FF2B5EF4-FFF2-40B4-BE49-F238E27FC236}">
                <a16:creationId xmlns:a16="http://schemas.microsoft.com/office/drawing/2014/main" id="{38A78E9F-E624-4386-A255-A5DBBB7D1708}"/>
              </a:ext>
            </a:extLst>
          </p:cNvPr>
          <p:cNvCxnSpPr>
            <a:cxnSpLocks/>
            <a:stCxn id="54" idx="0"/>
            <a:endCxn id="45" idx="0"/>
          </p:cNvCxnSpPr>
          <p:nvPr/>
        </p:nvCxnSpPr>
        <p:spPr>
          <a:xfrm rot="16200000" flipH="1">
            <a:off x="5401116" y="-868052"/>
            <a:ext cx="1336099" cy="6775862"/>
          </a:xfrm>
          <a:prstGeom prst="bentConnector3">
            <a:avLst>
              <a:gd name="adj1" fmla="val -61054"/>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WUS Firewall">
            <a:extLst>
              <a:ext uri="{FF2B5EF4-FFF2-40B4-BE49-F238E27FC236}">
                <a16:creationId xmlns:a16="http://schemas.microsoft.com/office/drawing/2014/main" id="{1311BA0D-FBD2-4E33-BCC0-8193CE0863C9}"/>
              </a:ext>
            </a:extLst>
          </p:cNvPr>
          <p:cNvCxnSpPr>
            <a:cxnSpLocks/>
            <a:stCxn id="102" idx="2"/>
            <a:endCxn id="45" idx="2"/>
          </p:cNvCxnSpPr>
          <p:nvPr/>
        </p:nvCxnSpPr>
        <p:spPr>
          <a:xfrm rot="5400000" flipH="1" flipV="1">
            <a:off x="5794443" y="894980"/>
            <a:ext cx="714941" cy="6610365"/>
          </a:xfrm>
          <a:prstGeom prst="bentConnector3">
            <a:avLst>
              <a:gd name="adj1" fmla="val -31975"/>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4" name="On prem Firewall">
            <a:extLst>
              <a:ext uri="{FF2B5EF4-FFF2-40B4-BE49-F238E27FC236}">
                <a16:creationId xmlns:a16="http://schemas.microsoft.com/office/drawing/2014/main" id="{AE31F342-B58E-4960-AE6A-714FC79063CB}"/>
              </a:ext>
            </a:extLst>
          </p:cNvPr>
          <p:cNvCxnSpPr>
            <a:stCxn id="67" idx="0"/>
            <a:endCxn id="45" idx="2"/>
          </p:cNvCxnSpPr>
          <p:nvPr/>
        </p:nvCxnSpPr>
        <p:spPr>
          <a:xfrm rot="16200000" flipV="1">
            <a:off x="9227171" y="4072618"/>
            <a:ext cx="1457874" cy="998021"/>
          </a:xfrm>
          <a:prstGeom prst="bentConnector3">
            <a:avLst>
              <a:gd name="adj1" fmla="val 5396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805676" y="2069090"/>
            <a:ext cx="969478" cy="5432"/>
          </a:xfrm>
          <a:prstGeom prst="line">
            <a:avLst/>
          </a:prstGeom>
          <a:ln w="19050">
            <a:solidFill>
              <a:srgbClr val="00B050"/>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98" name="TextBox 97">
            <a:extLst>
              <a:ext uri="{FF2B5EF4-FFF2-40B4-BE49-F238E27FC236}">
                <a16:creationId xmlns:a16="http://schemas.microsoft.com/office/drawing/2014/main" id="{5CE35AFE-4853-42AD-B21E-882775B8196E}"/>
              </a:ext>
            </a:extLst>
          </p:cNvPr>
          <p:cNvSpPr txBox="1"/>
          <p:nvPr/>
        </p:nvSpPr>
        <p:spPr>
          <a:xfrm>
            <a:off x="10096812" y="3587698"/>
            <a:ext cx="1936530"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104.42.238.205</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9870760" y="3153117"/>
            <a:ext cx="193653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5149790" y="3092315"/>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2123262" y="2495447"/>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5124753" y="31051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2088518" y="2495446"/>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a:stCxn id="87" idx="1"/>
            <a:endCxn id="85" idx="1"/>
          </p:cNvCxnSpPr>
          <p:nvPr/>
        </p:nvCxnSpPr>
        <p:spPr>
          <a:xfrm rot="10800000" flipV="1">
            <a:off x="2551434" y="390234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B1A90F29-DBDC-4744-A401-58D373D390E8}"/>
              </a:ext>
            </a:extLst>
          </p:cNvPr>
          <p:cNvSpPr txBox="1"/>
          <p:nvPr/>
        </p:nvSpPr>
        <p:spPr>
          <a:xfrm>
            <a:off x="9946965" y="3585361"/>
            <a:ext cx="2139573" cy="600164"/>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10.0.0.5</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3152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par>
                                <p:cTn id="24" presetID="10" presetClass="entr" presetSubtype="0" fill="hold"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90"/>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40"/>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49"/>
                                        </p:tgtEl>
                                        <p:attrNameLst>
                                          <p:attrName>style.visibility</p:attrName>
                                        </p:attrNameLst>
                                      </p:cBhvr>
                                      <p:to>
                                        <p:strVal val="visible"/>
                                      </p:to>
                                    </p:set>
                                    <p:animEffect transition="in" filter="fade">
                                      <p:cBhvr>
                                        <p:cTn id="54" dur="500"/>
                                        <p:tgtEl>
                                          <p:spTgt spid="14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65"/>
                                        </p:tgtEl>
                                        <p:attrNameLst>
                                          <p:attrName>style.visibility</p:attrName>
                                        </p:attrNameLst>
                                      </p:cBhvr>
                                      <p:to>
                                        <p:strVal val="visible"/>
                                      </p:to>
                                    </p:set>
                                    <p:animEffect transition="in" filter="fade">
                                      <p:cBhvr>
                                        <p:cTn id="59" dur="500"/>
                                        <p:tgtEl>
                                          <p:spTgt spid="106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fade">
                                      <p:cBhvr>
                                        <p:cTn id="62" dur="500"/>
                                        <p:tgtEl>
                                          <p:spTgt spid="10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68"/>
                                        </p:tgtEl>
                                        <p:attrNameLst>
                                          <p:attrName>style.visibility</p:attrName>
                                        </p:attrNameLst>
                                      </p:cBhvr>
                                      <p:to>
                                        <p:strVal val="visible"/>
                                      </p:to>
                                    </p:set>
                                    <p:animEffect transition="in" filter="fade">
                                      <p:cBhvr>
                                        <p:cTn id="67" dur="500"/>
                                        <p:tgtEl>
                                          <p:spTgt spid="16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20"/>
                                        </p:tgtEl>
                                        <p:attrNameLst>
                                          <p:attrName>style.visibility</p:attrName>
                                        </p:attrNameLst>
                                      </p:cBhvr>
                                      <p:to>
                                        <p:strVal val="visible"/>
                                      </p:to>
                                    </p:set>
                                    <p:animEffect transition="in" filter="fade">
                                      <p:cBhvr>
                                        <p:cTn id="77" dur="500"/>
                                        <p:tgtEl>
                                          <p:spTgt spid="120"/>
                                        </p:tgtEl>
                                      </p:cBhvr>
                                    </p:animEffect>
                                  </p:childTnLst>
                                </p:cTn>
                              </p:par>
                              <p:par>
                                <p:cTn id="78" presetID="10" presetClass="exit" presetSubtype="0" fill="hold" nodeType="withEffect">
                                  <p:stCondLst>
                                    <p:cond delay="0"/>
                                  </p:stCondLst>
                                  <p:childTnLst>
                                    <p:animEffect transition="out" filter="fade">
                                      <p:cBhvr>
                                        <p:cTn id="79" dur="500"/>
                                        <p:tgtEl>
                                          <p:spTgt spid="190"/>
                                        </p:tgtEl>
                                      </p:cBhvr>
                                    </p:animEffect>
                                    <p:set>
                                      <p:cBhvr>
                                        <p:cTn id="80" dur="1" fill="hold">
                                          <p:stCondLst>
                                            <p:cond delay="499"/>
                                          </p:stCondLst>
                                        </p:cTn>
                                        <p:tgtEl>
                                          <p:spTgt spid="190"/>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118"/>
                                        </p:tgtEl>
                                      </p:cBhvr>
                                    </p:animEffect>
                                    <p:set>
                                      <p:cBhvr>
                                        <p:cTn id="83" dur="1" fill="hold">
                                          <p:stCondLst>
                                            <p:cond delay="499"/>
                                          </p:stCondLst>
                                        </p:cTn>
                                        <p:tgtEl>
                                          <p:spTgt spid="118"/>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168"/>
                                        </p:tgtEl>
                                      </p:cBhvr>
                                    </p:animEffect>
                                    <p:set>
                                      <p:cBhvr>
                                        <p:cTn id="86" dur="1" fill="hold">
                                          <p:stCondLst>
                                            <p:cond delay="499"/>
                                          </p:stCondLst>
                                        </p:cTn>
                                        <p:tgtEl>
                                          <p:spTgt spid="168"/>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49"/>
                                        </p:tgtEl>
                                      </p:cBhvr>
                                    </p:animEffect>
                                    <p:set>
                                      <p:cBhvr>
                                        <p:cTn id="89" dur="1" fill="hold">
                                          <p:stCondLst>
                                            <p:cond delay="499"/>
                                          </p:stCondLst>
                                        </p:cTn>
                                        <p:tgtEl>
                                          <p:spTgt spid="14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90"/>
                                        </p:tgtEl>
                                        <p:attrNameLst>
                                          <p:attrName>style.visibility</p:attrName>
                                        </p:attrNameLst>
                                      </p:cBhvr>
                                      <p:to>
                                        <p:strVal val="visible"/>
                                      </p:to>
                                    </p:set>
                                    <p:animEffect transition="in" filter="fade">
                                      <p:cBhvr>
                                        <p:cTn id="94" dur="500"/>
                                        <p:tgtEl>
                                          <p:spTgt spid="190"/>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49"/>
                                        </p:tgtEl>
                                        <p:attrNameLst>
                                          <p:attrName>style.visibility</p:attrName>
                                        </p:attrNameLst>
                                      </p:cBhvr>
                                      <p:to>
                                        <p:strVal val="visible"/>
                                      </p:to>
                                    </p:set>
                                    <p:animEffect transition="in" filter="fade">
                                      <p:cBhvr>
                                        <p:cTn id="99" dur="500"/>
                                        <p:tgtEl>
                                          <p:spTgt spid="14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68"/>
                                        </p:tgtEl>
                                        <p:attrNameLst>
                                          <p:attrName>style.visibility</p:attrName>
                                        </p:attrNameLst>
                                      </p:cBhvr>
                                      <p:to>
                                        <p:strVal val="visible"/>
                                      </p:to>
                                    </p:set>
                                    <p:animEffect transition="in" filter="fade">
                                      <p:cBhvr>
                                        <p:cTn id="104" dur="500"/>
                                        <p:tgtEl>
                                          <p:spTgt spid="16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064"/>
                                        </p:tgtEl>
                                        <p:attrNameLst>
                                          <p:attrName>style.visibility</p:attrName>
                                        </p:attrNameLst>
                                      </p:cBhvr>
                                      <p:to>
                                        <p:strVal val="visible"/>
                                      </p:to>
                                    </p:set>
                                    <p:animEffect transition="in" filter="fade">
                                      <p:cBhvr>
                                        <p:cTn id="109" dur="500"/>
                                        <p:tgtEl>
                                          <p:spTgt spid="1064"/>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fade">
                                      <p:cBhvr>
                                        <p:cTn id="114" dur="500"/>
                                        <p:tgtEl>
                                          <p:spTgt spid="121"/>
                                        </p:tgtEl>
                                      </p:cBhvr>
                                    </p:animEffect>
                                  </p:childTnLst>
                                </p:cTn>
                              </p:par>
                              <p:par>
                                <p:cTn id="115" presetID="10" presetClass="exit" presetSubtype="0" fill="hold" nodeType="withEffect">
                                  <p:stCondLst>
                                    <p:cond delay="0"/>
                                  </p:stCondLst>
                                  <p:childTnLst>
                                    <p:animEffect transition="out" filter="fade">
                                      <p:cBhvr>
                                        <p:cTn id="116" dur="500"/>
                                        <p:tgtEl>
                                          <p:spTgt spid="149"/>
                                        </p:tgtEl>
                                      </p:cBhvr>
                                    </p:animEffect>
                                    <p:set>
                                      <p:cBhvr>
                                        <p:cTn id="117" dur="1" fill="hold">
                                          <p:stCondLst>
                                            <p:cond delay="499"/>
                                          </p:stCondLst>
                                        </p:cTn>
                                        <p:tgtEl>
                                          <p:spTgt spid="149"/>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8"/>
                                        </p:tgtEl>
                                      </p:cBhvr>
                                    </p:animEffect>
                                    <p:set>
                                      <p:cBhvr>
                                        <p:cTn id="120" dur="1" fill="hold">
                                          <p:stCondLst>
                                            <p:cond delay="499"/>
                                          </p:stCondLst>
                                        </p:cTn>
                                        <p:tgtEl>
                                          <p:spTgt spid="168"/>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120"/>
                                        </p:tgtEl>
                                      </p:cBhvr>
                                    </p:animEffect>
                                    <p:set>
                                      <p:cBhvr>
                                        <p:cTn id="123" dur="1" fill="hold">
                                          <p:stCondLst>
                                            <p:cond delay="499"/>
                                          </p:stCondLst>
                                        </p:cTn>
                                        <p:tgtEl>
                                          <p:spTgt spid="120"/>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190"/>
                                        </p:tgtEl>
                                      </p:cBhvr>
                                    </p:animEffect>
                                    <p:set>
                                      <p:cBhvr>
                                        <p:cTn id="126" dur="1" fill="hold">
                                          <p:stCondLst>
                                            <p:cond delay="499"/>
                                          </p:stCondLst>
                                        </p:cTn>
                                        <p:tgtEl>
                                          <p:spTgt spid="190"/>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1064"/>
                                        </p:tgtEl>
                                      </p:cBhvr>
                                    </p:animEffect>
                                    <p:set>
                                      <p:cBhvr>
                                        <p:cTn id="129" dur="1" fill="hold">
                                          <p:stCondLst>
                                            <p:cond delay="499"/>
                                          </p:stCondLst>
                                        </p:cTn>
                                        <p:tgtEl>
                                          <p:spTgt spid="1064"/>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115"/>
                                        </p:tgtEl>
                                        <p:attrNameLst>
                                          <p:attrName>style.visibility</p:attrName>
                                        </p:attrNameLst>
                                      </p:cBhvr>
                                      <p:to>
                                        <p:strVal val="visible"/>
                                      </p:to>
                                    </p:set>
                                    <p:animEffect transition="in" filter="fade">
                                      <p:cBhvr>
                                        <p:cTn id="134" dur="500"/>
                                        <p:tgtEl>
                                          <p:spTgt spid="11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04"/>
                                        </p:tgtEl>
                                        <p:attrNameLst>
                                          <p:attrName>style.visibility</p:attrName>
                                        </p:attrNameLst>
                                      </p:cBhvr>
                                      <p:to>
                                        <p:strVal val="visible"/>
                                      </p:to>
                                    </p:set>
                                    <p:animEffect transition="in" filter="fade">
                                      <p:cBhvr>
                                        <p:cTn id="137" dur="500"/>
                                        <p:tgtEl>
                                          <p:spTgt spid="10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28"/>
                                        </p:tgtEl>
                                        <p:attrNameLst>
                                          <p:attrName>style.visibility</p:attrName>
                                        </p:attrNameLst>
                                      </p:cBhvr>
                                      <p:to>
                                        <p:strVal val="visible"/>
                                      </p:to>
                                    </p:set>
                                    <p:animEffect transition="in" filter="fade">
                                      <p:cBhvr>
                                        <p:cTn id="142" dur="500"/>
                                        <p:tgtEl>
                                          <p:spTgt spid="128"/>
                                        </p:tgtEl>
                                      </p:cBhvr>
                                    </p:animEffect>
                                  </p:childTnLst>
                                </p:cTn>
                              </p:par>
                              <p:par>
                                <p:cTn id="143" presetID="1" presetClass="entr" presetSubtype="0" fill="hold"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3"/>
                                        </p:tgtEl>
                                        <p:attrNameLst>
                                          <p:attrName>style.visibility</p:attrName>
                                        </p:attrNameLst>
                                      </p:cBhvr>
                                      <p:to>
                                        <p:strVal val="visible"/>
                                      </p:to>
                                    </p:set>
                                  </p:childTnLst>
                                </p:cTn>
                              </p:par>
                              <p:par>
                                <p:cTn id="147" presetID="10" presetClass="entr" presetSubtype="0" fill="hold" grpId="0" nodeType="withEffect">
                                  <p:stCondLst>
                                    <p:cond delay="0"/>
                                  </p:stCondLst>
                                  <p:childTnLst>
                                    <p:set>
                                      <p:cBhvr>
                                        <p:cTn id="148" dur="1" fill="hold">
                                          <p:stCondLst>
                                            <p:cond delay="0"/>
                                          </p:stCondLst>
                                        </p:cTn>
                                        <p:tgtEl>
                                          <p:spTgt spid="106"/>
                                        </p:tgtEl>
                                        <p:attrNameLst>
                                          <p:attrName>style.visibility</p:attrName>
                                        </p:attrNameLst>
                                      </p:cBhvr>
                                      <p:to>
                                        <p:strVal val="visible"/>
                                      </p:to>
                                    </p:set>
                                    <p:animEffect transition="in" filter="fade">
                                      <p:cBhvr>
                                        <p:cTn id="149" dur="500"/>
                                        <p:tgtEl>
                                          <p:spTgt spid="106"/>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79"/>
                                        </p:tgtEl>
                                        <p:attrNameLst>
                                          <p:attrName>style.visibility</p:attrName>
                                        </p:attrNameLst>
                                      </p:cBhvr>
                                      <p:to>
                                        <p:strVal val="visible"/>
                                      </p:to>
                                    </p:set>
                                    <p:animEffect transition="in" filter="fade">
                                      <p:cBhvr>
                                        <p:cTn id="154" dur="500"/>
                                        <p:tgtEl>
                                          <p:spTgt spid="7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05"/>
                                        </p:tgtEl>
                                        <p:attrNameLst>
                                          <p:attrName>style.visibility</p:attrName>
                                        </p:attrNameLst>
                                      </p:cBhvr>
                                      <p:to>
                                        <p:strVal val="visible"/>
                                      </p:to>
                                    </p:set>
                                    <p:animEffect transition="in" filter="fade">
                                      <p:cBhvr>
                                        <p:cTn id="157" dur="500"/>
                                        <p:tgtEl>
                                          <p:spTgt spid="105"/>
                                        </p:tgtEl>
                                      </p:cBhvr>
                                    </p:animEffect>
                                  </p:childTnLst>
                                </p:cTn>
                              </p:par>
                              <p:par>
                                <p:cTn id="158" presetID="10" presetClass="entr" presetSubtype="0" fill="hold" nodeType="withEffect">
                                  <p:stCondLst>
                                    <p:cond delay="0"/>
                                  </p:stCondLst>
                                  <p:childTnLst>
                                    <p:set>
                                      <p:cBhvr>
                                        <p:cTn id="159" dur="1" fill="hold">
                                          <p:stCondLst>
                                            <p:cond delay="0"/>
                                          </p:stCondLst>
                                        </p:cTn>
                                        <p:tgtEl>
                                          <p:spTgt spid="1072"/>
                                        </p:tgtEl>
                                        <p:attrNameLst>
                                          <p:attrName>style.visibility</p:attrName>
                                        </p:attrNameLst>
                                      </p:cBhvr>
                                      <p:to>
                                        <p:strVal val="visible"/>
                                      </p:to>
                                    </p:set>
                                    <p:animEffect transition="in" filter="fade">
                                      <p:cBhvr>
                                        <p:cTn id="160" dur="500"/>
                                        <p:tgtEl>
                                          <p:spTgt spid="1072"/>
                                        </p:tgtEl>
                                      </p:cBhvr>
                                    </p:animEffect>
                                  </p:childTnLst>
                                </p:cTn>
                              </p:par>
                              <p:par>
                                <p:cTn id="161" presetID="1" presetClass="entr" presetSubtype="0" fill="hold" nodeType="withEffect">
                                  <p:stCondLst>
                                    <p:cond delay="0"/>
                                  </p:stCondLst>
                                  <p:childTnLst>
                                    <p:set>
                                      <p:cBhvr>
                                        <p:cTn id="162" dur="1" fill="hold">
                                          <p:stCondLst>
                                            <p:cond delay="0"/>
                                          </p:stCondLst>
                                        </p:cTn>
                                        <p:tgtEl>
                                          <p:spTgt spid="84"/>
                                        </p:tgtEl>
                                        <p:attrNameLst>
                                          <p:attrName>style.visibility</p:attrName>
                                        </p:attrNameLst>
                                      </p:cBhvr>
                                      <p:to>
                                        <p:strVal val="visible"/>
                                      </p:to>
                                    </p:set>
                                  </p:childTnLst>
                                </p:cTn>
                              </p:par>
                              <p:par>
                                <p:cTn id="163" presetID="10" presetClass="entr" presetSubtype="0" fill="hold" nodeType="withEffect">
                                  <p:stCondLst>
                                    <p:cond delay="0"/>
                                  </p:stCondLst>
                                  <p:childTnLst>
                                    <p:set>
                                      <p:cBhvr>
                                        <p:cTn id="164" dur="1" fill="hold">
                                          <p:stCondLst>
                                            <p:cond delay="0"/>
                                          </p:stCondLst>
                                        </p:cTn>
                                        <p:tgtEl>
                                          <p:spTgt spid="89"/>
                                        </p:tgtEl>
                                        <p:attrNameLst>
                                          <p:attrName>style.visibility</p:attrName>
                                        </p:attrNameLst>
                                      </p:cBhvr>
                                      <p:to>
                                        <p:strVal val="visible"/>
                                      </p:to>
                                    </p:set>
                                    <p:animEffect transition="in" filter="fade">
                                      <p:cBhvr>
                                        <p:cTn id="165" dur="500"/>
                                        <p:tgtEl>
                                          <p:spTgt spid="89"/>
                                        </p:tgtEl>
                                      </p:cBhvr>
                                    </p:animEffect>
                                  </p:childTnLst>
                                </p:cTn>
                              </p:par>
                              <p:par>
                                <p:cTn id="166" presetID="1" presetClass="entr" presetSubtype="0" fill="hold" nodeType="withEffect">
                                  <p:stCondLst>
                                    <p:cond delay="0"/>
                                  </p:stCondLst>
                                  <p:childTnLst>
                                    <p:set>
                                      <p:cBhvr>
                                        <p:cTn id="167" dur="1" fill="hold">
                                          <p:stCondLst>
                                            <p:cond delay="0"/>
                                          </p:stCondLst>
                                        </p:cTn>
                                        <p:tgtEl>
                                          <p:spTgt spid="83"/>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62"/>
                                        </p:tgtEl>
                                        <p:attrNameLst>
                                          <p:attrName>style.visibility</p:attrName>
                                        </p:attrNameLst>
                                      </p:cBhvr>
                                      <p:to>
                                        <p:strVal val="visible"/>
                                      </p:to>
                                    </p:set>
                                    <p:animEffect transition="in" filter="fade">
                                      <p:cBhvr>
                                        <p:cTn id="172" dur="500"/>
                                        <p:tgtEl>
                                          <p:spTgt spid="62"/>
                                        </p:tgtEl>
                                      </p:cBhvr>
                                    </p:animEffect>
                                  </p:childTnLst>
                                </p:cTn>
                              </p:par>
                              <p:par>
                                <p:cTn id="173" presetID="10" presetClass="entr" presetSubtype="0" fill="hold" nodeType="withEffect">
                                  <p:stCondLst>
                                    <p:cond delay="0"/>
                                  </p:stCondLst>
                                  <p:childTnLst>
                                    <p:set>
                                      <p:cBhvr>
                                        <p:cTn id="174" dur="1" fill="hold">
                                          <p:stCondLst>
                                            <p:cond delay="0"/>
                                          </p:stCondLst>
                                        </p:cTn>
                                        <p:tgtEl>
                                          <p:spTgt spid="64"/>
                                        </p:tgtEl>
                                        <p:attrNameLst>
                                          <p:attrName>style.visibility</p:attrName>
                                        </p:attrNameLst>
                                      </p:cBhvr>
                                      <p:to>
                                        <p:strVal val="visible"/>
                                      </p:to>
                                    </p:set>
                                    <p:animEffect transition="in" filter="fade">
                                      <p:cBhvr>
                                        <p:cTn id="175" dur="500"/>
                                        <p:tgtEl>
                                          <p:spTgt spid="64"/>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63"/>
                                        </p:tgtEl>
                                        <p:attrNameLst>
                                          <p:attrName>style.visibility</p:attrName>
                                        </p:attrNameLst>
                                      </p:cBhvr>
                                      <p:to>
                                        <p:strVal val="visible"/>
                                      </p:to>
                                    </p:set>
                                    <p:animEffect transition="in" filter="fade">
                                      <p:cBhvr>
                                        <p:cTn id="178" dur="500"/>
                                        <p:tgtEl>
                                          <p:spTgt spid="63"/>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xit" presetSubtype="0" fill="hold" grpId="1" nodeType="clickEffect">
                                  <p:stCondLst>
                                    <p:cond delay="0"/>
                                  </p:stCondLst>
                                  <p:childTnLst>
                                    <p:animEffect transition="out" filter="fade">
                                      <p:cBhvr>
                                        <p:cTn id="182" dur="500"/>
                                        <p:tgtEl>
                                          <p:spTgt spid="121"/>
                                        </p:tgtEl>
                                      </p:cBhvr>
                                    </p:animEffect>
                                    <p:set>
                                      <p:cBhvr>
                                        <p:cTn id="183" dur="1" fill="hold">
                                          <p:stCondLst>
                                            <p:cond delay="499"/>
                                          </p:stCondLst>
                                        </p:cTn>
                                        <p:tgtEl>
                                          <p:spTgt spid="121"/>
                                        </p:tgtEl>
                                        <p:attrNameLst>
                                          <p:attrName>style.visibility</p:attrName>
                                        </p:attrNameLst>
                                      </p:cBhvr>
                                      <p:to>
                                        <p:strVal val="hidden"/>
                                      </p:to>
                                    </p:set>
                                  </p:childTnLst>
                                </p:cTn>
                              </p:par>
                              <p:par>
                                <p:cTn id="184" presetID="10" presetClass="entr" presetSubtype="0" fill="hold" grpId="0" nodeType="withEffect">
                                  <p:stCondLst>
                                    <p:cond delay="0"/>
                                  </p:stCondLst>
                                  <p:childTnLst>
                                    <p:set>
                                      <p:cBhvr>
                                        <p:cTn id="185" dur="1" fill="hold">
                                          <p:stCondLst>
                                            <p:cond delay="0"/>
                                          </p:stCondLst>
                                        </p:cTn>
                                        <p:tgtEl>
                                          <p:spTgt spid="122"/>
                                        </p:tgtEl>
                                        <p:attrNameLst>
                                          <p:attrName>style.visibility</p:attrName>
                                        </p:attrNameLst>
                                      </p:cBhvr>
                                      <p:to>
                                        <p:strVal val="visible"/>
                                      </p:to>
                                    </p:set>
                                    <p:animEffect transition="in" filter="fade">
                                      <p:cBhvr>
                                        <p:cTn id="186" dur="500"/>
                                        <p:tgtEl>
                                          <p:spTgt spid="122"/>
                                        </p:tgtEl>
                                      </p:cBhvr>
                                    </p:animEffect>
                                  </p:childTnLst>
                                </p:cTn>
                              </p:par>
                              <p:par>
                                <p:cTn id="187" presetID="10" presetClass="exit" presetSubtype="0" fill="hold" nodeType="withEffect">
                                  <p:stCondLst>
                                    <p:cond delay="0"/>
                                  </p:stCondLst>
                                  <p:childTnLst>
                                    <p:animEffect transition="out" filter="fade">
                                      <p:cBhvr>
                                        <p:cTn id="188" dur="500"/>
                                        <p:tgtEl>
                                          <p:spTgt spid="115"/>
                                        </p:tgtEl>
                                      </p:cBhvr>
                                    </p:animEffect>
                                    <p:set>
                                      <p:cBhvr>
                                        <p:cTn id="189" dur="1" fill="hold">
                                          <p:stCondLst>
                                            <p:cond delay="499"/>
                                          </p:stCondLst>
                                        </p:cTn>
                                        <p:tgtEl>
                                          <p:spTgt spid="115"/>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nodeType="clickEffect">
                                  <p:stCondLst>
                                    <p:cond delay="0"/>
                                  </p:stCondLst>
                                  <p:childTnLst>
                                    <p:set>
                                      <p:cBhvr>
                                        <p:cTn id="193" dur="1" fill="hold">
                                          <p:stCondLst>
                                            <p:cond delay="0"/>
                                          </p:stCondLst>
                                        </p:cTn>
                                        <p:tgtEl>
                                          <p:spTgt spid="1032"/>
                                        </p:tgtEl>
                                        <p:attrNameLst>
                                          <p:attrName>style.visibility</p:attrName>
                                        </p:attrNameLst>
                                      </p:cBhvr>
                                      <p:to>
                                        <p:strVal val="visible"/>
                                      </p:to>
                                    </p:set>
                                    <p:animEffect transition="in" filter="fade">
                                      <p:cBhvr>
                                        <p:cTn id="194" dur="500"/>
                                        <p:tgtEl>
                                          <p:spTgt spid="1032"/>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07"/>
                                        </p:tgtEl>
                                        <p:attrNameLst>
                                          <p:attrName>style.visibility</p:attrName>
                                        </p:attrNameLst>
                                      </p:cBhvr>
                                      <p:to>
                                        <p:strVal val="visible"/>
                                      </p:to>
                                    </p:set>
                                    <p:animEffect transition="in" filter="fade">
                                      <p:cBhvr>
                                        <p:cTn id="197" dur="500"/>
                                        <p:tgtEl>
                                          <p:spTgt spid="107"/>
                                        </p:tgtEl>
                                      </p:cBhvr>
                                    </p:animEffect>
                                  </p:childTnLst>
                                </p:cTn>
                              </p:par>
                              <p:par>
                                <p:cTn id="198" presetID="10" presetClass="entr" presetSubtype="0" fill="hold" nodeType="withEffect">
                                  <p:stCondLst>
                                    <p:cond delay="0"/>
                                  </p:stCondLst>
                                  <p:childTnLst>
                                    <p:set>
                                      <p:cBhvr>
                                        <p:cTn id="199" dur="1" fill="hold">
                                          <p:stCondLst>
                                            <p:cond delay="0"/>
                                          </p:stCondLst>
                                        </p:cTn>
                                        <p:tgtEl>
                                          <p:spTgt spid="44"/>
                                        </p:tgtEl>
                                        <p:attrNameLst>
                                          <p:attrName>style.visibility</p:attrName>
                                        </p:attrNameLst>
                                      </p:cBhvr>
                                      <p:to>
                                        <p:strVal val="visible"/>
                                      </p:to>
                                    </p:set>
                                    <p:animEffect transition="in" filter="fade">
                                      <p:cBhvr>
                                        <p:cTn id="200" dur="500"/>
                                        <p:tgtEl>
                                          <p:spTgt spid="44"/>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117"/>
                                        </p:tgtEl>
                                        <p:attrNameLst>
                                          <p:attrName>style.visibility</p:attrName>
                                        </p:attrNameLst>
                                      </p:cBhvr>
                                      <p:to>
                                        <p:strVal val="visible"/>
                                      </p:to>
                                    </p:set>
                                    <p:animEffect transition="in" filter="fade">
                                      <p:cBhvr>
                                        <p:cTn id="205" dur="500"/>
                                        <p:tgtEl>
                                          <p:spTgt spid="117"/>
                                        </p:tgtEl>
                                      </p:cBhvr>
                                    </p:animEffect>
                                  </p:childTnLst>
                                </p:cTn>
                              </p:par>
                              <p:par>
                                <p:cTn id="206" presetID="10" presetClass="entr" presetSubtype="0" fill="hold" nodeType="withEffect">
                                  <p:stCondLst>
                                    <p:cond delay="0"/>
                                  </p:stCondLst>
                                  <p:childTnLst>
                                    <p:set>
                                      <p:cBhvr>
                                        <p:cTn id="207" dur="1" fill="hold">
                                          <p:stCondLst>
                                            <p:cond delay="0"/>
                                          </p:stCondLst>
                                        </p:cTn>
                                        <p:tgtEl>
                                          <p:spTgt spid="30"/>
                                        </p:tgtEl>
                                        <p:attrNameLst>
                                          <p:attrName>style.visibility</p:attrName>
                                        </p:attrNameLst>
                                      </p:cBhvr>
                                      <p:to>
                                        <p:strVal val="visible"/>
                                      </p:to>
                                    </p:set>
                                    <p:animEffect transition="in" filter="fade">
                                      <p:cBhvr>
                                        <p:cTn id="20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5" grpId="0" animBg="1"/>
      <p:bldP spid="28" grpId="0" animBg="1"/>
      <p:bldP spid="40" grpId="0"/>
      <p:bldP spid="42" grpId="0"/>
      <p:bldP spid="53" grpId="0"/>
      <p:bldP spid="63" grpId="0"/>
      <p:bldP spid="118" grpId="0"/>
      <p:bldP spid="118" grpId="1"/>
      <p:bldP spid="120" grpId="0"/>
      <p:bldP spid="120" grpId="1"/>
      <p:bldP spid="121" grpId="0"/>
      <p:bldP spid="121" grpId="1"/>
      <p:bldP spid="122" grpId="0"/>
      <p:bldP spid="98" grpId="0"/>
      <p:bldP spid="99" grpId="0"/>
      <p:bldP spid="3" grpId="0"/>
      <p:bldP spid="101" grpId="0"/>
      <p:bldP spid="104" grpId="0" animBg="1"/>
      <p:bldP spid="106" grpId="0" animBg="1"/>
      <p:bldP spid="10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Managed Instance</a:t>
            </a:r>
          </a:p>
        </p:txBody>
      </p:sp>
      <p:cxnSp>
        <p:nvCxnSpPr>
          <p:cNvPr id="4" name="Straight Connector 3">
            <a:extLst>
              <a:ext uri="{FF2B5EF4-FFF2-40B4-BE49-F238E27FC236}">
                <a16:creationId xmlns:a16="http://schemas.microsoft.com/office/drawing/2014/main" id="{62B04712-CE37-47A8-92A6-0DFB33C4D78E}"/>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MLA">
            <a:extLst>
              <a:ext uri="{FF2B5EF4-FFF2-40B4-BE49-F238E27FC236}">
                <a16:creationId xmlns:a16="http://schemas.microsoft.com/office/drawing/2014/main" id="{6AD4FEDE-C282-4664-B9B3-D954018EE957}"/>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11" name="MLA 10">
            <a:extLst>
              <a:ext uri="{FF2B5EF4-FFF2-40B4-BE49-F238E27FC236}">
                <a16:creationId xmlns:a16="http://schemas.microsoft.com/office/drawing/2014/main" id="{FF9C3425-05AD-428C-83DB-B6FC8B9BB348}"/>
              </a:ext>
            </a:extLst>
          </p:cNvPr>
          <p:cNvGrpSpPr/>
          <p:nvPr/>
        </p:nvGrpSpPr>
        <p:grpSpPr>
          <a:xfrm>
            <a:off x="8405999" y="6183745"/>
            <a:ext cx="365760" cy="365760"/>
            <a:chOff x="6621825" y="1828525"/>
            <a:chExt cx="781282" cy="781282"/>
          </a:xfrm>
          <a:solidFill>
            <a:schemeClr val="accent5">
              <a:lumMod val="75000"/>
            </a:schemeClr>
          </a:solidFill>
        </p:grpSpPr>
        <p:sp>
          <p:nvSpPr>
            <p:cNvPr id="12" name="Oval 11">
              <a:extLst>
                <a:ext uri="{FF2B5EF4-FFF2-40B4-BE49-F238E27FC236}">
                  <a16:creationId xmlns:a16="http://schemas.microsoft.com/office/drawing/2014/main" id="{AF805832-115F-4CCB-9264-B23BA097DFC3}"/>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C9F2BCB5-88C4-47CF-9FE3-AD741E18508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IAM 2">
            <a:extLst>
              <a:ext uri="{FF2B5EF4-FFF2-40B4-BE49-F238E27FC236}">
                <a16:creationId xmlns:a16="http://schemas.microsoft.com/office/drawing/2014/main" id="{0CF85EF7-B13C-49AD-B676-4D34D934A063}"/>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IAM">
            <a:extLst>
              <a:ext uri="{FF2B5EF4-FFF2-40B4-BE49-F238E27FC236}">
                <a16:creationId xmlns:a16="http://schemas.microsoft.com/office/drawing/2014/main" id="{9E5DF935-6828-4CAA-9A82-B566B0A538F3}"/>
              </a:ext>
            </a:extLst>
          </p:cNvPr>
          <p:cNvGrpSpPr/>
          <p:nvPr/>
        </p:nvGrpSpPr>
        <p:grpSpPr>
          <a:xfrm>
            <a:off x="1123634" y="6161511"/>
            <a:ext cx="365760" cy="365760"/>
            <a:chOff x="5625439" y="609860"/>
            <a:chExt cx="781282" cy="781282"/>
          </a:xfrm>
          <a:solidFill>
            <a:schemeClr val="accent5">
              <a:lumMod val="75000"/>
            </a:schemeClr>
          </a:solidFill>
        </p:grpSpPr>
        <p:sp>
          <p:nvSpPr>
            <p:cNvPr id="16" name="Oval 15">
              <a:extLst>
                <a:ext uri="{FF2B5EF4-FFF2-40B4-BE49-F238E27FC236}">
                  <a16:creationId xmlns:a16="http://schemas.microsoft.com/office/drawing/2014/main" id="{F71822B3-347F-481A-B751-A603F83F35C2}"/>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E1F8D075-6739-4091-BC6F-C9C181854457}"/>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DP 1">
            <a:extLst>
              <a:ext uri="{FF2B5EF4-FFF2-40B4-BE49-F238E27FC236}">
                <a16:creationId xmlns:a16="http://schemas.microsoft.com/office/drawing/2014/main" id="{9EDB36E5-948F-4A59-BF67-DC97CCDDF3FA}"/>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DP">
            <a:extLst>
              <a:ext uri="{FF2B5EF4-FFF2-40B4-BE49-F238E27FC236}">
                <a16:creationId xmlns:a16="http://schemas.microsoft.com/office/drawing/2014/main" id="{30E40EEF-50EF-4D9F-8672-BF6B26F8A5BB}"/>
              </a:ext>
            </a:extLst>
          </p:cNvPr>
          <p:cNvGrpSpPr/>
          <p:nvPr/>
        </p:nvGrpSpPr>
        <p:grpSpPr>
          <a:xfrm>
            <a:off x="5912770" y="6163646"/>
            <a:ext cx="365760" cy="365760"/>
            <a:chOff x="6873999" y="3404401"/>
            <a:chExt cx="781282" cy="781282"/>
          </a:xfrm>
          <a:solidFill>
            <a:schemeClr val="accent5">
              <a:lumMod val="75000"/>
            </a:schemeClr>
          </a:solidFill>
        </p:grpSpPr>
        <p:sp>
          <p:nvSpPr>
            <p:cNvPr id="20" name="Oval 19">
              <a:extLst>
                <a:ext uri="{FF2B5EF4-FFF2-40B4-BE49-F238E27FC236}">
                  <a16:creationId xmlns:a16="http://schemas.microsoft.com/office/drawing/2014/main" id="{69AFF37F-DF9E-4875-97CD-D1E3A4FC2B2D}"/>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78E1F722-7FA6-4783-AE62-9F1FB115D80D}"/>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NS 10">
            <a:extLst>
              <a:ext uri="{FF2B5EF4-FFF2-40B4-BE49-F238E27FC236}">
                <a16:creationId xmlns:a16="http://schemas.microsoft.com/office/drawing/2014/main" id="{153AD713-1014-47DA-8CB1-28F83DD48DE5}"/>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3" name="NS">
            <a:extLst>
              <a:ext uri="{FF2B5EF4-FFF2-40B4-BE49-F238E27FC236}">
                <a16:creationId xmlns:a16="http://schemas.microsoft.com/office/drawing/2014/main" id="{F6EEE514-EECF-42DA-8B38-54CCB740ADB6}"/>
              </a:ext>
            </a:extLst>
          </p:cNvPr>
          <p:cNvGrpSpPr/>
          <p:nvPr/>
        </p:nvGrpSpPr>
        <p:grpSpPr>
          <a:xfrm>
            <a:off x="3483171" y="6150255"/>
            <a:ext cx="365760" cy="365760"/>
            <a:chOff x="460346" y="5002577"/>
            <a:chExt cx="530532" cy="530532"/>
          </a:xfrm>
        </p:grpSpPr>
        <p:sp>
          <p:nvSpPr>
            <p:cNvPr id="24" name="Oval 23">
              <a:extLst>
                <a:ext uri="{FF2B5EF4-FFF2-40B4-BE49-F238E27FC236}">
                  <a16:creationId xmlns:a16="http://schemas.microsoft.com/office/drawing/2014/main" id="{702B2288-4DA3-4E6C-BBB9-92AA7AE50C3B}"/>
                </a:ext>
              </a:extLst>
            </p:cNvPr>
            <p:cNvSpPr/>
            <p:nvPr/>
          </p:nvSpPr>
          <p:spPr bwMode="auto">
            <a:xfrm>
              <a:off x="460346" y="5002577"/>
              <a:ext cx="530532" cy="53053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Freeform 37">
              <a:extLst>
                <a:ext uri="{FF2B5EF4-FFF2-40B4-BE49-F238E27FC236}">
                  <a16:creationId xmlns:a16="http://schemas.microsoft.com/office/drawing/2014/main" id="{6AFADD1A-0AF3-4515-95B0-CD868560C0C2}"/>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40" name="Vnet 1 text 2">
            <a:extLst>
              <a:ext uri="{FF2B5EF4-FFF2-40B4-BE49-F238E27FC236}">
                <a16:creationId xmlns:a16="http://schemas.microsoft.com/office/drawing/2014/main" id="{57460166-181F-4E04-AD95-9496A32392DB}"/>
              </a:ext>
            </a:extLst>
          </p:cNvPr>
          <p:cNvSpPr txBox="1"/>
          <p:nvPr/>
        </p:nvSpPr>
        <p:spPr>
          <a:xfrm>
            <a:off x="7093181" y="1830961"/>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960328" y="1472015"/>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32" name="Private Endpoint">
            <a:extLst>
              <a:ext uri="{FF2B5EF4-FFF2-40B4-BE49-F238E27FC236}">
                <a16:creationId xmlns:a16="http://schemas.microsoft.com/office/drawing/2014/main" id="{633E44E4-4C6B-4E6A-8BEE-F5AC264EC699}"/>
              </a:ext>
            </a:extLst>
          </p:cNvPr>
          <p:cNvGrpSpPr/>
          <p:nvPr/>
        </p:nvGrpSpPr>
        <p:grpSpPr>
          <a:xfrm>
            <a:off x="6866692" y="2988857"/>
            <a:ext cx="1225056" cy="961313"/>
            <a:chOff x="6866692" y="2988857"/>
            <a:chExt cx="1225056" cy="961313"/>
          </a:xfrm>
        </p:grpSpPr>
        <p:sp>
          <p:nvSpPr>
            <p:cNvPr id="35" name="TextBox 177">
              <a:extLst>
                <a:ext uri="{FF2B5EF4-FFF2-40B4-BE49-F238E27FC236}">
                  <a16:creationId xmlns:a16="http://schemas.microsoft.com/office/drawing/2014/main" id="{43F58F5C-262E-4B59-A264-030383B36388}"/>
                </a:ext>
              </a:extLst>
            </p:cNvPr>
            <p:cNvSpPr txBox="1"/>
            <p:nvPr/>
          </p:nvSpPr>
          <p:spPr>
            <a:xfrm>
              <a:off x="6866692" y="376550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pic>
          <p:nvPicPr>
            <p:cNvPr id="37" name="Picture 36" descr="image004">
              <a:extLst>
                <a:ext uri="{FF2B5EF4-FFF2-40B4-BE49-F238E27FC236}">
                  <a16:creationId xmlns:a16="http://schemas.microsoft.com/office/drawing/2014/main" id="{1C305C39-3457-4748-8C1F-18902AD5C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348" y="3106764"/>
              <a:ext cx="639459" cy="63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2">
              <a:extLst>
                <a:ext uri="{FF2B5EF4-FFF2-40B4-BE49-F238E27FC236}">
                  <a16:creationId xmlns:a16="http://schemas.microsoft.com/office/drawing/2014/main" id="{13607294-3308-4FA7-8409-AF29D34221C9}"/>
                </a:ext>
              </a:extLst>
            </p:cNvPr>
            <p:cNvSpPr txBox="1"/>
            <p:nvPr/>
          </p:nvSpPr>
          <p:spPr>
            <a:xfrm>
              <a:off x="7203378" y="2988857"/>
              <a:ext cx="718353"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10.0.0.5</a:t>
              </a:r>
            </a:p>
          </p:txBody>
        </p:sp>
      </p:grpSp>
      <p:cxnSp>
        <p:nvCxnSpPr>
          <p:cNvPr id="44" name="Long arrow DB PL">
            <a:extLst>
              <a:ext uri="{FF2B5EF4-FFF2-40B4-BE49-F238E27FC236}">
                <a16:creationId xmlns:a16="http://schemas.microsoft.com/office/drawing/2014/main" id="{A60D215A-B3F2-4F99-9BCA-0D07E37E7932}"/>
              </a:ext>
            </a:extLst>
          </p:cNvPr>
          <p:cNvCxnSpPr>
            <a:cxnSpLocks/>
          </p:cNvCxnSpPr>
          <p:nvPr/>
        </p:nvCxnSpPr>
        <p:spPr>
          <a:xfrm>
            <a:off x="7655047" y="3514940"/>
            <a:ext cx="1472351" cy="0"/>
          </a:xfrm>
          <a:prstGeom prst="line">
            <a:avLst/>
          </a:prstGeom>
          <a:ln w="34925">
            <a:solidFill>
              <a:srgbClr val="00B050"/>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45" name="SQL DB">
            <a:extLst>
              <a:ext uri="{FF2B5EF4-FFF2-40B4-BE49-F238E27FC236}">
                <a16:creationId xmlns:a16="http://schemas.microsoft.com/office/drawing/2014/main" id="{B6B190AE-2EDC-4505-BECF-22A08198FA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9715" y="3187929"/>
            <a:ext cx="654763" cy="654763"/>
          </a:xfrm>
          <a:prstGeom prst="rect">
            <a:avLst/>
          </a:prstGeom>
        </p:spPr>
      </p:pic>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350636" y="1411705"/>
            <a:ext cx="0" cy="669711"/>
          </a:xfrm>
          <a:prstGeom prst="line">
            <a:avLst/>
          </a:prstGeom>
          <a:noFill/>
          <a:ln w="19050" cap="flat" cmpd="sng" algn="ctr">
            <a:solidFill>
              <a:schemeClr val="tx1"/>
            </a:solidFill>
            <a:prstDash val="sysDash"/>
            <a:miter lim="800000"/>
            <a:headEnd type="none" w="med" len="med"/>
            <a:tailEnd type="none" w="med" len="med"/>
          </a:ln>
          <a:effectLst/>
        </p:spPr>
      </p:cxnSp>
      <p:grpSp>
        <p:nvGrpSpPr>
          <p:cNvPr id="1040" name="VNET EUS 2">
            <a:extLst>
              <a:ext uri="{FF2B5EF4-FFF2-40B4-BE49-F238E27FC236}">
                <a16:creationId xmlns:a16="http://schemas.microsoft.com/office/drawing/2014/main" id="{ED976419-C256-4F68-985A-BF136D03D90E}"/>
              </a:ext>
            </a:extLst>
          </p:cNvPr>
          <p:cNvGrpSpPr/>
          <p:nvPr/>
        </p:nvGrpSpPr>
        <p:grpSpPr>
          <a:xfrm>
            <a:off x="1767803" y="1292175"/>
            <a:ext cx="2018176" cy="1580262"/>
            <a:chOff x="1767803" y="1292175"/>
            <a:chExt cx="2018176"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87035" y="1497559"/>
              <a:ext cx="1990265" cy="1374878"/>
            </a:xfrm>
            <a:prstGeom prst="rect">
              <a:avLst/>
            </a:prstGeom>
            <a:noFill/>
            <a:ln w="28575" cap="flat"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67803" y="1292175"/>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grpSp>
          <p:nvGrpSpPr>
            <p:cNvPr id="52" name="Group 51">
              <a:extLst>
                <a:ext uri="{FF2B5EF4-FFF2-40B4-BE49-F238E27FC236}">
                  <a16:creationId xmlns:a16="http://schemas.microsoft.com/office/drawing/2014/main" id="{AECCDD7F-B128-4603-A71D-2E3AFA1A082F}"/>
                </a:ext>
              </a:extLst>
            </p:cNvPr>
            <p:cNvGrpSpPr/>
            <p:nvPr/>
          </p:nvGrpSpPr>
          <p:grpSpPr>
            <a:xfrm>
              <a:off x="2227046" y="1851830"/>
              <a:ext cx="939759" cy="719176"/>
              <a:chOff x="4695921" y="3359294"/>
              <a:chExt cx="939759" cy="719176"/>
            </a:xfrm>
          </p:grpSpPr>
          <p:pic>
            <p:nvPicPr>
              <p:cNvPr id="54" name="Graphic 53">
                <a:extLst>
                  <a:ext uri="{FF2B5EF4-FFF2-40B4-BE49-F238E27FC236}">
                    <a16:creationId xmlns:a16="http://schemas.microsoft.com/office/drawing/2014/main" id="{6AD8F9A1-13D5-4F23-A500-71BE7D530B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55" name="TextBox 54">
                <a:extLst>
                  <a:ext uri="{FF2B5EF4-FFF2-40B4-BE49-F238E27FC236}">
                    <a16:creationId xmlns:a16="http://schemas.microsoft.com/office/drawing/2014/main" id="{3185D30F-A6B4-49DB-9D78-9B08F7B07F65}"/>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sp>
        <p:nvSpPr>
          <p:cNvPr id="53" name="VNET Peering Text">
            <a:extLst>
              <a:ext uri="{FF2B5EF4-FFF2-40B4-BE49-F238E27FC236}">
                <a16:creationId xmlns:a16="http://schemas.microsoft.com/office/drawing/2014/main" id="{FF7D6D9D-C495-4915-A129-4601482664B6}"/>
              </a:ext>
            </a:extLst>
          </p:cNvPr>
          <p:cNvSpPr txBox="1"/>
          <p:nvPr/>
        </p:nvSpPr>
        <p:spPr>
          <a:xfrm>
            <a:off x="3830522" y="1074916"/>
            <a:ext cx="1671670" cy="2492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00B050"/>
                </a:solidFill>
                <a:effectLst/>
                <a:uLnTx/>
                <a:uFillTx/>
                <a:latin typeface="Segoe UI Semibold"/>
                <a:ea typeface="+mn-ea"/>
                <a:cs typeface="+mn-cs"/>
              </a:rPr>
              <a:t>VNET Peering</a:t>
            </a:r>
          </a:p>
        </p:txBody>
      </p:sp>
      <p:grpSp>
        <p:nvGrpSpPr>
          <p:cNvPr id="57" name="Main VM">
            <a:extLst>
              <a:ext uri="{FF2B5EF4-FFF2-40B4-BE49-F238E27FC236}">
                <a16:creationId xmlns:a16="http://schemas.microsoft.com/office/drawing/2014/main" id="{3E5B1043-E893-4475-970E-FCFE7D4A8108}"/>
              </a:ext>
            </a:extLst>
          </p:cNvPr>
          <p:cNvGrpSpPr/>
          <p:nvPr/>
        </p:nvGrpSpPr>
        <p:grpSpPr>
          <a:xfrm>
            <a:off x="5268014" y="2443845"/>
            <a:ext cx="939759" cy="719176"/>
            <a:chOff x="4695921" y="3359294"/>
            <a:chExt cx="939759" cy="719176"/>
          </a:xfrm>
        </p:grpSpPr>
        <p:pic>
          <p:nvPicPr>
            <p:cNvPr id="58" name="Graphic 57">
              <a:extLst>
                <a:ext uri="{FF2B5EF4-FFF2-40B4-BE49-F238E27FC236}">
                  <a16:creationId xmlns:a16="http://schemas.microsoft.com/office/drawing/2014/main" id="{E75DCB7C-8DAC-4D02-B97B-4685FDF1D2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59" name="TextBox 58">
              <a:extLst>
                <a:ext uri="{FF2B5EF4-FFF2-40B4-BE49-F238E27FC236}">
                  <a16:creationId xmlns:a16="http://schemas.microsoft.com/office/drawing/2014/main" id="{B84FB838-D9F5-40AA-B260-4E0EB97DBCE7}"/>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nvGrpSpPr>
          <p:cNvPr id="61" name="On-prem">
            <a:extLst>
              <a:ext uri="{FF2B5EF4-FFF2-40B4-BE49-F238E27FC236}">
                <a16:creationId xmlns:a16="http://schemas.microsoft.com/office/drawing/2014/main" id="{63E026A6-2983-41EE-91D6-35CADE7841B3}"/>
              </a:ext>
            </a:extLst>
          </p:cNvPr>
          <p:cNvGrpSpPr/>
          <p:nvPr/>
        </p:nvGrpSpPr>
        <p:grpSpPr>
          <a:xfrm>
            <a:off x="9898559" y="5300566"/>
            <a:ext cx="1115002" cy="814265"/>
            <a:chOff x="8591379" y="5659987"/>
            <a:chExt cx="1115002" cy="814265"/>
          </a:xfrm>
        </p:grpSpPr>
        <p:sp>
          <p:nvSpPr>
            <p:cNvPr id="65" name="TextBox 236">
              <a:extLst>
                <a:ext uri="{FF2B5EF4-FFF2-40B4-BE49-F238E27FC236}">
                  <a16:creationId xmlns:a16="http://schemas.microsoft.com/office/drawing/2014/main" id="{F84A4ED8-7E67-4D85-8457-48F10CB78E68}"/>
                </a:ext>
              </a:extLst>
            </p:cNvPr>
            <p:cNvSpPr txBox="1"/>
            <p:nvPr/>
          </p:nvSpPr>
          <p:spPr>
            <a:xfrm>
              <a:off x="8591379" y="6335753"/>
              <a:ext cx="1115002" cy="1384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a:ea typeface="+mn-ea"/>
                  <a:cs typeface="+mn-cs"/>
                </a:rPr>
                <a:t>On-premises</a:t>
              </a:r>
            </a:p>
          </p:txBody>
        </p:sp>
        <p:grpSp>
          <p:nvGrpSpPr>
            <p:cNvPr id="66" name="Group 65">
              <a:extLst>
                <a:ext uri="{FF2B5EF4-FFF2-40B4-BE49-F238E27FC236}">
                  <a16:creationId xmlns:a16="http://schemas.microsoft.com/office/drawing/2014/main" id="{9C5DC300-3EED-4504-AC0A-C7DC7CC2C657}"/>
                </a:ext>
              </a:extLst>
            </p:cNvPr>
            <p:cNvGrpSpPr>
              <a:grpSpLocks noChangeAspect="1"/>
            </p:cNvGrpSpPr>
            <p:nvPr/>
          </p:nvGrpSpPr>
          <p:grpSpPr bwMode="auto">
            <a:xfrm>
              <a:off x="8989217" y="5809790"/>
              <a:ext cx="319326" cy="320185"/>
              <a:chOff x="4676" y="4145"/>
              <a:chExt cx="339" cy="311"/>
            </a:xfrm>
          </p:grpSpPr>
          <p:sp>
            <p:nvSpPr>
              <p:cNvPr id="68" name="Rectangle 67">
                <a:extLst>
                  <a:ext uri="{FF2B5EF4-FFF2-40B4-BE49-F238E27FC236}">
                    <a16:creationId xmlns:a16="http://schemas.microsoft.com/office/drawing/2014/main" id="{5AD18259-DFC9-4C59-A8EF-3F349D31E231}"/>
                  </a:ext>
                </a:extLst>
              </p:cNvPr>
              <p:cNvSpPr>
                <a:spLocks noChangeArrowheads="1"/>
              </p:cNvSpPr>
              <p:nvPr/>
            </p:nvSpPr>
            <p:spPr bwMode="auto">
              <a:xfrm>
                <a:off x="4745" y="4145"/>
                <a:ext cx="199" cy="311"/>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69" name="Line 16">
                <a:extLst>
                  <a:ext uri="{FF2B5EF4-FFF2-40B4-BE49-F238E27FC236}">
                    <a16:creationId xmlns:a16="http://schemas.microsoft.com/office/drawing/2014/main" id="{45831018-F634-4150-814B-3D2D82B7C00C}"/>
                  </a:ext>
                </a:extLst>
              </p:cNvPr>
              <p:cNvSpPr>
                <a:spLocks noChangeShapeType="1"/>
              </p:cNvSpPr>
              <p:nvPr/>
            </p:nvSpPr>
            <p:spPr bwMode="auto">
              <a:xfrm>
                <a:off x="4676" y="4456"/>
                <a:ext cx="339" cy="0"/>
              </a:xfrm>
              <a:prstGeom prst="line">
                <a:avLst/>
              </a:pr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AFF32592-C006-4A03-BBFA-23828D0C9E14}"/>
                  </a:ext>
                </a:extLst>
              </p:cNvPr>
              <p:cNvSpPr>
                <a:spLocks noChangeArrowheads="1"/>
              </p:cNvSpPr>
              <p:nvPr/>
            </p:nvSpPr>
            <p:spPr bwMode="auto">
              <a:xfrm>
                <a:off x="4779" y="4179"/>
                <a:ext cx="50"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44F65C6B-C9B7-4818-9964-EAE8425A0138}"/>
                  </a:ext>
                </a:extLst>
              </p:cNvPr>
              <p:cNvSpPr>
                <a:spLocks noChangeArrowheads="1"/>
              </p:cNvSpPr>
              <p:nvPr/>
            </p:nvSpPr>
            <p:spPr bwMode="auto">
              <a:xfrm>
                <a:off x="4862" y="4179"/>
                <a:ext cx="48"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8DF0CB7E-BEAD-4BF8-8186-B11B25429E55}"/>
                  </a:ext>
                </a:extLst>
              </p:cNvPr>
              <p:cNvSpPr>
                <a:spLocks noChangeArrowheads="1"/>
              </p:cNvSpPr>
              <p:nvPr/>
            </p:nvSpPr>
            <p:spPr bwMode="auto">
              <a:xfrm>
                <a:off x="4779" y="4262"/>
                <a:ext cx="50"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1017DD65-9153-44A2-9EF6-B22BDAFA5ED3}"/>
                  </a:ext>
                </a:extLst>
              </p:cNvPr>
              <p:cNvSpPr>
                <a:spLocks noChangeArrowheads="1"/>
              </p:cNvSpPr>
              <p:nvPr/>
            </p:nvSpPr>
            <p:spPr bwMode="auto">
              <a:xfrm>
                <a:off x="4862" y="4262"/>
                <a:ext cx="48" cy="50"/>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8646F2B-002F-4B08-BCDC-1FC0863AEA22}"/>
                  </a:ext>
                </a:extLst>
              </p:cNvPr>
              <p:cNvSpPr>
                <a:spLocks noChangeArrowheads="1"/>
              </p:cNvSpPr>
              <p:nvPr/>
            </p:nvSpPr>
            <p:spPr bwMode="auto">
              <a:xfrm>
                <a:off x="4804" y="4379"/>
                <a:ext cx="83" cy="77"/>
              </a:xfrm>
              <a:prstGeom prst="rect">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75" name="Line 22">
                <a:extLst>
                  <a:ext uri="{FF2B5EF4-FFF2-40B4-BE49-F238E27FC236}">
                    <a16:creationId xmlns:a16="http://schemas.microsoft.com/office/drawing/2014/main" id="{6E713608-3D2D-4ED6-B389-017C69F7098C}"/>
                  </a:ext>
                </a:extLst>
              </p:cNvPr>
              <p:cNvSpPr>
                <a:spLocks noChangeShapeType="1"/>
              </p:cNvSpPr>
              <p:nvPr/>
            </p:nvSpPr>
            <p:spPr bwMode="auto">
              <a:xfrm>
                <a:off x="4846" y="4379"/>
                <a:ext cx="0" cy="77"/>
              </a:xfrm>
              <a:prstGeom prst="line">
                <a:avLst/>
              </a:prstGeom>
              <a:noFill/>
              <a:ln w="19050" cap="flat">
                <a:solidFill>
                  <a:srgbClr val="4472C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67" name="Oval 66">
              <a:extLst>
                <a:ext uri="{FF2B5EF4-FFF2-40B4-BE49-F238E27FC236}">
                  <a16:creationId xmlns:a16="http://schemas.microsoft.com/office/drawing/2014/main" id="{1AE232CA-3281-465B-9E7B-85434346B019}"/>
                </a:ext>
              </a:extLst>
            </p:cNvPr>
            <p:cNvSpPr/>
            <p:nvPr/>
          </p:nvSpPr>
          <p:spPr bwMode="auto">
            <a:xfrm>
              <a:off x="8843138" y="5659987"/>
              <a:ext cx="609600" cy="583570"/>
            </a:xfrm>
            <a:prstGeom prst="ellipse">
              <a:avLst/>
            </a:prstGeom>
            <a:noFill/>
            <a:ln w="19050" cap="flat">
              <a:solidFill>
                <a:srgbClr val="4472C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cxnSp>
        <p:nvCxnSpPr>
          <p:cNvPr id="62" name="P2S arrow">
            <a:extLst>
              <a:ext uri="{FF2B5EF4-FFF2-40B4-BE49-F238E27FC236}">
                <a16:creationId xmlns:a16="http://schemas.microsoft.com/office/drawing/2014/main" id="{804AD2E7-B287-48FA-9B9D-553A77A4DA27}"/>
              </a:ext>
            </a:extLst>
          </p:cNvPr>
          <p:cNvCxnSpPr>
            <a:cxnSpLocks/>
            <a:stCxn id="67" idx="0"/>
          </p:cNvCxnSpPr>
          <p:nvPr/>
        </p:nvCxnSpPr>
        <p:spPr>
          <a:xfrm rot="16200000" flipV="1">
            <a:off x="8347926" y="3193374"/>
            <a:ext cx="508338" cy="3706046"/>
          </a:xfrm>
          <a:prstGeom prst="bentConnector2">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P2S Text">
            <a:extLst>
              <a:ext uri="{FF2B5EF4-FFF2-40B4-BE49-F238E27FC236}">
                <a16:creationId xmlns:a16="http://schemas.microsoft.com/office/drawing/2014/main" id="{10346CCF-D351-49BA-9771-3ED4C26F49B0}"/>
              </a:ext>
            </a:extLst>
          </p:cNvPr>
          <p:cNvSpPr txBox="1"/>
          <p:nvPr/>
        </p:nvSpPr>
        <p:spPr>
          <a:xfrm>
            <a:off x="6612110" y="5611157"/>
            <a:ext cx="1981435" cy="4431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B050"/>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503652" y="4792227"/>
            <a:ext cx="0" cy="774852"/>
          </a:xfrm>
          <a:prstGeom prst="line">
            <a:avLst/>
          </a:prstGeom>
          <a:noFill/>
          <a:ln w="19050" cap="flat" cmpd="sng" algn="ctr">
            <a:solidFill>
              <a:schemeClr val="tx1"/>
            </a:solidFill>
            <a:prstDash val="sysDash"/>
            <a:miter lim="800000"/>
            <a:headEnd type="none" w="med" len="med"/>
            <a:tailEnd type="none" w="med" len="med"/>
          </a:ln>
          <a:effectLst/>
        </p:spPr>
      </p:cxnSp>
      <p:cxnSp>
        <p:nvCxnSpPr>
          <p:cNvPr id="79" name="VNet2Vnet Arrow">
            <a:extLst>
              <a:ext uri="{FF2B5EF4-FFF2-40B4-BE49-F238E27FC236}">
                <a16:creationId xmlns:a16="http://schemas.microsoft.com/office/drawing/2014/main" id="{D1C63877-A8CC-49C6-8233-E4D5AD85C42F}"/>
              </a:ext>
            </a:extLst>
          </p:cNvPr>
          <p:cNvCxnSpPr>
            <a:cxnSpLocks/>
            <a:stCxn id="85" idx="3"/>
          </p:cNvCxnSpPr>
          <p:nvPr/>
        </p:nvCxnSpPr>
        <p:spPr>
          <a:xfrm>
            <a:off x="3008456" y="4777759"/>
            <a:ext cx="3309159" cy="0"/>
          </a:xfrm>
          <a:prstGeom prst="straightConnector1">
            <a:avLst/>
          </a:prstGeom>
          <a:ln w="190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9" name="VNET Gateway 1">
            <a:extLst>
              <a:ext uri="{FF2B5EF4-FFF2-40B4-BE49-F238E27FC236}">
                <a16:creationId xmlns:a16="http://schemas.microsoft.com/office/drawing/2014/main" id="{685E4CD3-880E-4763-A5E2-0983B9FC8954}"/>
              </a:ext>
            </a:extLst>
          </p:cNvPr>
          <p:cNvGrpSpPr/>
          <p:nvPr/>
        </p:nvGrpSpPr>
        <p:grpSpPr>
          <a:xfrm>
            <a:off x="5886237" y="4505137"/>
            <a:ext cx="1297826" cy="708707"/>
            <a:chOff x="2222382" y="4458347"/>
            <a:chExt cx="1297826" cy="708707"/>
          </a:xfrm>
        </p:grpSpPr>
        <p:pic>
          <p:nvPicPr>
            <p:cNvPr id="90" name="Picture 89" descr="A picture containing object, first-aid kit&#10;&#10;Description automatically generated">
              <a:extLst>
                <a:ext uri="{FF2B5EF4-FFF2-40B4-BE49-F238E27FC236}">
                  <a16:creationId xmlns:a16="http://schemas.microsoft.com/office/drawing/2014/main" id="{11931141-8EE3-4F86-BBDD-7E595C965C1B}"/>
                </a:ext>
              </a:extLst>
            </p:cNvPr>
            <p:cNvPicPr>
              <a:picLocks noChangeAspect="1"/>
            </p:cNvPicPr>
            <p:nvPr/>
          </p:nvPicPr>
          <p:blipFill>
            <a:blip r:embed="rId7"/>
            <a:stretch>
              <a:fillRect/>
            </a:stretch>
          </p:blipFill>
          <p:spPr>
            <a:xfrm>
              <a:off x="2645838" y="4458347"/>
              <a:ext cx="457022" cy="427729"/>
            </a:xfrm>
            <a:prstGeom prst="rect">
              <a:avLst/>
            </a:prstGeom>
          </p:spPr>
        </p:pic>
        <p:sp>
          <p:nvSpPr>
            <p:cNvPr id="91" name="TextBox 90">
              <a:extLst>
                <a:ext uri="{FF2B5EF4-FFF2-40B4-BE49-F238E27FC236}">
                  <a16:creationId xmlns:a16="http://schemas.microsoft.com/office/drawing/2014/main" id="{C223A4D6-0626-4269-8E67-993528F44149}"/>
                </a:ext>
              </a:extLst>
            </p:cNvPr>
            <p:cNvSpPr txBox="1"/>
            <p:nvPr/>
          </p:nvSpPr>
          <p:spPr>
            <a:xfrm>
              <a:off x="2222382" y="4910337"/>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grpSp>
        <p:nvGrpSpPr>
          <p:cNvPr id="1072" name="Vnet2Vnet">
            <a:extLst>
              <a:ext uri="{FF2B5EF4-FFF2-40B4-BE49-F238E27FC236}">
                <a16:creationId xmlns:a16="http://schemas.microsoft.com/office/drawing/2014/main" id="{BAFF57E6-1CB0-4135-BCB5-F74D21B82180}"/>
              </a:ext>
            </a:extLst>
          </p:cNvPr>
          <p:cNvGrpSpPr/>
          <p:nvPr/>
        </p:nvGrpSpPr>
        <p:grpSpPr>
          <a:xfrm>
            <a:off x="3438744" y="4777758"/>
            <a:ext cx="1502918" cy="1081083"/>
            <a:chOff x="3436356" y="4810182"/>
            <a:chExt cx="1502918" cy="1081083"/>
          </a:xfrm>
        </p:grpSpPr>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187815" y="4810182"/>
              <a:ext cx="0" cy="756897"/>
            </a:xfrm>
            <a:prstGeom prst="line">
              <a:avLst/>
            </a:prstGeom>
            <a:noFill/>
            <a:ln w="1905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436356" y="5641966"/>
              <a:ext cx="1502918" cy="2492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00B050"/>
                  </a:solidFill>
                  <a:effectLst/>
                  <a:uLnTx/>
                  <a:uFillTx/>
                  <a:latin typeface="Segoe UI Semibold"/>
                  <a:ea typeface="+mn-ea"/>
                  <a:cs typeface="+mn-cs"/>
                </a:rPr>
                <a:t>Vnet2Vnet</a:t>
              </a:r>
            </a:p>
          </p:txBody>
        </p:sp>
      </p:grpSp>
      <p:grpSp>
        <p:nvGrpSpPr>
          <p:cNvPr id="1065" name="WUS VNET">
            <a:extLst>
              <a:ext uri="{FF2B5EF4-FFF2-40B4-BE49-F238E27FC236}">
                <a16:creationId xmlns:a16="http://schemas.microsoft.com/office/drawing/2014/main" id="{61BC2EC9-DBEA-4396-9A52-7355AC71FDF0}"/>
              </a:ext>
            </a:extLst>
          </p:cNvPr>
          <p:cNvGrpSpPr/>
          <p:nvPr/>
        </p:nvGrpSpPr>
        <p:grpSpPr>
          <a:xfrm>
            <a:off x="1783485" y="3113929"/>
            <a:ext cx="2018176" cy="2332327"/>
            <a:chOff x="1783485" y="3113929"/>
            <a:chExt cx="2018176" cy="2332327"/>
          </a:xfrm>
        </p:grpSpPr>
        <p:sp>
          <p:nvSpPr>
            <p:cNvPr id="78" name="Rectangle 77">
              <a:extLst>
                <a:ext uri="{FF2B5EF4-FFF2-40B4-BE49-F238E27FC236}">
                  <a16:creationId xmlns:a16="http://schemas.microsoft.com/office/drawing/2014/main" id="{9D034DE3-1CFA-4E3D-8B64-A5FEC56D3618}"/>
                </a:ext>
              </a:extLst>
            </p:cNvPr>
            <p:cNvSpPr/>
            <p:nvPr/>
          </p:nvSpPr>
          <p:spPr bwMode="auto">
            <a:xfrm>
              <a:off x="1787035" y="3334895"/>
              <a:ext cx="1988992" cy="2111361"/>
            </a:xfrm>
            <a:prstGeom prst="rect">
              <a:avLst/>
            </a:prstGeom>
            <a:noFill/>
            <a:ln w="28575" cap="flat"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1783485" y="3113929"/>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DFFBD9DC-6CDC-4F8A-B9A4-3598566C47F1}"/>
                </a:ext>
              </a:extLst>
            </p:cNvPr>
            <p:cNvGrpSpPr/>
            <p:nvPr/>
          </p:nvGrpSpPr>
          <p:grpSpPr>
            <a:xfrm>
              <a:off x="2338384" y="3664216"/>
              <a:ext cx="939759" cy="719176"/>
              <a:chOff x="4695921" y="3359294"/>
              <a:chExt cx="939759" cy="719176"/>
            </a:xfrm>
          </p:grpSpPr>
          <p:pic>
            <p:nvPicPr>
              <p:cNvPr id="87" name="Graphic 86">
                <a:extLst>
                  <a:ext uri="{FF2B5EF4-FFF2-40B4-BE49-F238E27FC236}">
                    <a16:creationId xmlns:a16="http://schemas.microsoft.com/office/drawing/2014/main" id="{157B739E-7329-41B2-B8E3-32C241EB10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1985" y="3359294"/>
                <a:ext cx="476250" cy="476250"/>
              </a:xfrm>
              <a:prstGeom prst="rect">
                <a:avLst/>
              </a:prstGeom>
            </p:spPr>
          </p:pic>
          <p:sp>
            <p:nvSpPr>
              <p:cNvPr id="88" name="TextBox 87">
                <a:extLst>
                  <a:ext uri="{FF2B5EF4-FFF2-40B4-BE49-F238E27FC236}">
                    <a16:creationId xmlns:a16="http://schemas.microsoft.com/office/drawing/2014/main" id="{D58243ED-207B-4DE6-959C-66D00039F58B}"/>
                  </a:ext>
                </a:extLst>
              </p:cNvPr>
              <p:cNvSpPr txBox="1"/>
              <p:nvPr/>
            </p:nvSpPr>
            <p:spPr>
              <a:xfrm>
                <a:off x="4695921" y="3821753"/>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grpSp>
      <p:grpSp>
        <p:nvGrpSpPr>
          <p:cNvPr id="84" name="VNET Gateway 2">
            <a:extLst>
              <a:ext uri="{FF2B5EF4-FFF2-40B4-BE49-F238E27FC236}">
                <a16:creationId xmlns:a16="http://schemas.microsoft.com/office/drawing/2014/main" id="{FD78AC73-26A0-49F4-A777-C5A6657328F3}"/>
              </a:ext>
            </a:extLst>
          </p:cNvPr>
          <p:cNvGrpSpPr/>
          <p:nvPr/>
        </p:nvGrpSpPr>
        <p:grpSpPr>
          <a:xfrm>
            <a:off x="2127978" y="4563894"/>
            <a:ext cx="1297826" cy="708707"/>
            <a:chOff x="2222382" y="4458347"/>
            <a:chExt cx="1297826" cy="708707"/>
          </a:xfrm>
        </p:grpSpPr>
        <p:pic>
          <p:nvPicPr>
            <p:cNvPr id="85" name="Picture 84" descr="A picture containing object, first-aid kit&#10;&#10;Description automatically generated">
              <a:extLst>
                <a:ext uri="{FF2B5EF4-FFF2-40B4-BE49-F238E27FC236}">
                  <a16:creationId xmlns:a16="http://schemas.microsoft.com/office/drawing/2014/main" id="{13370EA9-EF81-47DE-B2A6-FAAEE9CF22A7}"/>
                </a:ext>
              </a:extLst>
            </p:cNvPr>
            <p:cNvPicPr>
              <a:picLocks noChangeAspect="1"/>
            </p:cNvPicPr>
            <p:nvPr/>
          </p:nvPicPr>
          <p:blipFill>
            <a:blip r:embed="rId7"/>
            <a:stretch>
              <a:fillRect/>
            </a:stretch>
          </p:blipFill>
          <p:spPr>
            <a:xfrm>
              <a:off x="2645838" y="4458347"/>
              <a:ext cx="457022" cy="427729"/>
            </a:xfrm>
            <a:prstGeom prst="rect">
              <a:avLst/>
            </a:prstGeom>
          </p:spPr>
        </p:pic>
        <p:sp>
          <p:nvSpPr>
            <p:cNvPr id="86" name="TextBox 85">
              <a:extLst>
                <a:ext uri="{FF2B5EF4-FFF2-40B4-BE49-F238E27FC236}">
                  <a16:creationId xmlns:a16="http://schemas.microsoft.com/office/drawing/2014/main" id="{393E4F13-7265-4D40-AD62-5E56DC3C0AB6}"/>
                </a:ext>
              </a:extLst>
            </p:cNvPr>
            <p:cNvSpPr txBox="1"/>
            <p:nvPr/>
          </p:nvSpPr>
          <p:spPr>
            <a:xfrm>
              <a:off x="2222382" y="4910337"/>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805676" y="2069090"/>
            <a:ext cx="969478" cy="5432"/>
          </a:xfrm>
          <a:prstGeom prst="line">
            <a:avLst/>
          </a:prstGeom>
          <a:ln w="19050">
            <a:solidFill>
              <a:srgbClr val="00B050"/>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5149790" y="3092315"/>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2123262" y="2495447"/>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02" name="Rectangle 101">
            <a:extLst>
              <a:ext uri="{FF2B5EF4-FFF2-40B4-BE49-F238E27FC236}">
                <a16:creationId xmlns:a16="http://schemas.microsoft.com/office/drawing/2014/main" id="{A6E365C2-653B-4133-B20C-D2640919C3D8}"/>
              </a:ext>
            </a:extLst>
          </p:cNvPr>
          <p:cNvSpPr/>
          <p:nvPr/>
        </p:nvSpPr>
        <p:spPr>
          <a:xfrm>
            <a:off x="2292734" y="4311412"/>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04" name="Rectangle 103">
            <a:extLst>
              <a:ext uri="{FF2B5EF4-FFF2-40B4-BE49-F238E27FC236}">
                <a16:creationId xmlns:a16="http://schemas.microsoft.com/office/drawing/2014/main" id="{81900CEF-03CC-4DBB-BACC-00E691FAFF1E}"/>
              </a:ext>
            </a:extLst>
          </p:cNvPr>
          <p:cNvSpPr/>
          <p:nvPr/>
        </p:nvSpPr>
        <p:spPr>
          <a:xfrm>
            <a:off x="5124753" y="31051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105" name="Rectangle 104">
            <a:extLst>
              <a:ext uri="{FF2B5EF4-FFF2-40B4-BE49-F238E27FC236}">
                <a16:creationId xmlns:a16="http://schemas.microsoft.com/office/drawing/2014/main" id="{7CB4BB60-7D93-4767-BE96-DA1394B9A480}"/>
              </a:ext>
            </a:extLst>
          </p:cNvPr>
          <p:cNvSpPr/>
          <p:nvPr/>
        </p:nvSpPr>
        <p:spPr>
          <a:xfrm>
            <a:off x="2205341" y="4326711"/>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2088518" y="2495446"/>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a:endCxn id="85" idx="1"/>
          </p:cNvCxnSpPr>
          <p:nvPr/>
        </p:nvCxnSpPr>
        <p:spPr>
          <a:xfrm rot="10800000" flipV="1">
            <a:off x="2551434" y="390234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0FBC4B1-C020-4D78-8561-AA3B5FB46C47}"/>
              </a:ext>
            </a:extLst>
          </p:cNvPr>
          <p:cNvSpPr txBox="1"/>
          <p:nvPr/>
        </p:nvSpPr>
        <p:spPr>
          <a:xfrm>
            <a:off x="7414293" y="4138128"/>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sp>
        <p:nvSpPr>
          <p:cNvPr id="114" name="Rectangle 113">
            <a:extLst>
              <a:ext uri="{FF2B5EF4-FFF2-40B4-BE49-F238E27FC236}">
                <a16:creationId xmlns:a16="http://schemas.microsoft.com/office/drawing/2014/main" id="{12D59284-96F6-4986-823E-11B426EF5814}"/>
              </a:ext>
            </a:extLst>
          </p:cNvPr>
          <p:cNvSpPr/>
          <p:nvPr/>
        </p:nvSpPr>
        <p:spPr bwMode="auto">
          <a:xfrm>
            <a:off x="6766715" y="2906304"/>
            <a:ext cx="3131844" cy="112884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22144" y="3412561"/>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669294" y="2670880"/>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669294" y="3509050"/>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785535" y="1731216"/>
            <a:ext cx="3687097" cy="3715041"/>
          </a:xfrm>
          <a:prstGeom prst="rect">
            <a:avLst/>
          </a:prstGeom>
          <a:noFill/>
          <a:ln w="28575"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7093181" y="2361310"/>
            <a:ext cx="1274549" cy="2013255"/>
          </a:xfrm>
          <a:prstGeom prst="rect">
            <a:avLst/>
          </a:prstGeom>
          <a:noFill/>
          <a:ln w="12700">
            <a:solidFill>
              <a:srgbClr val="0070C0"/>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6538" y="2611560"/>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844596" y="3726767"/>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811104" y="2891830"/>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wipe(down)">
                                      <p:cBhvr>
                                        <p:cTn id="10" dur="500"/>
                                        <p:tgtEl>
                                          <p:spTgt spid="1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par>
                                <p:cTn id="19" presetID="10" presetClass="entr" presetSubtype="0" fill="hold"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fade">
                                      <p:cBhvr>
                                        <p:cTn id="29" dur="500"/>
                                        <p:tgtEl>
                                          <p:spTgt spid="125"/>
                                        </p:tgtEl>
                                      </p:cBhvr>
                                    </p:animEffect>
                                  </p:childTnLst>
                                </p:cTn>
                              </p:par>
                              <p:par>
                                <p:cTn id="30" presetID="10" presetClass="entr" presetSubtype="0" fill="hold" nodeType="withEffect">
                                  <p:stCondLst>
                                    <p:cond delay="0"/>
                                  </p:stCondLst>
                                  <p:childTnLst>
                                    <p:set>
                                      <p:cBhvr>
                                        <p:cTn id="31" dur="1" fill="hold">
                                          <p:stCondLst>
                                            <p:cond delay="0"/>
                                          </p:stCondLst>
                                        </p:cTn>
                                        <p:tgtEl>
                                          <p:spTgt spid="124"/>
                                        </p:tgtEl>
                                        <p:attrNameLst>
                                          <p:attrName>style.visibility</p:attrName>
                                        </p:attrNameLst>
                                      </p:cBhvr>
                                      <p:to>
                                        <p:strVal val="visible"/>
                                      </p:to>
                                    </p:set>
                                    <p:animEffect transition="in" filter="fade">
                                      <p:cBhvr>
                                        <p:cTn id="32" dur="500"/>
                                        <p:tgtEl>
                                          <p:spTgt spid="1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animEffect transition="in" filter="fade">
                                      <p:cBhvr>
                                        <p:cTn id="35"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4" grpId="0" animBg="1"/>
      <p:bldP spid="125" grpId="0"/>
      <p:bldP spid="126" grpId="0"/>
      <p:bldP spid="116" grpId="0" animBg="1"/>
      <p:bldP spid="127" grpId="0" animBg="1"/>
      <p:bldP spid="1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5757" y="2429891"/>
            <a:ext cx="10780486" cy="3016210"/>
          </a:xfrm>
        </p:spPr>
        <p:txBody>
          <a:bodyPr/>
          <a:lstStyle/>
          <a:p>
            <a:br>
              <a:rPr lang="en-US" sz="2800" dirty="0">
                <a:solidFill>
                  <a:srgbClr val="0078D7"/>
                </a:solidFill>
              </a:rPr>
            </a:br>
            <a:r>
              <a:rPr lang="en-US" sz="2800" dirty="0">
                <a:solidFill>
                  <a:srgbClr val="50E6FF"/>
                </a:solidFill>
              </a:rPr>
              <a:t>Demo</a:t>
            </a:r>
            <a:br>
              <a:rPr lang="en-US" sz="2800" dirty="0">
                <a:solidFill>
                  <a:srgbClr val="50E6FF"/>
                </a:solidFill>
              </a:rPr>
            </a:br>
            <a:br>
              <a:rPr lang="en-US" sz="2800" dirty="0">
                <a:solidFill>
                  <a:srgbClr val="50E6FF"/>
                </a:solidFill>
              </a:rPr>
            </a:br>
            <a:br>
              <a:rPr lang="en-US" sz="2800" dirty="0">
                <a:solidFill>
                  <a:srgbClr val="50E6FF"/>
                </a:solidFill>
              </a:rPr>
            </a:br>
            <a:br>
              <a:rPr lang="en-US" sz="2800" dirty="0"/>
            </a:br>
            <a:r>
              <a:rPr lang="en-US" sz="2800" dirty="0"/>
              <a:t>Configure and manage Firewall/</a:t>
            </a:r>
            <a:r>
              <a:rPr lang="en-US" sz="2800" dirty="0" err="1"/>
              <a:t>Vnet</a:t>
            </a:r>
            <a:r>
              <a:rPr lang="en-US" sz="2800" dirty="0"/>
              <a:t> rules</a:t>
            </a:r>
            <a:br>
              <a:rPr lang="en-US" sz="2800" dirty="0"/>
            </a:br>
            <a:endParaRPr lang="en-US" sz="2800" dirty="0">
              <a:solidFill>
                <a:srgbClr val="50E6FF"/>
              </a:solidFill>
            </a:endParaRPr>
          </a:p>
        </p:txBody>
      </p:sp>
    </p:spTree>
    <p:extLst>
      <p:ext uri="{BB962C8B-B14F-4D97-AF65-F5344CB8AC3E}">
        <p14:creationId xmlns:p14="http://schemas.microsoft.com/office/powerpoint/2010/main" val="50176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5757" y="2429890"/>
            <a:ext cx="10780486" cy="3016210"/>
          </a:xfrm>
        </p:spPr>
        <p:txBody>
          <a:bodyPr/>
          <a:lstStyle/>
          <a:p>
            <a:br>
              <a:rPr lang="en-US" sz="2800" dirty="0">
                <a:solidFill>
                  <a:srgbClr val="0078D7"/>
                </a:solidFill>
              </a:rPr>
            </a:br>
            <a:r>
              <a:rPr lang="en-US" sz="2800" dirty="0">
                <a:solidFill>
                  <a:srgbClr val="50E6FF"/>
                </a:solidFill>
              </a:rPr>
              <a:t>Demo</a:t>
            </a:r>
            <a:br>
              <a:rPr lang="en-US" sz="2800" dirty="0">
                <a:solidFill>
                  <a:srgbClr val="50E6FF"/>
                </a:solidFill>
              </a:rPr>
            </a:br>
            <a:br>
              <a:rPr lang="en-US" sz="2800" dirty="0">
                <a:solidFill>
                  <a:srgbClr val="50E6FF"/>
                </a:solidFill>
              </a:rPr>
            </a:br>
            <a:br>
              <a:rPr lang="en-US" sz="2800" dirty="0">
                <a:solidFill>
                  <a:srgbClr val="50E6FF"/>
                </a:solidFill>
              </a:rPr>
            </a:br>
            <a:br>
              <a:rPr lang="en-US" sz="2800" dirty="0"/>
            </a:br>
            <a:r>
              <a:rPr lang="en-US" sz="2800" dirty="0">
                <a:solidFill>
                  <a:schemeClr val="tx1"/>
                </a:solidFill>
              </a:rPr>
              <a:t>Create and manage Private Link</a:t>
            </a:r>
            <a:br>
              <a:rPr lang="en-US" sz="2800" dirty="0"/>
            </a:br>
            <a:endParaRPr lang="en-US" sz="2800" dirty="0">
              <a:solidFill>
                <a:srgbClr val="50E6FF"/>
              </a:solidFill>
            </a:endParaRPr>
          </a:p>
        </p:txBody>
      </p:sp>
    </p:spTree>
    <p:extLst>
      <p:ext uri="{BB962C8B-B14F-4D97-AF65-F5344CB8AC3E}">
        <p14:creationId xmlns:p14="http://schemas.microsoft.com/office/powerpoint/2010/main" val="140940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graphicFrame>
        <p:nvGraphicFramePr>
          <p:cNvPr id="6" name="Diagram 5">
            <a:extLst>
              <a:ext uri="{FF2B5EF4-FFF2-40B4-BE49-F238E27FC236}">
                <a16:creationId xmlns:a16="http://schemas.microsoft.com/office/drawing/2014/main" id="{268AD2CE-4EEB-4F62-BC99-6C9C6109AC3E}"/>
              </a:ext>
            </a:extLst>
          </p:cNvPr>
          <p:cNvGraphicFramePr/>
          <p:nvPr>
            <p:extLst>
              <p:ext uri="{D42A27DB-BD31-4B8C-83A1-F6EECF244321}">
                <p14:modId xmlns:p14="http://schemas.microsoft.com/office/powerpoint/2010/main" val="4034116228"/>
              </p:ext>
            </p:extLst>
          </p:nvPr>
        </p:nvGraphicFramePr>
        <p:xfrm>
          <a:off x="-1543748" y="1354775"/>
          <a:ext cx="11124166" cy="4641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BEE32236-8A3D-4B4A-AB37-0640313B359A}"/>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TextBox 10">
            <a:extLst>
              <a:ext uri="{FF2B5EF4-FFF2-40B4-BE49-F238E27FC236}">
                <a16:creationId xmlns:a16="http://schemas.microsoft.com/office/drawing/2014/main" id="{1E1FDC73-BFD4-4DA1-86A6-58999FCBAAB8}"/>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11" name="Group 10">
            <a:extLst>
              <a:ext uri="{FF2B5EF4-FFF2-40B4-BE49-F238E27FC236}">
                <a16:creationId xmlns:a16="http://schemas.microsoft.com/office/drawing/2014/main" id="{44A9F506-B489-4400-8575-76B5D0DCBD64}"/>
              </a:ext>
            </a:extLst>
          </p:cNvPr>
          <p:cNvGrpSpPr/>
          <p:nvPr/>
        </p:nvGrpSpPr>
        <p:grpSpPr>
          <a:xfrm>
            <a:off x="8405999" y="6183745"/>
            <a:ext cx="365760" cy="365760"/>
            <a:chOff x="6621825" y="1828525"/>
            <a:chExt cx="781282" cy="781282"/>
          </a:xfrm>
          <a:solidFill>
            <a:schemeClr val="accent5">
              <a:lumMod val="75000"/>
            </a:schemeClr>
          </a:solidFill>
        </p:grpSpPr>
        <p:sp>
          <p:nvSpPr>
            <p:cNvPr id="12" name="Oval 11">
              <a:extLst>
                <a:ext uri="{FF2B5EF4-FFF2-40B4-BE49-F238E27FC236}">
                  <a16:creationId xmlns:a16="http://schemas.microsoft.com/office/drawing/2014/main" id="{461528B6-C061-4489-B79B-A36B925580EA}"/>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B9C4A579-BCBF-4B5F-A241-2CAF01049E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TextBox 10">
            <a:extLst>
              <a:ext uri="{FF2B5EF4-FFF2-40B4-BE49-F238E27FC236}">
                <a16:creationId xmlns:a16="http://schemas.microsoft.com/office/drawing/2014/main" id="{14CA590D-843A-4AB0-9048-BA12D7E99E51}"/>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Group 14">
            <a:extLst>
              <a:ext uri="{FF2B5EF4-FFF2-40B4-BE49-F238E27FC236}">
                <a16:creationId xmlns:a16="http://schemas.microsoft.com/office/drawing/2014/main" id="{2CD67C3C-9242-4C13-97B8-4473D4CE32AE}"/>
              </a:ext>
            </a:extLst>
          </p:cNvPr>
          <p:cNvGrpSpPr/>
          <p:nvPr/>
        </p:nvGrpSpPr>
        <p:grpSpPr>
          <a:xfrm>
            <a:off x="1123634" y="6161511"/>
            <a:ext cx="365760" cy="365760"/>
            <a:chOff x="5625439" y="609860"/>
            <a:chExt cx="781282" cy="781282"/>
          </a:xfrm>
          <a:solidFill>
            <a:schemeClr val="accent5">
              <a:lumMod val="75000"/>
            </a:schemeClr>
          </a:solidFill>
        </p:grpSpPr>
        <p:sp>
          <p:nvSpPr>
            <p:cNvPr id="16" name="Oval 15">
              <a:extLst>
                <a:ext uri="{FF2B5EF4-FFF2-40B4-BE49-F238E27FC236}">
                  <a16:creationId xmlns:a16="http://schemas.microsoft.com/office/drawing/2014/main" id="{F7A7A8AD-8D3E-4047-8EEC-FA802CBF469E}"/>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022AAFC1-217C-4E15-A483-331A7E1E9A2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TextBox 10">
            <a:extLst>
              <a:ext uri="{FF2B5EF4-FFF2-40B4-BE49-F238E27FC236}">
                <a16:creationId xmlns:a16="http://schemas.microsoft.com/office/drawing/2014/main" id="{63D4E6A6-DE33-4C2D-9041-F11222E82B4E}"/>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Group 18">
            <a:extLst>
              <a:ext uri="{FF2B5EF4-FFF2-40B4-BE49-F238E27FC236}">
                <a16:creationId xmlns:a16="http://schemas.microsoft.com/office/drawing/2014/main" id="{97266AA2-B218-4960-8483-767E6215E6C1}"/>
              </a:ext>
            </a:extLst>
          </p:cNvPr>
          <p:cNvGrpSpPr/>
          <p:nvPr/>
        </p:nvGrpSpPr>
        <p:grpSpPr>
          <a:xfrm>
            <a:off x="5912770" y="6163646"/>
            <a:ext cx="365760" cy="365760"/>
            <a:chOff x="6873999" y="3404401"/>
            <a:chExt cx="781282" cy="781282"/>
          </a:xfrm>
          <a:solidFill>
            <a:schemeClr val="accent5">
              <a:lumMod val="75000"/>
            </a:schemeClr>
          </a:solidFill>
        </p:grpSpPr>
        <p:sp>
          <p:nvSpPr>
            <p:cNvPr id="20" name="Oval 19">
              <a:extLst>
                <a:ext uri="{FF2B5EF4-FFF2-40B4-BE49-F238E27FC236}">
                  <a16:creationId xmlns:a16="http://schemas.microsoft.com/office/drawing/2014/main" id="{B1A90637-E67D-4988-BA8F-4547F92F5186}"/>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BF408584-70B6-4AB1-814B-F14C59DF6FEE}"/>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TextBox 10">
            <a:extLst>
              <a:ext uri="{FF2B5EF4-FFF2-40B4-BE49-F238E27FC236}">
                <a16:creationId xmlns:a16="http://schemas.microsoft.com/office/drawing/2014/main" id="{F12808FC-FCFD-4AA5-9CAD-1CA2E1103CD0}"/>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3" name="Group 22">
            <a:extLst>
              <a:ext uri="{FF2B5EF4-FFF2-40B4-BE49-F238E27FC236}">
                <a16:creationId xmlns:a16="http://schemas.microsoft.com/office/drawing/2014/main" id="{6CE52972-95F2-47E0-A101-3E9B809F5782}"/>
              </a:ext>
            </a:extLst>
          </p:cNvPr>
          <p:cNvGrpSpPr/>
          <p:nvPr/>
        </p:nvGrpSpPr>
        <p:grpSpPr>
          <a:xfrm>
            <a:off x="3483171" y="6150255"/>
            <a:ext cx="365760" cy="365760"/>
            <a:chOff x="460346" y="5002577"/>
            <a:chExt cx="530532" cy="530532"/>
          </a:xfrm>
        </p:grpSpPr>
        <p:sp>
          <p:nvSpPr>
            <p:cNvPr id="24" name="Oval 23">
              <a:extLst>
                <a:ext uri="{FF2B5EF4-FFF2-40B4-BE49-F238E27FC236}">
                  <a16:creationId xmlns:a16="http://schemas.microsoft.com/office/drawing/2014/main" id="{7E1EC12B-7E97-4194-9F08-35C01AE292A9}"/>
                </a:ext>
              </a:extLst>
            </p:cNvPr>
            <p:cNvSpPr/>
            <p:nvPr/>
          </p:nvSpPr>
          <p:spPr bwMode="auto">
            <a:xfrm>
              <a:off x="460346" y="5002577"/>
              <a:ext cx="530532" cy="53053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Freeform 37">
              <a:extLst>
                <a:ext uri="{FF2B5EF4-FFF2-40B4-BE49-F238E27FC236}">
                  <a16:creationId xmlns:a16="http://schemas.microsoft.com/office/drawing/2014/main" id="{43CB7ACE-61AF-4710-B845-F716F105E1A9}"/>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63D94373-ABAB-4F95-A517-1A466B5CB8E2}"/>
              </a:ext>
            </a:extLst>
          </p:cNvPr>
          <p:cNvGrpSpPr/>
          <p:nvPr/>
        </p:nvGrpSpPr>
        <p:grpSpPr>
          <a:xfrm>
            <a:off x="8669294" y="2545771"/>
            <a:ext cx="2251551" cy="1346853"/>
            <a:chOff x="6127890" y="987562"/>
            <a:chExt cx="1388483" cy="694241"/>
          </a:xfrm>
        </p:grpSpPr>
        <p:sp>
          <p:nvSpPr>
            <p:cNvPr id="28" name="Rectangle 27">
              <a:extLst>
                <a:ext uri="{FF2B5EF4-FFF2-40B4-BE49-F238E27FC236}">
                  <a16:creationId xmlns:a16="http://schemas.microsoft.com/office/drawing/2014/main" id="{61B634BE-4914-4085-9A6F-6205A414EB43}"/>
                </a:ext>
              </a:extLst>
            </p:cNvPr>
            <p:cNvSpPr/>
            <p:nvPr/>
          </p:nvSpPr>
          <p:spPr>
            <a:xfrm>
              <a:off x="6127890" y="987562"/>
              <a:ext cx="1388483" cy="694241"/>
            </a:xfrm>
            <a:prstGeom prst="rect">
              <a:avLst/>
            </a:prstGeom>
          </p:spPr>
          <p:style>
            <a:lnRef idx="0">
              <a:schemeClr val="accent1">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9" name="TextBox 28">
              <a:extLst>
                <a:ext uri="{FF2B5EF4-FFF2-40B4-BE49-F238E27FC236}">
                  <a16:creationId xmlns:a16="http://schemas.microsoft.com/office/drawing/2014/main" id="{F9F521A0-1E75-470B-9480-5F10749BF38F}"/>
                </a:ext>
              </a:extLst>
            </p:cNvPr>
            <p:cNvSpPr txBox="1"/>
            <p:nvPr/>
          </p:nvSpPr>
          <p:spPr>
            <a:xfrm>
              <a:off x="6127890" y="987562"/>
              <a:ext cx="1388483" cy="694241"/>
            </a:xfrm>
            <a:prstGeom prst="rect">
              <a:avLst/>
            </a:prstGeom>
            <a:solidFill>
              <a:schemeClr val="accent6"/>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600" kern="1200" baseline="0"/>
                <a:t>Follow standard networking practices to enable connectivity</a:t>
              </a:r>
              <a:endParaRPr lang="en-US" sz="1600" kern="1200"/>
            </a:p>
          </p:txBody>
        </p:sp>
      </p:grpSp>
      <p:cxnSp>
        <p:nvCxnSpPr>
          <p:cNvPr id="40" name="Straight Arrow Connector 39">
            <a:extLst>
              <a:ext uri="{FF2B5EF4-FFF2-40B4-BE49-F238E27FC236}">
                <a16:creationId xmlns:a16="http://schemas.microsoft.com/office/drawing/2014/main" id="{6BDCA7AC-59DC-478F-BF5C-84B93A27DEC8}"/>
              </a:ext>
            </a:extLst>
          </p:cNvPr>
          <p:cNvCxnSpPr/>
          <p:nvPr/>
        </p:nvCxnSpPr>
        <p:spPr>
          <a:xfrm>
            <a:off x="6582731" y="3304309"/>
            <a:ext cx="167060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678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10"/>
          </p:nvPr>
        </p:nvSpPr>
        <p:spPr>
          <a:xfrm>
            <a:off x="586390" y="1434370"/>
            <a:ext cx="11018520" cy="2585323"/>
          </a:xfrm>
        </p:spPr>
        <p:txBody>
          <a:bodyPr/>
          <a:lstStyle/>
          <a:p>
            <a:pPr marL="457200" indent="-457200">
              <a:buFont typeface="Arial" panose="020B0604020202020204" pitchFamily="34" charset="0"/>
              <a:buChar char="•"/>
            </a:pPr>
            <a:r>
              <a:rPr lang="en-US" sz="2400"/>
              <a:t>Encrypted connections – TLS forced for Azure Database</a:t>
            </a:r>
          </a:p>
          <a:p>
            <a:pPr marL="457200" indent="-457200">
              <a:buFont typeface="Arial" panose="020B0604020202020204" pitchFamily="34" charset="0"/>
              <a:buChar char="•"/>
            </a:pPr>
            <a:r>
              <a:rPr lang="en-US" sz="2400"/>
              <a:t>TLS 1.2 forced for Azure Managed Instance outbound connections</a:t>
            </a:r>
          </a:p>
          <a:p>
            <a:pPr marL="457200" indent="-457200">
              <a:buFont typeface="Arial" panose="020B0604020202020204" pitchFamily="34" charset="0"/>
              <a:buChar char="•"/>
            </a:pPr>
            <a:r>
              <a:rPr lang="en-US" sz="2400"/>
              <a:t>Column Level Encryption</a:t>
            </a:r>
          </a:p>
          <a:p>
            <a:pPr marL="457200" indent="-457200">
              <a:buFont typeface="Arial" panose="020B0604020202020204" pitchFamily="34" charset="0"/>
              <a:buChar char="•"/>
            </a:pPr>
            <a:r>
              <a:rPr lang="en-US" sz="2400"/>
              <a:t>Transparent Data Encryption (TDE) for data </a:t>
            </a:r>
            <a:r>
              <a:rPr lang="en-US" sz="2400" b="1"/>
              <a:t>at rest </a:t>
            </a:r>
            <a:r>
              <a:rPr lang="en-US" sz="2400"/>
              <a:t>(on by default for Database)</a:t>
            </a:r>
          </a:p>
          <a:p>
            <a:pPr marL="457200" indent="-457200">
              <a:buFont typeface="Arial" panose="020B0604020202020204" pitchFamily="34" charset="0"/>
              <a:buChar char="•"/>
            </a:pPr>
            <a:r>
              <a:rPr lang="en-US" sz="2400"/>
              <a:t>Always Encrypted for data </a:t>
            </a:r>
            <a:r>
              <a:rPr lang="en-US" sz="2400" b="1"/>
              <a:t>in use</a:t>
            </a:r>
          </a:p>
          <a:p>
            <a:pPr marL="457200" indent="-457200">
              <a:buFont typeface="Arial" panose="020B0604020202020204" pitchFamily="34" charset="0"/>
              <a:buChar char="•"/>
            </a:pPr>
            <a:r>
              <a:rPr lang="en-US" sz="2400"/>
              <a:t>Integration with Azure Key Vault (BYOK)</a:t>
            </a:r>
          </a:p>
        </p:txBody>
      </p:sp>
      <p:cxnSp>
        <p:nvCxnSpPr>
          <p:cNvPr id="4" name="Straight Connector 3">
            <a:extLst>
              <a:ext uri="{FF2B5EF4-FFF2-40B4-BE49-F238E27FC236}">
                <a16:creationId xmlns:a16="http://schemas.microsoft.com/office/drawing/2014/main" id="{781B71B6-7567-4242-9CC5-4FE8D7F1637E}"/>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TextBox 10">
            <a:extLst>
              <a:ext uri="{FF2B5EF4-FFF2-40B4-BE49-F238E27FC236}">
                <a16:creationId xmlns:a16="http://schemas.microsoft.com/office/drawing/2014/main" id="{842FDADB-62CA-41DD-AF5B-B29DF0A79079}"/>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11" name="Group 10">
            <a:extLst>
              <a:ext uri="{FF2B5EF4-FFF2-40B4-BE49-F238E27FC236}">
                <a16:creationId xmlns:a16="http://schemas.microsoft.com/office/drawing/2014/main" id="{7AF90982-0DED-4679-A798-40AB2273071F}"/>
              </a:ext>
            </a:extLst>
          </p:cNvPr>
          <p:cNvGrpSpPr/>
          <p:nvPr/>
        </p:nvGrpSpPr>
        <p:grpSpPr>
          <a:xfrm>
            <a:off x="8405999" y="6183745"/>
            <a:ext cx="365760" cy="365760"/>
            <a:chOff x="6621825" y="1828525"/>
            <a:chExt cx="781282" cy="781282"/>
          </a:xfrm>
          <a:solidFill>
            <a:schemeClr val="accent5">
              <a:lumMod val="75000"/>
            </a:schemeClr>
          </a:solidFill>
        </p:grpSpPr>
        <p:sp>
          <p:nvSpPr>
            <p:cNvPr id="12" name="Oval 11">
              <a:extLst>
                <a:ext uri="{FF2B5EF4-FFF2-40B4-BE49-F238E27FC236}">
                  <a16:creationId xmlns:a16="http://schemas.microsoft.com/office/drawing/2014/main" id="{205B26FD-CB74-4F30-8421-986FF9E06FF3}"/>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CB38341E-1DF9-4799-965C-A7ACBB4F054E}"/>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TextBox 10">
            <a:extLst>
              <a:ext uri="{FF2B5EF4-FFF2-40B4-BE49-F238E27FC236}">
                <a16:creationId xmlns:a16="http://schemas.microsoft.com/office/drawing/2014/main" id="{AD5F3B4B-7C22-4CCF-A4BA-BF68EB5A2C4A}"/>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Group 14">
            <a:extLst>
              <a:ext uri="{FF2B5EF4-FFF2-40B4-BE49-F238E27FC236}">
                <a16:creationId xmlns:a16="http://schemas.microsoft.com/office/drawing/2014/main" id="{AD963AA1-97E5-416F-B0E7-EAA823C69B36}"/>
              </a:ext>
            </a:extLst>
          </p:cNvPr>
          <p:cNvGrpSpPr/>
          <p:nvPr/>
        </p:nvGrpSpPr>
        <p:grpSpPr>
          <a:xfrm>
            <a:off x="1123634" y="6161511"/>
            <a:ext cx="365760" cy="365760"/>
            <a:chOff x="5625439" y="609860"/>
            <a:chExt cx="781282" cy="781282"/>
          </a:xfrm>
          <a:solidFill>
            <a:schemeClr val="accent5">
              <a:lumMod val="75000"/>
            </a:schemeClr>
          </a:solidFill>
        </p:grpSpPr>
        <p:sp>
          <p:nvSpPr>
            <p:cNvPr id="16" name="Oval 15">
              <a:extLst>
                <a:ext uri="{FF2B5EF4-FFF2-40B4-BE49-F238E27FC236}">
                  <a16:creationId xmlns:a16="http://schemas.microsoft.com/office/drawing/2014/main" id="{7F934F4D-4710-47FE-8FB9-60A1D437FB5D}"/>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48C77290-A414-41CE-A4E2-B1993AC52B0A}"/>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TextBox 10">
            <a:extLst>
              <a:ext uri="{FF2B5EF4-FFF2-40B4-BE49-F238E27FC236}">
                <a16:creationId xmlns:a16="http://schemas.microsoft.com/office/drawing/2014/main" id="{EB65C5A7-56D1-4414-8E15-A0A7B8A5EEBE}"/>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Group 18">
            <a:extLst>
              <a:ext uri="{FF2B5EF4-FFF2-40B4-BE49-F238E27FC236}">
                <a16:creationId xmlns:a16="http://schemas.microsoft.com/office/drawing/2014/main" id="{48AAA34E-F2C8-4781-9077-732E2EA7600C}"/>
              </a:ext>
            </a:extLst>
          </p:cNvPr>
          <p:cNvGrpSpPr/>
          <p:nvPr/>
        </p:nvGrpSpPr>
        <p:grpSpPr>
          <a:xfrm>
            <a:off x="5912770" y="6163646"/>
            <a:ext cx="365760" cy="365760"/>
            <a:chOff x="6873999" y="3404401"/>
            <a:chExt cx="781282" cy="781282"/>
          </a:xfrm>
        </p:grpSpPr>
        <p:sp>
          <p:nvSpPr>
            <p:cNvPr id="20" name="Oval 19">
              <a:extLst>
                <a:ext uri="{FF2B5EF4-FFF2-40B4-BE49-F238E27FC236}">
                  <a16:creationId xmlns:a16="http://schemas.microsoft.com/office/drawing/2014/main" id="{BFA4641C-EB21-4472-99CC-AC437441B972}"/>
                </a:ext>
              </a:extLst>
            </p:cNvPr>
            <p:cNvSpPr/>
            <p:nvPr/>
          </p:nvSpPr>
          <p:spPr bwMode="auto">
            <a:xfrm rot="3422427">
              <a:off x="6873999" y="3404401"/>
              <a:ext cx="781282" cy="78128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E2790AAB-FFCC-4D36-8D65-1D9E290FEAA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TextBox 10">
            <a:extLst>
              <a:ext uri="{FF2B5EF4-FFF2-40B4-BE49-F238E27FC236}">
                <a16:creationId xmlns:a16="http://schemas.microsoft.com/office/drawing/2014/main" id="{2F688C67-9F4F-43DC-8D0B-516A0622F0CA}"/>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6" name="Group 25">
            <a:extLst>
              <a:ext uri="{FF2B5EF4-FFF2-40B4-BE49-F238E27FC236}">
                <a16:creationId xmlns:a16="http://schemas.microsoft.com/office/drawing/2014/main" id="{1918BB45-2E68-4527-B47E-63CAFEB9786E}"/>
              </a:ext>
            </a:extLst>
          </p:cNvPr>
          <p:cNvGrpSpPr/>
          <p:nvPr/>
        </p:nvGrpSpPr>
        <p:grpSpPr>
          <a:xfrm>
            <a:off x="3483171" y="6168505"/>
            <a:ext cx="365760" cy="365760"/>
            <a:chOff x="460346" y="5002577"/>
            <a:chExt cx="530532" cy="530532"/>
          </a:xfrm>
        </p:grpSpPr>
        <p:sp>
          <p:nvSpPr>
            <p:cNvPr id="27" name="Oval 26">
              <a:extLst>
                <a:ext uri="{FF2B5EF4-FFF2-40B4-BE49-F238E27FC236}">
                  <a16:creationId xmlns:a16="http://schemas.microsoft.com/office/drawing/2014/main" id="{38422B3A-B93D-48C0-88BE-93865D6F1391}"/>
                </a:ext>
              </a:extLst>
            </p:cNvPr>
            <p:cNvSpPr/>
            <p:nvPr/>
          </p:nvSpPr>
          <p:spPr bwMode="auto">
            <a:xfrm>
              <a:off x="460346" y="5002577"/>
              <a:ext cx="530532" cy="530532"/>
            </a:xfrm>
            <a:prstGeom prst="ellipse">
              <a:avLst/>
            </a:prstGeom>
            <a:solidFill>
              <a:schemeClr val="accent5">
                <a:lumMod val="75000"/>
              </a:schemeClr>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Freeform 37">
              <a:extLst>
                <a:ext uri="{FF2B5EF4-FFF2-40B4-BE49-F238E27FC236}">
                  <a16:creationId xmlns:a16="http://schemas.microsoft.com/office/drawing/2014/main" id="{8D8CC1CA-CAF7-4723-A07E-DD488B8FB7F2}"/>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pic>
        <p:nvPicPr>
          <p:cNvPr id="34" name="Picture 33">
            <a:extLst>
              <a:ext uri="{FF2B5EF4-FFF2-40B4-BE49-F238E27FC236}">
                <a16:creationId xmlns:a16="http://schemas.microsoft.com/office/drawing/2014/main" id="{5BD711F5-A827-401F-8BFC-0F00A719D4D8}"/>
              </a:ext>
            </a:extLst>
          </p:cNvPr>
          <p:cNvPicPr>
            <a:picLocks noChangeAspect="1"/>
          </p:cNvPicPr>
          <p:nvPr/>
        </p:nvPicPr>
        <p:blipFill>
          <a:blip r:embed="rId3"/>
          <a:stretch>
            <a:fillRect/>
          </a:stretch>
        </p:blipFill>
        <p:spPr>
          <a:xfrm>
            <a:off x="10329769" y="324265"/>
            <a:ext cx="1273968" cy="1203192"/>
          </a:xfrm>
          <a:prstGeom prst="rect">
            <a:avLst/>
          </a:prstGeom>
        </p:spPr>
      </p:pic>
    </p:spTree>
    <p:extLst>
      <p:ext uri="{BB962C8B-B14F-4D97-AF65-F5344CB8AC3E}">
        <p14:creationId xmlns:p14="http://schemas.microsoft.com/office/powerpoint/2010/main" val="386877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5757" y="2429890"/>
            <a:ext cx="10780486" cy="3016210"/>
          </a:xfrm>
        </p:spPr>
        <p:txBody>
          <a:bodyPr/>
          <a:lstStyle/>
          <a:p>
            <a:br>
              <a:rPr lang="en-US" sz="2800" dirty="0">
                <a:solidFill>
                  <a:srgbClr val="0078D7"/>
                </a:solidFill>
              </a:rPr>
            </a:br>
            <a:r>
              <a:rPr lang="en-US" sz="2800" dirty="0">
                <a:solidFill>
                  <a:srgbClr val="50E6FF"/>
                </a:solidFill>
              </a:rPr>
              <a:t>Demo</a:t>
            </a:r>
            <a:br>
              <a:rPr lang="en-US" sz="2800" dirty="0">
                <a:solidFill>
                  <a:srgbClr val="50E6FF"/>
                </a:solidFill>
              </a:rPr>
            </a:br>
            <a:br>
              <a:rPr lang="en-US" sz="2800" dirty="0">
                <a:solidFill>
                  <a:srgbClr val="50E6FF"/>
                </a:solidFill>
              </a:rPr>
            </a:br>
            <a:br>
              <a:rPr lang="en-US" sz="2800" dirty="0">
                <a:solidFill>
                  <a:srgbClr val="50E6FF"/>
                </a:solidFill>
              </a:rPr>
            </a:br>
            <a:br>
              <a:rPr lang="en-US" sz="2800" dirty="0"/>
            </a:br>
            <a:r>
              <a:rPr lang="en-US" sz="2800" dirty="0">
                <a:solidFill>
                  <a:schemeClr val="tx1"/>
                </a:solidFill>
              </a:rPr>
              <a:t>Confirm TDE is enabled</a:t>
            </a:r>
            <a:br>
              <a:rPr lang="en-US" sz="2800" dirty="0"/>
            </a:br>
            <a:endParaRPr lang="en-US" sz="2800" dirty="0">
              <a:solidFill>
                <a:srgbClr val="50E6FF"/>
              </a:solidFill>
            </a:endParaRPr>
          </a:p>
        </p:txBody>
      </p:sp>
    </p:spTree>
    <p:extLst>
      <p:ext uri="{BB962C8B-B14F-4D97-AF65-F5344CB8AC3E}">
        <p14:creationId xmlns:p14="http://schemas.microsoft.com/office/powerpoint/2010/main" val="415332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cxnSp>
        <p:nvCxnSpPr>
          <p:cNvPr id="4" name="Straight Connector 3">
            <a:extLst>
              <a:ext uri="{FF2B5EF4-FFF2-40B4-BE49-F238E27FC236}">
                <a16:creationId xmlns:a16="http://schemas.microsoft.com/office/drawing/2014/main" id="{D19E333F-366B-43D8-BF35-9D13C08CABE0}"/>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TextBox 10">
            <a:extLst>
              <a:ext uri="{FF2B5EF4-FFF2-40B4-BE49-F238E27FC236}">
                <a16:creationId xmlns:a16="http://schemas.microsoft.com/office/drawing/2014/main" id="{C5896415-31C0-45A3-9CA9-0215BAD0331F}"/>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11" name="Group 10">
            <a:extLst>
              <a:ext uri="{FF2B5EF4-FFF2-40B4-BE49-F238E27FC236}">
                <a16:creationId xmlns:a16="http://schemas.microsoft.com/office/drawing/2014/main" id="{31036B7F-3E1E-4F06-B1EA-2A8EEEA2DE7C}"/>
              </a:ext>
            </a:extLst>
          </p:cNvPr>
          <p:cNvGrpSpPr/>
          <p:nvPr/>
        </p:nvGrpSpPr>
        <p:grpSpPr>
          <a:xfrm>
            <a:off x="8405999" y="6183745"/>
            <a:ext cx="365760" cy="365760"/>
            <a:chOff x="6621825" y="1828525"/>
            <a:chExt cx="781282" cy="781282"/>
          </a:xfrm>
          <a:solidFill>
            <a:schemeClr val="accent5">
              <a:lumMod val="75000"/>
            </a:schemeClr>
          </a:solidFill>
        </p:grpSpPr>
        <p:sp>
          <p:nvSpPr>
            <p:cNvPr id="12" name="Oval 11">
              <a:extLst>
                <a:ext uri="{FF2B5EF4-FFF2-40B4-BE49-F238E27FC236}">
                  <a16:creationId xmlns:a16="http://schemas.microsoft.com/office/drawing/2014/main" id="{11D78DCA-CBCB-4631-A977-B4C28F8E3EF8}"/>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68CFA48A-3142-4900-A8EE-6823387626D9}"/>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TextBox 10">
            <a:extLst>
              <a:ext uri="{FF2B5EF4-FFF2-40B4-BE49-F238E27FC236}">
                <a16:creationId xmlns:a16="http://schemas.microsoft.com/office/drawing/2014/main" id="{53C7431F-85DF-4DAB-A929-8FB69F2EDDAD}"/>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Group 14">
            <a:extLst>
              <a:ext uri="{FF2B5EF4-FFF2-40B4-BE49-F238E27FC236}">
                <a16:creationId xmlns:a16="http://schemas.microsoft.com/office/drawing/2014/main" id="{A2294E39-6B8E-4FA2-91D0-724409968B21}"/>
              </a:ext>
            </a:extLst>
          </p:cNvPr>
          <p:cNvGrpSpPr/>
          <p:nvPr/>
        </p:nvGrpSpPr>
        <p:grpSpPr>
          <a:xfrm>
            <a:off x="1123634" y="6161511"/>
            <a:ext cx="365760" cy="365760"/>
            <a:chOff x="5625439" y="609860"/>
            <a:chExt cx="781282" cy="781282"/>
          </a:xfrm>
          <a:solidFill>
            <a:schemeClr val="accent5">
              <a:lumMod val="75000"/>
            </a:schemeClr>
          </a:solidFill>
        </p:grpSpPr>
        <p:sp>
          <p:nvSpPr>
            <p:cNvPr id="16" name="Oval 15">
              <a:extLst>
                <a:ext uri="{FF2B5EF4-FFF2-40B4-BE49-F238E27FC236}">
                  <a16:creationId xmlns:a16="http://schemas.microsoft.com/office/drawing/2014/main" id="{AC29B931-BBA8-45FF-B4B4-EACA1640A10B}"/>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E6D9935B-565A-487E-8E38-65F244AF6576}"/>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TextBox 10">
            <a:extLst>
              <a:ext uri="{FF2B5EF4-FFF2-40B4-BE49-F238E27FC236}">
                <a16:creationId xmlns:a16="http://schemas.microsoft.com/office/drawing/2014/main" id="{58D5F58F-1665-4795-B72E-C98E0EC7AB99}"/>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Group 18">
            <a:extLst>
              <a:ext uri="{FF2B5EF4-FFF2-40B4-BE49-F238E27FC236}">
                <a16:creationId xmlns:a16="http://schemas.microsoft.com/office/drawing/2014/main" id="{CA9A47B5-DDB4-469D-AF3C-E23656AE03BC}"/>
              </a:ext>
            </a:extLst>
          </p:cNvPr>
          <p:cNvGrpSpPr/>
          <p:nvPr/>
        </p:nvGrpSpPr>
        <p:grpSpPr>
          <a:xfrm>
            <a:off x="5912770" y="6163646"/>
            <a:ext cx="365760" cy="365760"/>
            <a:chOff x="6873999" y="3404401"/>
            <a:chExt cx="781282" cy="781282"/>
          </a:xfrm>
        </p:grpSpPr>
        <p:sp>
          <p:nvSpPr>
            <p:cNvPr id="20" name="Oval 19">
              <a:extLst>
                <a:ext uri="{FF2B5EF4-FFF2-40B4-BE49-F238E27FC236}">
                  <a16:creationId xmlns:a16="http://schemas.microsoft.com/office/drawing/2014/main" id="{01B934E6-92FF-4EF5-8989-17F4BF4CC474}"/>
                </a:ext>
              </a:extLst>
            </p:cNvPr>
            <p:cNvSpPr/>
            <p:nvPr/>
          </p:nvSpPr>
          <p:spPr bwMode="auto">
            <a:xfrm rot="3422427">
              <a:off x="6873999" y="3404401"/>
              <a:ext cx="781282" cy="78128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EBC6CB1B-072C-40FE-BF9F-08B8C01F5E8C}"/>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TextBox 10">
            <a:extLst>
              <a:ext uri="{FF2B5EF4-FFF2-40B4-BE49-F238E27FC236}">
                <a16:creationId xmlns:a16="http://schemas.microsoft.com/office/drawing/2014/main" id="{7514D31F-ABA1-4E80-BE3E-9016C489E883}"/>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6" name="Group 25">
            <a:extLst>
              <a:ext uri="{FF2B5EF4-FFF2-40B4-BE49-F238E27FC236}">
                <a16:creationId xmlns:a16="http://schemas.microsoft.com/office/drawing/2014/main" id="{A00215A0-7EC0-4F6F-8B8B-8EF4144F7EAE}"/>
              </a:ext>
            </a:extLst>
          </p:cNvPr>
          <p:cNvGrpSpPr/>
          <p:nvPr/>
        </p:nvGrpSpPr>
        <p:grpSpPr>
          <a:xfrm>
            <a:off x="3483171" y="6168505"/>
            <a:ext cx="365760" cy="365760"/>
            <a:chOff x="460346" y="5002577"/>
            <a:chExt cx="530532" cy="530532"/>
          </a:xfrm>
        </p:grpSpPr>
        <p:sp>
          <p:nvSpPr>
            <p:cNvPr id="27" name="Oval 26">
              <a:extLst>
                <a:ext uri="{FF2B5EF4-FFF2-40B4-BE49-F238E27FC236}">
                  <a16:creationId xmlns:a16="http://schemas.microsoft.com/office/drawing/2014/main" id="{87872023-6673-4C72-8EDB-006CC3F5F36C}"/>
                </a:ext>
              </a:extLst>
            </p:cNvPr>
            <p:cNvSpPr/>
            <p:nvPr/>
          </p:nvSpPr>
          <p:spPr bwMode="auto">
            <a:xfrm>
              <a:off x="460346" y="5002577"/>
              <a:ext cx="530532" cy="530532"/>
            </a:xfrm>
            <a:prstGeom prst="ellipse">
              <a:avLst/>
            </a:prstGeom>
            <a:solidFill>
              <a:schemeClr val="accent5">
                <a:lumMod val="75000"/>
              </a:schemeClr>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Freeform 37">
              <a:extLst>
                <a:ext uri="{FF2B5EF4-FFF2-40B4-BE49-F238E27FC236}">
                  <a16:creationId xmlns:a16="http://schemas.microsoft.com/office/drawing/2014/main" id="{34CE8E43-CA52-46A4-A393-788570492840}"/>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pic>
        <p:nvPicPr>
          <p:cNvPr id="29" name="Picture 28">
            <a:extLst>
              <a:ext uri="{FF2B5EF4-FFF2-40B4-BE49-F238E27FC236}">
                <a16:creationId xmlns:a16="http://schemas.microsoft.com/office/drawing/2014/main" id="{44B2A2A0-40F3-4E28-967E-A39DF5AC4E83}"/>
              </a:ext>
            </a:extLst>
          </p:cNvPr>
          <p:cNvPicPr>
            <a:picLocks noChangeAspect="1"/>
          </p:cNvPicPr>
          <p:nvPr/>
        </p:nvPicPr>
        <p:blipFill>
          <a:blip r:embed="rId3"/>
          <a:stretch>
            <a:fillRect/>
          </a:stretch>
        </p:blipFill>
        <p:spPr>
          <a:xfrm>
            <a:off x="5358052" y="176239"/>
            <a:ext cx="1184325" cy="973418"/>
          </a:xfrm>
          <a:prstGeom prst="rect">
            <a:avLst/>
          </a:prstGeom>
        </p:spPr>
      </p:pic>
      <p:grpSp>
        <p:nvGrpSpPr>
          <p:cNvPr id="32" name="Group 31">
            <a:extLst>
              <a:ext uri="{FF2B5EF4-FFF2-40B4-BE49-F238E27FC236}">
                <a16:creationId xmlns:a16="http://schemas.microsoft.com/office/drawing/2014/main" id="{15A8A844-350D-4E56-8418-2056413BC96C}"/>
              </a:ext>
            </a:extLst>
          </p:cNvPr>
          <p:cNvGrpSpPr/>
          <p:nvPr/>
        </p:nvGrpSpPr>
        <p:grpSpPr>
          <a:xfrm>
            <a:off x="342747" y="3949198"/>
            <a:ext cx="8627264" cy="1827734"/>
            <a:chOff x="3779549" y="4969446"/>
            <a:chExt cx="8251309" cy="1560520"/>
          </a:xfrm>
        </p:grpSpPr>
        <p:pic>
          <p:nvPicPr>
            <p:cNvPr id="33" name="Picture 32">
              <a:extLst>
                <a:ext uri="{FF2B5EF4-FFF2-40B4-BE49-F238E27FC236}">
                  <a16:creationId xmlns:a16="http://schemas.microsoft.com/office/drawing/2014/main" id="{808DD598-E862-4F42-AD7D-640F428CFBB5}"/>
                </a:ext>
              </a:extLst>
            </p:cNvPr>
            <p:cNvPicPr>
              <a:picLocks noChangeAspect="1"/>
            </p:cNvPicPr>
            <p:nvPr/>
          </p:nvPicPr>
          <p:blipFill>
            <a:blip r:embed="rId4"/>
            <a:stretch>
              <a:fillRect/>
            </a:stretch>
          </p:blipFill>
          <p:spPr>
            <a:xfrm>
              <a:off x="7992258" y="5462496"/>
              <a:ext cx="4038600" cy="1067470"/>
            </a:xfrm>
            <a:prstGeom prst="rect">
              <a:avLst/>
            </a:prstGeom>
          </p:spPr>
        </p:pic>
        <p:sp>
          <p:nvSpPr>
            <p:cNvPr id="34" name="TextBox 33">
              <a:extLst>
                <a:ext uri="{FF2B5EF4-FFF2-40B4-BE49-F238E27FC236}">
                  <a16:creationId xmlns:a16="http://schemas.microsoft.com/office/drawing/2014/main" id="{E3CFA039-811C-4A58-8BB8-FAA692ECEBC6}"/>
                </a:ext>
              </a:extLst>
            </p:cNvPr>
            <p:cNvSpPr txBox="1"/>
            <p:nvPr/>
          </p:nvSpPr>
          <p:spPr>
            <a:xfrm>
              <a:off x="8953717" y="4969446"/>
              <a:ext cx="2035772" cy="460125"/>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Role </a:t>
              </a:r>
              <a:r>
                <a:rPr kumimoji="0" lang="en-US" sz="1800" b="0" i="0" u="none" strike="noStrike" kern="0" cap="none" spc="0" normalizeH="0" baseline="0" noProof="0" err="1">
                  <a:ln>
                    <a:noFill/>
                  </a:ln>
                  <a:solidFill>
                    <a:srgbClr val="000000"/>
                  </a:solidFill>
                  <a:effectLst/>
                  <a:uLnTx/>
                  <a:uFillTx/>
                  <a:latin typeface="Segoe UI"/>
                  <a:ea typeface="+mn-ea"/>
                  <a:cs typeface="+mn-cs"/>
                </a:rPr>
                <a:t>DataOfficers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8136B28B-E44C-45A8-90A4-649EB007C015}"/>
                </a:ext>
              </a:extLst>
            </p:cNvPr>
            <p:cNvSpPr txBox="1"/>
            <p:nvPr/>
          </p:nvSpPr>
          <p:spPr>
            <a:xfrm>
              <a:off x="4674003" y="4969446"/>
              <a:ext cx="2002043" cy="460125"/>
            </a:xfrm>
            <a:prstGeom prst="rect">
              <a:avLst/>
            </a:prstGeom>
            <a:noFill/>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0" cap="none" spc="0" normalizeH="0" baseline="0" noProof="0">
                  <a:ln>
                    <a:noFill/>
                  </a:ln>
                  <a:solidFill>
                    <a:srgbClr val="000000"/>
                  </a:solidFill>
                  <a:effectLst/>
                  <a:uLnTx/>
                  <a:uFillTx/>
                  <a:latin typeface="Segoe UI"/>
                  <a:ea typeface="+mn-ea"/>
                  <a:cs typeface="+mn-cs"/>
                </a:rPr>
                <a:t>Normal </a:t>
              </a:r>
              <a:r>
                <a:rPr kumimoji="0" lang="en-GB" sz="1800" b="0" i="0" u="none" strike="noStrike" kern="0" cap="none" spc="0" normalizeH="0" baseline="0" noProof="0" err="1">
                  <a:ln>
                    <a:noFill/>
                  </a:ln>
                  <a:solidFill>
                    <a:srgbClr val="000000"/>
                  </a:solidFill>
                  <a:effectLst/>
                  <a:uLnTx/>
                  <a:uFillTx/>
                  <a:latin typeface="Segoe UI"/>
                  <a:ea typeface="+mn-ea"/>
                  <a:cs typeface="+mn-cs"/>
                </a:rPr>
                <a:t>Endusers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6" name="Picture 35">
              <a:extLst>
                <a:ext uri="{FF2B5EF4-FFF2-40B4-BE49-F238E27FC236}">
                  <a16:creationId xmlns:a16="http://schemas.microsoft.com/office/drawing/2014/main" id="{57B2BCA1-F1DC-4FA4-A370-CA7940DE3F75}"/>
                </a:ext>
              </a:extLst>
            </p:cNvPr>
            <p:cNvPicPr>
              <a:picLocks noChangeAspect="1"/>
            </p:cNvPicPr>
            <p:nvPr/>
          </p:nvPicPr>
          <p:blipFill>
            <a:blip r:embed="rId5"/>
            <a:stretch>
              <a:fillRect/>
            </a:stretch>
          </p:blipFill>
          <p:spPr>
            <a:xfrm>
              <a:off x="3779549" y="5404909"/>
              <a:ext cx="3712505" cy="1123950"/>
            </a:xfrm>
            <a:prstGeom prst="rect">
              <a:avLst/>
            </a:prstGeom>
          </p:spPr>
        </p:pic>
      </p:grpSp>
      <p:sp>
        <p:nvSpPr>
          <p:cNvPr id="37" name="Rectangle 36">
            <a:extLst>
              <a:ext uri="{FF2B5EF4-FFF2-40B4-BE49-F238E27FC236}">
                <a16:creationId xmlns:a16="http://schemas.microsoft.com/office/drawing/2014/main" id="{18E58E89-CD1A-414E-9A5B-29293299D1C5}"/>
              </a:ext>
            </a:extLst>
          </p:cNvPr>
          <p:cNvSpPr/>
          <p:nvPr/>
        </p:nvSpPr>
        <p:spPr>
          <a:xfrm>
            <a:off x="342747" y="1461252"/>
            <a:ext cx="5899250" cy="2246769"/>
          </a:xfrm>
          <a:prstGeom prst="rect">
            <a:avLst/>
          </a:prstGeom>
          <a:solidFill>
            <a:srgbClr val="FFFFFF"/>
          </a:solidFill>
          <a:ln w="3175">
            <a:solidFill>
              <a:schemeClr val="tx1"/>
            </a:solidFill>
          </a:ln>
          <a:effectLst>
            <a:outerShdw blurRad="50800" dist="38100" dir="2700000" algn="tl" rotWithShape="0">
              <a:prstClr val="black">
                <a:alpha val="40000"/>
              </a:prstClr>
            </a:outerShdw>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14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SocialSecurityNumber</a:t>
            </a:r>
            <a:r>
              <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a:t>
            </a:r>
            <a:r>
              <a:rPr kumimoji="0" lang="en-US" sz="1400" b="0" i="0" u="none" strike="noStrike" kern="0" cap="none" spc="0" normalizeH="0" baseline="0" noProof="0">
                <a:ln>
                  <a:noFill/>
                </a:ln>
                <a:solidFill>
                  <a:srgbClr val="505050"/>
                </a:solidFill>
                <a:effectLst/>
                <a:uLnTx/>
                <a:uFillTx/>
                <a:latin typeface="Segoe UI"/>
                <a:ea typeface="+mn-ea"/>
                <a:cs typeface="+mn-cs"/>
              </a:rPr>
              <a:t> </a:t>
            </a: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(FUNCTION =</a:t>
            </a:r>
            <a:r>
              <a:rPr kumimoji="0" lang="en-US" sz="1400" b="0" i="0" u="none" strike="noStrike" kern="0" cap="none" spc="0" normalizeH="0" baseline="0" noProof="0">
                <a:ln>
                  <a:noFill/>
                </a:ln>
                <a:solidFill>
                  <a:srgbClr val="505050"/>
                </a:solidFill>
                <a:effectLst/>
                <a:uLnTx/>
                <a:uFillTx/>
                <a:latin typeface="Segoe UI"/>
                <a:ea typeface="+mn-ea"/>
                <a:cs typeface="+mn-cs"/>
              </a:rPr>
              <a:t> </a:t>
            </a:r>
            <a:r>
              <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'Partial(0,"XXX-XX-",2)'</a:t>
            </a: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[Salary]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‘RANDOM(1,20000)</a:t>
            </a: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GRANT UNMASK to </a:t>
            </a:r>
            <a:r>
              <a:rPr kumimoji="0" lang="en-US" sz="14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DataOfficers</a:t>
            </a:r>
            <a:endPar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sp>
        <p:nvSpPr>
          <p:cNvPr id="30" name="Rectangle 29">
            <a:extLst>
              <a:ext uri="{FF2B5EF4-FFF2-40B4-BE49-F238E27FC236}">
                <a16:creationId xmlns:a16="http://schemas.microsoft.com/office/drawing/2014/main" id="{A0F16E96-9AA9-406B-B473-A51737C83EFB}"/>
              </a:ext>
            </a:extLst>
          </p:cNvPr>
          <p:cNvSpPr/>
          <p:nvPr/>
        </p:nvSpPr>
        <p:spPr bwMode="auto">
          <a:xfrm>
            <a:off x="342747" y="4024793"/>
            <a:ext cx="8627264" cy="1750841"/>
          </a:xfrm>
          <a:prstGeom prst="rect">
            <a:avLst/>
          </a:prstGeom>
          <a:no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6"/>
          <a:stretch>
            <a:fillRect/>
          </a:stretch>
        </p:blipFill>
        <p:spPr>
          <a:xfrm>
            <a:off x="6873703" y="1462671"/>
            <a:ext cx="4990548" cy="221893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382A78-3FEE-400E-BBCD-EBE06133FA24}"/>
              </a:ext>
            </a:extLst>
          </p:cNvPr>
          <p:cNvSpPr>
            <a:spLocks noGrp="1"/>
          </p:cNvSpPr>
          <p:nvPr>
            <p:ph type="body" sz="quarter" idx="10"/>
          </p:nvPr>
        </p:nvSpPr>
        <p:spPr>
          <a:xfrm>
            <a:off x="6458597" y="744153"/>
            <a:ext cx="5374047" cy="5377178"/>
          </a:xfrm>
        </p:spPr>
        <p:txBody>
          <a:bodyPr/>
          <a:lstStyle/>
          <a:p>
            <a:pPr>
              <a:spcAft>
                <a:spcPts val="1800"/>
              </a:spcAft>
            </a:pPr>
            <a:r>
              <a:rPr lang="en-US" dirty="0"/>
              <a:t>Azure SQL overview</a:t>
            </a:r>
          </a:p>
          <a:p>
            <a:pPr>
              <a:spcAft>
                <a:spcPts val="1800"/>
              </a:spcAft>
            </a:pPr>
            <a:r>
              <a:rPr lang="en-US" dirty="0"/>
              <a:t>Capabilities and tasks</a:t>
            </a:r>
          </a:p>
          <a:p>
            <a:pPr>
              <a:spcAft>
                <a:spcPts val="1800"/>
              </a:spcAft>
            </a:pPr>
            <a:r>
              <a:rPr lang="en-US" dirty="0"/>
              <a:t>Identity and access management</a:t>
            </a:r>
          </a:p>
          <a:p>
            <a:pPr>
              <a:spcAft>
                <a:spcPts val="1800"/>
              </a:spcAft>
            </a:pPr>
            <a:r>
              <a:rPr lang="en-US" dirty="0"/>
              <a:t>Network security</a:t>
            </a:r>
          </a:p>
          <a:p>
            <a:pPr>
              <a:spcAft>
                <a:spcPts val="1800"/>
              </a:spcAft>
            </a:pPr>
            <a:r>
              <a:rPr lang="en-US" dirty="0"/>
              <a:t>Data protection</a:t>
            </a:r>
          </a:p>
          <a:p>
            <a:pPr>
              <a:spcAft>
                <a:spcPts val="1800"/>
              </a:spcAft>
            </a:pPr>
            <a:r>
              <a:rPr lang="en-US" dirty="0"/>
              <a:t>Security management</a:t>
            </a:r>
          </a:p>
          <a:p>
            <a:pPr>
              <a:spcAft>
                <a:spcPts val="1800"/>
              </a:spcAft>
            </a:pPr>
            <a:r>
              <a:rPr lang="en-US" dirty="0"/>
              <a:t>Questions (now and later)</a:t>
            </a:r>
          </a:p>
          <a:p>
            <a:pPr>
              <a:spcAft>
                <a:spcPts val="1800"/>
              </a:spcAft>
            </a:pPr>
            <a:endParaRPr lang="en-US" dirty="0"/>
          </a:p>
        </p:txBody>
      </p:sp>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2321004"/>
            <a:ext cx="4368366" cy="1107996"/>
          </a:xfrm>
        </p:spPr>
        <p:txBody>
          <a:bodyPr/>
          <a:lstStyle/>
          <a:p>
            <a:br>
              <a:rPr lang="en-US" dirty="0"/>
            </a:br>
            <a:r>
              <a:rPr lang="en-US" dirty="0">
                <a:solidFill>
                  <a:schemeClr val="accent2"/>
                </a:solidFill>
              </a:rPr>
              <a:t>Agenda</a:t>
            </a:r>
          </a:p>
        </p:txBody>
      </p:sp>
      <p:grpSp>
        <p:nvGrpSpPr>
          <p:cNvPr id="46" name="Group 45">
            <a:extLst>
              <a:ext uri="{FF2B5EF4-FFF2-40B4-BE49-F238E27FC236}">
                <a16:creationId xmlns:a16="http://schemas.microsoft.com/office/drawing/2014/main" id="{50B16496-CA40-4086-A4E5-AAF0A6C558D8}"/>
              </a:ext>
            </a:extLst>
          </p:cNvPr>
          <p:cNvGrpSpPr/>
          <p:nvPr/>
        </p:nvGrpSpPr>
        <p:grpSpPr>
          <a:xfrm>
            <a:off x="5856930" y="763784"/>
            <a:ext cx="287001" cy="243463"/>
            <a:chOff x="456592" y="1787773"/>
            <a:chExt cx="341665" cy="310625"/>
          </a:xfrm>
        </p:grpSpPr>
        <p:sp>
          <p:nvSpPr>
            <p:cNvPr id="47" name="Freeform 5">
              <a:extLst>
                <a:ext uri="{FF2B5EF4-FFF2-40B4-BE49-F238E27FC236}">
                  <a16:creationId xmlns:a16="http://schemas.microsoft.com/office/drawing/2014/main" id="{DEE9DCA2-8810-4258-BEA0-52A096BEE5F8}"/>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15CCB3E3-172A-40E0-8272-4242F4DE1237}"/>
                </a:ext>
              </a:extLst>
            </p:cNvPr>
            <p:cNvGrpSpPr/>
            <p:nvPr/>
          </p:nvGrpSpPr>
          <p:grpSpPr>
            <a:xfrm>
              <a:off x="627425" y="1886736"/>
              <a:ext cx="0" cy="160366"/>
              <a:chOff x="4791447" y="2616042"/>
              <a:chExt cx="0" cy="1427764"/>
            </a:xfrm>
            <a:solidFill>
              <a:srgbClr val="0078D7"/>
            </a:solidFill>
          </p:grpSpPr>
          <p:cxnSp>
            <p:nvCxnSpPr>
              <p:cNvPr id="49" name="Straight Connector 48">
                <a:extLst>
                  <a:ext uri="{FF2B5EF4-FFF2-40B4-BE49-F238E27FC236}">
                    <a16:creationId xmlns:a16="http://schemas.microsoft.com/office/drawing/2014/main" id="{1061924C-21AB-4A70-B909-E14C7B825EE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A09333-4E60-43B2-B6DE-858FFEEFF0FC}"/>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D49501DE-66D8-4A28-B63B-A87D8BC733CE}"/>
              </a:ext>
            </a:extLst>
          </p:cNvPr>
          <p:cNvGrpSpPr/>
          <p:nvPr/>
        </p:nvGrpSpPr>
        <p:grpSpPr>
          <a:xfrm>
            <a:off x="5867916" y="1487684"/>
            <a:ext cx="287001" cy="243463"/>
            <a:chOff x="456592" y="1787773"/>
            <a:chExt cx="341665" cy="310625"/>
          </a:xfrm>
        </p:grpSpPr>
        <p:sp>
          <p:nvSpPr>
            <p:cNvPr id="52" name="Freeform 5">
              <a:extLst>
                <a:ext uri="{FF2B5EF4-FFF2-40B4-BE49-F238E27FC236}">
                  <a16:creationId xmlns:a16="http://schemas.microsoft.com/office/drawing/2014/main" id="{807EE6A7-1754-4EEB-B27F-05F858BC5B4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F29B87E4-F2B2-40C8-8562-DD56CFB6E1C2}"/>
                </a:ext>
              </a:extLst>
            </p:cNvPr>
            <p:cNvGrpSpPr/>
            <p:nvPr/>
          </p:nvGrpSpPr>
          <p:grpSpPr>
            <a:xfrm>
              <a:off x="627425" y="1886736"/>
              <a:ext cx="0" cy="160366"/>
              <a:chOff x="4791447" y="2616042"/>
              <a:chExt cx="0" cy="1427764"/>
            </a:xfrm>
            <a:solidFill>
              <a:srgbClr val="0078D7"/>
            </a:solidFill>
          </p:grpSpPr>
          <p:cxnSp>
            <p:nvCxnSpPr>
              <p:cNvPr id="54" name="Straight Connector 53">
                <a:extLst>
                  <a:ext uri="{FF2B5EF4-FFF2-40B4-BE49-F238E27FC236}">
                    <a16:creationId xmlns:a16="http://schemas.microsoft.com/office/drawing/2014/main" id="{A7D071B8-EC0E-4E03-AF64-6C9D756C98A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1EC8BAD-721A-4880-B062-84E30AC54BB5}"/>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A1DBFFBD-9297-4FE6-94CF-74E2398B6B93}"/>
              </a:ext>
            </a:extLst>
          </p:cNvPr>
          <p:cNvGrpSpPr/>
          <p:nvPr/>
        </p:nvGrpSpPr>
        <p:grpSpPr>
          <a:xfrm>
            <a:off x="5879102" y="2228764"/>
            <a:ext cx="287001" cy="243463"/>
            <a:chOff x="456592" y="1787773"/>
            <a:chExt cx="341665" cy="310625"/>
          </a:xfrm>
        </p:grpSpPr>
        <p:sp>
          <p:nvSpPr>
            <p:cNvPr id="57" name="Freeform 5">
              <a:extLst>
                <a:ext uri="{FF2B5EF4-FFF2-40B4-BE49-F238E27FC236}">
                  <a16:creationId xmlns:a16="http://schemas.microsoft.com/office/drawing/2014/main" id="{4CC305DE-9F6E-49AE-A526-6F91C3A3FFE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4F136451-7EA0-49C8-B341-DAB5FAA93987}"/>
                </a:ext>
              </a:extLst>
            </p:cNvPr>
            <p:cNvGrpSpPr/>
            <p:nvPr/>
          </p:nvGrpSpPr>
          <p:grpSpPr>
            <a:xfrm>
              <a:off x="627425" y="1886736"/>
              <a:ext cx="0" cy="160366"/>
              <a:chOff x="4791447" y="2616042"/>
              <a:chExt cx="0" cy="1427764"/>
            </a:xfrm>
            <a:solidFill>
              <a:srgbClr val="0078D7"/>
            </a:solidFill>
          </p:grpSpPr>
          <p:cxnSp>
            <p:nvCxnSpPr>
              <p:cNvPr id="59" name="Straight Connector 58">
                <a:extLst>
                  <a:ext uri="{FF2B5EF4-FFF2-40B4-BE49-F238E27FC236}">
                    <a16:creationId xmlns:a16="http://schemas.microsoft.com/office/drawing/2014/main" id="{EF50D3E4-CBE5-4FB2-BA3C-260B4CDF39B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27D99A2-2F48-47C4-84E4-6CB1933BA7E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A50E582D-A4CD-4368-9248-0CBCB086F0CE}"/>
              </a:ext>
            </a:extLst>
          </p:cNvPr>
          <p:cNvGrpSpPr/>
          <p:nvPr/>
        </p:nvGrpSpPr>
        <p:grpSpPr>
          <a:xfrm>
            <a:off x="5879102" y="2945251"/>
            <a:ext cx="287001" cy="243463"/>
            <a:chOff x="456592" y="1787773"/>
            <a:chExt cx="341665" cy="310625"/>
          </a:xfrm>
        </p:grpSpPr>
        <p:sp>
          <p:nvSpPr>
            <p:cNvPr id="62" name="Freeform 5">
              <a:extLst>
                <a:ext uri="{FF2B5EF4-FFF2-40B4-BE49-F238E27FC236}">
                  <a16:creationId xmlns:a16="http://schemas.microsoft.com/office/drawing/2014/main" id="{96409F6B-BFE5-4E9F-8368-AECADF218079}"/>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E4C6970A-43E9-4B61-BDAB-920852460FFC}"/>
                </a:ext>
              </a:extLst>
            </p:cNvPr>
            <p:cNvGrpSpPr/>
            <p:nvPr/>
          </p:nvGrpSpPr>
          <p:grpSpPr>
            <a:xfrm>
              <a:off x="627425" y="1886736"/>
              <a:ext cx="0" cy="160366"/>
              <a:chOff x="4791447" y="2616042"/>
              <a:chExt cx="0" cy="1427764"/>
            </a:xfrm>
            <a:solidFill>
              <a:srgbClr val="0078D7"/>
            </a:solidFill>
          </p:grpSpPr>
          <p:cxnSp>
            <p:nvCxnSpPr>
              <p:cNvPr id="64" name="Straight Connector 63">
                <a:extLst>
                  <a:ext uri="{FF2B5EF4-FFF2-40B4-BE49-F238E27FC236}">
                    <a16:creationId xmlns:a16="http://schemas.microsoft.com/office/drawing/2014/main" id="{618752BC-7877-44BC-B2D8-50A33B6120E5}"/>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08B4493-8D4B-4542-B7EC-DBFB4A15C17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B8AADAEA-8363-4EAA-B2E8-F007FB8BB31B}"/>
              </a:ext>
            </a:extLst>
          </p:cNvPr>
          <p:cNvGrpSpPr/>
          <p:nvPr/>
        </p:nvGrpSpPr>
        <p:grpSpPr>
          <a:xfrm>
            <a:off x="5879102" y="3682284"/>
            <a:ext cx="287001" cy="243463"/>
            <a:chOff x="456592" y="1787773"/>
            <a:chExt cx="341665" cy="310625"/>
          </a:xfrm>
        </p:grpSpPr>
        <p:sp>
          <p:nvSpPr>
            <p:cNvPr id="67" name="Freeform 5">
              <a:extLst>
                <a:ext uri="{FF2B5EF4-FFF2-40B4-BE49-F238E27FC236}">
                  <a16:creationId xmlns:a16="http://schemas.microsoft.com/office/drawing/2014/main" id="{1EB3EE39-29EB-4E13-9815-FAE0FE61616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02AAFD7F-44A1-4040-83E1-C762D5167FA8}"/>
                </a:ext>
              </a:extLst>
            </p:cNvPr>
            <p:cNvGrpSpPr/>
            <p:nvPr/>
          </p:nvGrpSpPr>
          <p:grpSpPr>
            <a:xfrm>
              <a:off x="627425" y="1886736"/>
              <a:ext cx="0" cy="160366"/>
              <a:chOff x="4791447" y="2616042"/>
              <a:chExt cx="0" cy="1427764"/>
            </a:xfrm>
            <a:solidFill>
              <a:srgbClr val="0078D7"/>
            </a:solidFill>
          </p:grpSpPr>
          <p:cxnSp>
            <p:nvCxnSpPr>
              <p:cNvPr id="69" name="Straight Connector 68">
                <a:extLst>
                  <a:ext uri="{FF2B5EF4-FFF2-40B4-BE49-F238E27FC236}">
                    <a16:creationId xmlns:a16="http://schemas.microsoft.com/office/drawing/2014/main" id="{523124D7-77E5-4530-8840-C3AFCE883CB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E21DB9-B9B6-40C0-B85F-F34586F8346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D640877F-97FE-4F86-87EA-2C14CBB87E71}"/>
              </a:ext>
            </a:extLst>
          </p:cNvPr>
          <p:cNvGrpSpPr/>
          <p:nvPr/>
        </p:nvGrpSpPr>
        <p:grpSpPr>
          <a:xfrm>
            <a:off x="5879101" y="4419317"/>
            <a:ext cx="287001" cy="243463"/>
            <a:chOff x="456592" y="1787773"/>
            <a:chExt cx="341665" cy="310625"/>
          </a:xfrm>
        </p:grpSpPr>
        <p:sp>
          <p:nvSpPr>
            <p:cNvPr id="72" name="Freeform 5">
              <a:extLst>
                <a:ext uri="{FF2B5EF4-FFF2-40B4-BE49-F238E27FC236}">
                  <a16:creationId xmlns:a16="http://schemas.microsoft.com/office/drawing/2014/main" id="{FB2B76C6-25AB-4A34-B9F2-36803A5DF520}"/>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CD46048B-C443-48F7-BD81-C0C8117B2452}"/>
                </a:ext>
              </a:extLst>
            </p:cNvPr>
            <p:cNvGrpSpPr/>
            <p:nvPr/>
          </p:nvGrpSpPr>
          <p:grpSpPr>
            <a:xfrm>
              <a:off x="627425" y="1886736"/>
              <a:ext cx="0" cy="160366"/>
              <a:chOff x="4791447" y="2616042"/>
              <a:chExt cx="0" cy="1427764"/>
            </a:xfrm>
            <a:solidFill>
              <a:srgbClr val="0078D7"/>
            </a:solidFill>
          </p:grpSpPr>
          <p:cxnSp>
            <p:nvCxnSpPr>
              <p:cNvPr id="74" name="Straight Connector 73">
                <a:extLst>
                  <a:ext uri="{FF2B5EF4-FFF2-40B4-BE49-F238E27FC236}">
                    <a16:creationId xmlns:a16="http://schemas.microsoft.com/office/drawing/2014/main" id="{BB9F47BC-E84A-41CF-9C9D-7382A3C3C0A4}"/>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DA355E-4BCB-4245-BEB8-5BDF30490D13}"/>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210025FA-DF42-4F95-8920-41F4A1D66A1C}"/>
              </a:ext>
            </a:extLst>
          </p:cNvPr>
          <p:cNvGrpSpPr/>
          <p:nvPr/>
        </p:nvGrpSpPr>
        <p:grpSpPr>
          <a:xfrm>
            <a:off x="5879101" y="5135804"/>
            <a:ext cx="287001" cy="243463"/>
            <a:chOff x="456592" y="1787773"/>
            <a:chExt cx="341665" cy="310625"/>
          </a:xfrm>
        </p:grpSpPr>
        <p:sp>
          <p:nvSpPr>
            <p:cNvPr id="85" name="Freeform 5">
              <a:extLst>
                <a:ext uri="{FF2B5EF4-FFF2-40B4-BE49-F238E27FC236}">
                  <a16:creationId xmlns:a16="http://schemas.microsoft.com/office/drawing/2014/main" id="{301C08C6-25BB-4C67-B881-B01DDA735D9C}"/>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AAEB5713-F505-4D0D-ADC0-44BFDF4AFADA}"/>
                </a:ext>
              </a:extLst>
            </p:cNvPr>
            <p:cNvGrpSpPr/>
            <p:nvPr/>
          </p:nvGrpSpPr>
          <p:grpSpPr>
            <a:xfrm>
              <a:off x="627425" y="1886736"/>
              <a:ext cx="0" cy="160366"/>
              <a:chOff x="4791447" y="2616042"/>
              <a:chExt cx="0" cy="1427764"/>
            </a:xfrm>
            <a:solidFill>
              <a:srgbClr val="0078D7"/>
            </a:solidFill>
          </p:grpSpPr>
          <p:cxnSp>
            <p:nvCxnSpPr>
              <p:cNvPr id="87" name="Straight Connector 86">
                <a:extLst>
                  <a:ext uri="{FF2B5EF4-FFF2-40B4-BE49-F238E27FC236}">
                    <a16:creationId xmlns:a16="http://schemas.microsoft.com/office/drawing/2014/main" id="{DD0AEA80-EEE7-4963-94E3-DF2B96AA1724}"/>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695187-4C47-4F1D-BB78-65267F69903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119882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10"/>
          </p:nvPr>
        </p:nvSpPr>
        <p:spPr>
          <a:xfrm>
            <a:off x="569414" y="2253077"/>
            <a:ext cx="11018520" cy="1982081"/>
          </a:xfrm>
        </p:spPr>
        <p:txBody>
          <a:bodyPr/>
          <a:lstStyle/>
          <a:p>
            <a:pPr marL="457200" indent="-457200">
              <a:buFont typeface="Wingdings" panose="05000000000000000000" pitchFamily="2" charset="2"/>
              <a:buChar char="ü"/>
            </a:pPr>
            <a:r>
              <a:rPr lang="en-US"/>
              <a:t>Ensure applications force connection encryption</a:t>
            </a:r>
          </a:p>
          <a:p>
            <a:pPr marL="457200" indent="-457200">
              <a:buFont typeface="Wingdings" panose="05000000000000000000" pitchFamily="2" charset="2"/>
              <a:buChar char="ü"/>
            </a:pPr>
            <a:r>
              <a:rPr lang="en-US"/>
              <a:t>Evaluate use of TDE</a:t>
            </a:r>
          </a:p>
          <a:p>
            <a:pPr marL="457200" indent="-457200">
              <a:buFont typeface="Wingdings" panose="05000000000000000000" pitchFamily="2" charset="2"/>
              <a:buChar char="ü"/>
            </a:pPr>
            <a:r>
              <a:rPr lang="en-US"/>
              <a:t>Take advantage of Dynamic Data Masking</a:t>
            </a:r>
          </a:p>
          <a:p>
            <a:pPr marL="457200" indent="-457200">
              <a:buFont typeface="Wingdings" panose="05000000000000000000" pitchFamily="2" charset="2"/>
              <a:buChar char="ü"/>
            </a:pPr>
            <a:r>
              <a:rPr lang="en-US"/>
              <a:t>Setup Always Encrypted for advanced protection</a:t>
            </a:r>
          </a:p>
        </p:txBody>
      </p:sp>
      <p:cxnSp>
        <p:nvCxnSpPr>
          <p:cNvPr id="4" name="Straight Connector 3">
            <a:extLst>
              <a:ext uri="{FF2B5EF4-FFF2-40B4-BE49-F238E27FC236}">
                <a16:creationId xmlns:a16="http://schemas.microsoft.com/office/drawing/2014/main" id="{51F05728-C6D2-41C4-A257-34B2F49A79DD}"/>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TextBox 10">
            <a:extLst>
              <a:ext uri="{FF2B5EF4-FFF2-40B4-BE49-F238E27FC236}">
                <a16:creationId xmlns:a16="http://schemas.microsoft.com/office/drawing/2014/main" id="{28583DD7-1E5F-4E26-9FBA-FE3A6B0A5E38}"/>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11" name="Group 10">
            <a:extLst>
              <a:ext uri="{FF2B5EF4-FFF2-40B4-BE49-F238E27FC236}">
                <a16:creationId xmlns:a16="http://schemas.microsoft.com/office/drawing/2014/main" id="{0FA97DA1-3EA4-4D58-BFC2-6CC69C74F857}"/>
              </a:ext>
            </a:extLst>
          </p:cNvPr>
          <p:cNvGrpSpPr/>
          <p:nvPr/>
        </p:nvGrpSpPr>
        <p:grpSpPr>
          <a:xfrm>
            <a:off x="8405999" y="6183745"/>
            <a:ext cx="365760" cy="365760"/>
            <a:chOff x="6621825" y="1828525"/>
            <a:chExt cx="781282" cy="781282"/>
          </a:xfrm>
          <a:solidFill>
            <a:schemeClr val="accent5">
              <a:lumMod val="75000"/>
            </a:schemeClr>
          </a:solidFill>
        </p:grpSpPr>
        <p:sp>
          <p:nvSpPr>
            <p:cNvPr id="12" name="Oval 11">
              <a:extLst>
                <a:ext uri="{FF2B5EF4-FFF2-40B4-BE49-F238E27FC236}">
                  <a16:creationId xmlns:a16="http://schemas.microsoft.com/office/drawing/2014/main" id="{2A0A32B9-E4B4-4ACC-AF4C-3719D7B373DC}"/>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87517029-1DE2-4EF3-8D51-7D2EB932C85E}"/>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TextBox 10">
            <a:extLst>
              <a:ext uri="{FF2B5EF4-FFF2-40B4-BE49-F238E27FC236}">
                <a16:creationId xmlns:a16="http://schemas.microsoft.com/office/drawing/2014/main" id="{43BE5C75-AF94-43FB-AA93-38D57339A578}"/>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Group 14">
            <a:extLst>
              <a:ext uri="{FF2B5EF4-FFF2-40B4-BE49-F238E27FC236}">
                <a16:creationId xmlns:a16="http://schemas.microsoft.com/office/drawing/2014/main" id="{7CCE7239-13AF-4BAA-ADB7-B6F99CA6A1DF}"/>
              </a:ext>
            </a:extLst>
          </p:cNvPr>
          <p:cNvGrpSpPr/>
          <p:nvPr/>
        </p:nvGrpSpPr>
        <p:grpSpPr>
          <a:xfrm>
            <a:off x="1123634" y="6161511"/>
            <a:ext cx="365760" cy="365760"/>
            <a:chOff x="5625439" y="609860"/>
            <a:chExt cx="781282" cy="781282"/>
          </a:xfrm>
          <a:solidFill>
            <a:schemeClr val="accent5">
              <a:lumMod val="75000"/>
            </a:schemeClr>
          </a:solidFill>
        </p:grpSpPr>
        <p:sp>
          <p:nvSpPr>
            <p:cNvPr id="16" name="Oval 15">
              <a:extLst>
                <a:ext uri="{FF2B5EF4-FFF2-40B4-BE49-F238E27FC236}">
                  <a16:creationId xmlns:a16="http://schemas.microsoft.com/office/drawing/2014/main" id="{374CE733-C9B7-4479-BFBE-92BC3F800C0C}"/>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D393BCFB-B51C-4237-9530-7B2135FC327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TextBox 10">
            <a:extLst>
              <a:ext uri="{FF2B5EF4-FFF2-40B4-BE49-F238E27FC236}">
                <a16:creationId xmlns:a16="http://schemas.microsoft.com/office/drawing/2014/main" id="{16AB3FB3-4773-4770-B6A5-5378E7CC290B}"/>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Group 18">
            <a:extLst>
              <a:ext uri="{FF2B5EF4-FFF2-40B4-BE49-F238E27FC236}">
                <a16:creationId xmlns:a16="http://schemas.microsoft.com/office/drawing/2014/main" id="{431BA34F-D346-4A8A-B75A-3D27DC69974B}"/>
              </a:ext>
            </a:extLst>
          </p:cNvPr>
          <p:cNvGrpSpPr/>
          <p:nvPr/>
        </p:nvGrpSpPr>
        <p:grpSpPr>
          <a:xfrm>
            <a:off x="5912770" y="6163646"/>
            <a:ext cx="365760" cy="365760"/>
            <a:chOff x="6873999" y="3404401"/>
            <a:chExt cx="781282" cy="781282"/>
          </a:xfrm>
        </p:grpSpPr>
        <p:sp>
          <p:nvSpPr>
            <p:cNvPr id="20" name="Oval 19">
              <a:extLst>
                <a:ext uri="{FF2B5EF4-FFF2-40B4-BE49-F238E27FC236}">
                  <a16:creationId xmlns:a16="http://schemas.microsoft.com/office/drawing/2014/main" id="{33CBD7BF-0043-44D0-AD30-9F650BFA1225}"/>
                </a:ext>
              </a:extLst>
            </p:cNvPr>
            <p:cNvSpPr/>
            <p:nvPr/>
          </p:nvSpPr>
          <p:spPr bwMode="auto">
            <a:xfrm rot="3422427">
              <a:off x="6873999" y="3404401"/>
              <a:ext cx="781282" cy="78128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819573A6-3E14-4900-9A0B-1BA33D286EC7}"/>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TextBox 10">
            <a:extLst>
              <a:ext uri="{FF2B5EF4-FFF2-40B4-BE49-F238E27FC236}">
                <a16:creationId xmlns:a16="http://schemas.microsoft.com/office/drawing/2014/main" id="{D746F3F0-806D-43EE-B0E6-6F24AEE144BE}"/>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6" name="Group 25">
            <a:extLst>
              <a:ext uri="{FF2B5EF4-FFF2-40B4-BE49-F238E27FC236}">
                <a16:creationId xmlns:a16="http://schemas.microsoft.com/office/drawing/2014/main" id="{ADBB695D-73BB-4305-AE47-0FCBE1D652AB}"/>
              </a:ext>
            </a:extLst>
          </p:cNvPr>
          <p:cNvGrpSpPr/>
          <p:nvPr/>
        </p:nvGrpSpPr>
        <p:grpSpPr>
          <a:xfrm>
            <a:off x="3483171" y="6168505"/>
            <a:ext cx="365760" cy="365760"/>
            <a:chOff x="460346" y="5002577"/>
            <a:chExt cx="530532" cy="530532"/>
          </a:xfrm>
        </p:grpSpPr>
        <p:sp>
          <p:nvSpPr>
            <p:cNvPr id="27" name="Oval 26">
              <a:extLst>
                <a:ext uri="{FF2B5EF4-FFF2-40B4-BE49-F238E27FC236}">
                  <a16:creationId xmlns:a16="http://schemas.microsoft.com/office/drawing/2014/main" id="{8CBD0579-2E4D-4F9F-BACD-65171B2348FD}"/>
                </a:ext>
              </a:extLst>
            </p:cNvPr>
            <p:cNvSpPr/>
            <p:nvPr/>
          </p:nvSpPr>
          <p:spPr bwMode="auto">
            <a:xfrm>
              <a:off x="460346" y="5002577"/>
              <a:ext cx="530532" cy="530532"/>
            </a:xfrm>
            <a:prstGeom prst="ellipse">
              <a:avLst/>
            </a:prstGeom>
            <a:solidFill>
              <a:schemeClr val="accent5">
                <a:lumMod val="75000"/>
              </a:schemeClr>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Freeform 37">
              <a:extLst>
                <a:ext uri="{FF2B5EF4-FFF2-40B4-BE49-F238E27FC236}">
                  <a16:creationId xmlns:a16="http://schemas.microsoft.com/office/drawing/2014/main" id="{2A409BB9-E9F2-4B79-B64A-D7F0C8B35936}"/>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38970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a:xfrm>
            <a:off x="586389" y="542065"/>
            <a:ext cx="11018520" cy="553998"/>
          </a:xfrm>
        </p:spPr>
        <p:txBody>
          <a:bodyPr/>
          <a:lstStyle/>
          <a:p>
            <a:r>
              <a:rPr lang="en-US" dirty="0"/>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10"/>
          </p:nvPr>
        </p:nvSpPr>
        <p:spPr>
          <a:xfrm>
            <a:off x="586389" y="1235031"/>
            <a:ext cx="11018520" cy="4567404"/>
          </a:xfrm>
        </p:spPr>
        <p:txBody>
          <a:bodyPr/>
          <a:lstStyle/>
          <a:p>
            <a:pPr marL="457200" indent="-457200">
              <a:buFont typeface="Arial" panose="020B0604020202020204" pitchFamily="34" charset="0"/>
              <a:buChar char="•"/>
            </a:pPr>
            <a:r>
              <a:rPr lang="en-US" dirty="0"/>
              <a:t>Audit Azure Level Activities with Azure Monitor Logs</a:t>
            </a:r>
          </a:p>
          <a:p>
            <a:pPr marL="457200" indent="-457200">
              <a:buFont typeface="Arial" panose="020B0604020202020204" pitchFamily="34" charset="0"/>
              <a:buChar char="•"/>
            </a:pPr>
            <a:r>
              <a:rPr lang="en-US" dirty="0"/>
              <a:t>SQL Server Audit used for Azure SQL Managed Instance</a:t>
            </a:r>
          </a:p>
          <a:p>
            <a:pPr marL="685800" lvl="1" indent="-457200">
              <a:buFont typeface="Arial" panose="020B0604020202020204" pitchFamily="34" charset="0"/>
              <a:buChar char="•"/>
            </a:pPr>
            <a:r>
              <a:rPr lang="en-US" dirty="0"/>
              <a:t>Logs stored in Azure Blob Storage</a:t>
            </a:r>
          </a:p>
          <a:p>
            <a:pPr marL="685800" lvl="1" indent="-457200">
              <a:buFont typeface="Arial" panose="020B0604020202020204" pitchFamily="34" charset="0"/>
              <a:buChar char="•"/>
            </a:pPr>
            <a:r>
              <a:rPr lang="en-US" dirty="0"/>
              <a:t>Azure Monitor Logs and Event Hub supported</a:t>
            </a:r>
          </a:p>
          <a:p>
            <a:pPr marL="685800" lvl="1" indent="-457200">
              <a:buFont typeface="Arial" panose="020B0604020202020204" pitchFamily="34" charset="0"/>
              <a:buChar char="•"/>
            </a:pPr>
            <a:r>
              <a:rPr lang="en-US" dirty="0"/>
              <a:t>Failure or Continue options (but no Shutdown)</a:t>
            </a:r>
          </a:p>
          <a:p>
            <a:pPr marL="457200" indent="-457200">
              <a:buFont typeface="Arial" panose="020B0604020202020204" pitchFamily="34" charset="0"/>
              <a:buChar char="•"/>
            </a:pPr>
            <a:r>
              <a:rPr lang="en-US" dirty="0"/>
              <a:t>Azure SQL Auditing for Azure SQL Database</a:t>
            </a:r>
          </a:p>
          <a:p>
            <a:pPr marL="685800" lvl="1" indent="-457200">
              <a:buFont typeface="Arial" panose="020B0604020202020204" pitchFamily="34" charset="0"/>
              <a:buChar char="•"/>
            </a:pPr>
            <a:r>
              <a:rPr lang="en-US" dirty="0"/>
              <a:t>Powered by SQL Server Audit</a:t>
            </a:r>
          </a:p>
          <a:p>
            <a:pPr marL="685800" lvl="1" indent="-457200">
              <a:buFont typeface="Arial" panose="020B0604020202020204" pitchFamily="34" charset="0"/>
              <a:buChar char="•"/>
            </a:pPr>
            <a:r>
              <a:rPr lang="en-US" dirty="0"/>
              <a:t>Server and Database Audit Action Groups and Actions supported</a:t>
            </a:r>
          </a:p>
          <a:p>
            <a:pPr marL="685800" lvl="1" indent="-457200">
              <a:buFont typeface="Arial" panose="020B0604020202020204" pitchFamily="34" charset="0"/>
              <a:buChar char="•"/>
            </a:pPr>
            <a:r>
              <a:rPr lang="en-US" dirty="0"/>
              <a:t>Store and Analyze Audits:</a:t>
            </a:r>
          </a:p>
          <a:p>
            <a:pPr marL="914400" lvl="2" indent="-457200">
              <a:buFont typeface="Arial" panose="020B0604020202020204" pitchFamily="34" charset="0"/>
              <a:buChar char="•"/>
            </a:pPr>
            <a:r>
              <a:rPr lang="en-US" dirty="0"/>
              <a:t>Azure Log Analytics with </a:t>
            </a:r>
            <a:r>
              <a:rPr lang="en-US" b="1" dirty="0"/>
              <a:t>Dashboard</a:t>
            </a:r>
          </a:p>
          <a:p>
            <a:pPr marL="914400" lvl="2" indent="-457200">
              <a:buFont typeface="Arial" panose="020B0604020202020204" pitchFamily="34" charset="0"/>
              <a:buChar char="•"/>
            </a:pPr>
            <a:r>
              <a:rPr lang="en-US" dirty="0"/>
              <a:t>Azure Storage account</a:t>
            </a:r>
          </a:p>
          <a:p>
            <a:pPr marL="914400" lvl="2" indent="-457200">
              <a:buFont typeface="Arial" panose="020B0604020202020204" pitchFamily="34" charset="0"/>
              <a:buChar char="•"/>
            </a:pPr>
            <a:r>
              <a:rPr lang="en-US" dirty="0"/>
              <a:t>Azure Event Hubs</a:t>
            </a:r>
          </a:p>
        </p:txBody>
      </p:sp>
      <p:cxnSp>
        <p:nvCxnSpPr>
          <p:cNvPr id="4" name="Straight Connector 3">
            <a:extLst>
              <a:ext uri="{FF2B5EF4-FFF2-40B4-BE49-F238E27FC236}">
                <a16:creationId xmlns:a16="http://schemas.microsoft.com/office/drawing/2014/main" id="{DD78AB9D-305D-4488-96DE-68A386856CCE}"/>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TextBox 10">
            <a:extLst>
              <a:ext uri="{FF2B5EF4-FFF2-40B4-BE49-F238E27FC236}">
                <a16:creationId xmlns:a16="http://schemas.microsoft.com/office/drawing/2014/main" id="{29E54797-DCAA-4DC2-A7F4-EE511B05FA14}"/>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11" name="Group 10">
            <a:extLst>
              <a:ext uri="{FF2B5EF4-FFF2-40B4-BE49-F238E27FC236}">
                <a16:creationId xmlns:a16="http://schemas.microsoft.com/office/drawing/2014/main" id="{A5C76A49-1212-45FF-8DF6-B2F562F113C3}"/>
              </a:ext>
            </a:extLst>
          </p:cNvPr>
          <p:cNvGrpSpPr/>
          <p:nvPr/>
        </p:nvGrpSpPr>
        <p:grpSpPr>
          <a:xfrm>
            <a:off x="8405999" y="6183745"/>
            <a:ext cx="365760" cy="365760"/>
            <a:chOff x="6621825" y="1828525"/>
            <a:chExt cx="781282" cy="781282"/>
          </a:xfrm>
        </p:grpSpPr>
        <p:sp>
          <p:nvSpPr>
            <p:cNvPr id="12" name="Oval 11">
              <a:extLst>
                <a:ext uri="{FF2B5EF4-FFF2-40B4-BE49-F238E27FC236}">
                  <a16:creationId xmlns:a16="http://schemas.microsoft.com/office/drawing/2014/main" id="{9DBD8F47-00FA-4B44-AF7C-915B67AAAAAB}"/>
                </a:ext>
              </a:extLst>
            </p:cNvPr>
            <p:cNvSpPr/>
            <p:nvPr/>
          </p:nvSpPr>
          <p:spPr bwMode="auto">
            <a:xfrm rot="1643308">
              <a:off x="6621825" y="1828525"/>
              <a:ext cx="781282" cy="78128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AE15E619-BC59-4F93-A3AA-4C8D03D9F3AF}"/>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TextBox 10">
            <a:extLst>
              <a:ext uri="{FF2B5EF4-FFF2-40B4-BE49-F238E27FC236}">
                <a16:creationId xmlns:a16="http://schemas.microsoft.com/office/drawing/2014/main" id="{B1A2B165-7ECA-49A8-9055-6D38A0B4F5BF}"/>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Group 14">
            <a:extLst>
              <a:ext uri="{FF2B5EF4-FFF2-40B4-BE49-F238E27FC236}">
                <a16:creationId xmlns:a16="http://schemas.microsoft.com/office/drawing/2014/main" id="{4028A803-2C7B-4E75-9450-D1C4177D00F7}"/>
              </a:ext>
            </a:extLst>
          </p:cNvPr>
          <p:cNvGrpSpPr/>
          <p:nvPr/>
        </p:nvGrpSpPr>
        <p:grpSpPr>
          <a:xfrm>
            <a:off x="1123634" y="6161511"/>
            <a:ext cx="365760" cy="365760"/>
            <a:chOff x="5625439" y="609860"/>
            <a:chExt cx="781282" cy="781282"/>
          </a:xfrm>
          <a:solidFill>
            <a:schemeClr val="accent5">
              <a:lumMod val="75000"/>
            </a:schemeClr>
          </a:solidFill>
        </p:grpSpPr>
        <p:sp>
          <p:nvSpPr>
            <p:cNvPr id="16" name="Oval 15">
              <a:extLst>
                <a:ext uri="{FF2B5EF4-FFF2-40B4-BE49-F238E27FC236}">
                  <a16:creationId xmlns:a16="http://schemas.microsoft.com/office/drawing/2014/main" id="{B8D4AF90-185F-4459-BBE6-A13EF8E759C0}"/>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B8EA4545-0C5C-49F5-83F0-A5B28D357D98}"/>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TextBox 10">
            <a:extLst>
              <a:ext uri="{FF2B5EF4-FFF2-40B4-BE49-F238E27FC236}">
                <a16:creationId xmlns:a16="http://schemas.microsoft.com/office/drawing/2014/main" id="{58D82B14-B8A7-4D68-B8FB-B171D914D34F}"/>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Group 18">
            <a:extLst>
              <a:ext uri="{FF2B5EF4-FFF2-40B4-BE49-F238E27FC236}">
                <a16:creationId xmlns:a16="http://schemas.microsoft.com/office/drawing/2014/main" id="{D04C42F9-1C66-401C-A1A2-262323E2979E}"/>
              </a:ext>
            </a:extLst>
          </p:cNvPr>
          <p:cNvGrpSpPr/>
          <p:nvPr/>
        </p:nvGrpSpPr>
        <p:grpSpPr>
          <a:xfrm>
            <a:off x="5912770" y="6163646"/>
            <a:ext cx="365760" cy="365760"/>
            <a:chOff x="6873999" y="3404401"/>
            <a:chExt cx="781282" cy="781282"/>
          </a:xfrm>
          <a:solidFill>
            <a:schemeClr val="accent5">
              <a:lumMod val="75000"/>
            </a:schemeClr>
          </a:solidFill>
        </p:grpSpPr>
        <p:sp>
          <p:nvSpPr>
            <p:cNvPr id="20" name="Oval 19">
              <a:extLst>
                <a:ext uri="{FF2B5EF4-FFF2-40B4-BE49-F238E27FC236}">
                  <a16:creationId xmlns:a16="http://schemas.microsoft.com/office/drawing/2014/main" id="{6D7A9347-DCA2-4749-A2FE-BEF30F5D702A}"/>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2C2261FD-F6A8-46D8-A2FE-156E87C11A96}"/>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TextBox 10">
            <a:extLst>
              <a:ext uri="{FF2B5EF4-FFF2-40B4-BE49-F238E27FC236}">
                <a16:creationId xmlns:a16="http://schemas.microsoft.com/office/drawing/2014/main" id="{73680662-00C9-4F84-974C-10D8F67C92F6}"/>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6" name="Group 25">
            <a:extLst>
              <a:ext uri="{FF2B5EF4-FFF2-40B4-BE49-F238E27FC236}">
                <a16:creationId xmlns:a16="http://schemas.microsoft.com/office/drawing/2014/main" id="{2FF13ACC-000B-429A-A193-78FCCB09A4F3}"/>
              </a:ext>
            </a:extLst>
          </p:cNvPr>
          <p:cNvGrpSpPr/>
          <p:nvPr/>
        </p:nvGrpSpPr>
        <p:grpSpPr>
          <a:xfrm>
            <a:off x="3483171" y="6168505"/>
            <a:ext cx="365760" cy="365760"/>
            <a:chOff x="460346" y="5002577"/>
            <a:chExt cx="530532" cy="530532"/>
          </a:xfrm>
        </p:grpSpPr>
        <p:sp>
          <p:nvSpPr>
            <p:cNvPr id="27" name="Oval 26">
              <a:extLst>
                <a:ext uri="{FF2B5EF4-FFF2-40B4-BE49-F238E27FC236}">
                  <a16:creationId xmlns:a16="http://schemas.microsoft.com/office/drawing/2014/main" id="{7A90D45D-EA21-47C5-80F2-F78A321438E1}"/>
                </a:ext>
              </a:extLst>
            </p:cNvPr>
            <p:cNvSpPr/>
            <p:nvPr/>
          </p:nvSpPr>
          <p:spPr bwMode="auto">
            <a:xfrm>
              <a:off x="460346" y="5002577"/>
              <a:ext cx="530532" cy="530532"/>
            </a:xfrm>
            <a:prstGeom prst="ellipse">
              <a:avLst/>
            </a:prstGeom>
            <a:solidFill>
              <a:schemeClr val="accent5">
                <a:lumMod val="75000"/>
              </a:schemeClr>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Freeform 37">
              <a:extLst>
                <a:ext uri="{FF2B5EF4-FFF2-40B4-BE49-F238E27FC236}">
                  <a16:creationId xmlns:a16="http://schemas.microsoft.com/office/drawing/2014/main" id="{E81C94F9-D0D6-4D24-8575-96D621371560}"/>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pic>
        <p:nvPicPr>
          <p:cNvPr id="29" name="Picture 28">
            <a:extLst>
              <a:ext uri="{FF2B5EF4-FFF2-40B4-BE49-F238E27FC236}">
                <a16:creationId xmlns:a16="http://schemas.microsoft.com/office/drawing/2014/main" id="{13B25EFB-8EC8-46A5-8C4D-4F7A76600D2A}"/>
              </a:ext>
            </a:extLst>
          </p:cNvPr>
          <p:cNvPicPr>
            <a:picLocks noChangeAspect="1"/>
          </p:cNvPicPr>
          <p:nvPr/>
        </p:nvPicPr>
        <p:blipFill>
          <a:blip r:embed="rId3"/>
          <a:stretch>
            <a:fillRect/>
          </a:stretch>
        </p:blipFill>
        <p:spPr>
          <a:xfrm>
            <a:off x="10708442" y="254794"/>
            <a:ext cx="972967" cy="926635"/>
          </a:xfrm>
          <a:prstGeom prst="rect">
            <a:avLst/>
          </a:prstGeom>
        </p:spPr>
      </p:pic>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5757" y="2429890"/>
            <a:ext cx="10780486" cy="3016210"/>
          </a:xfrm>
        </p:spPr>
        <p:txBody>
          <a:bodyPr/>
          <a:lstStyle/>
          <a:p>
            <a:br>
              <a:rPr lang="en-US" sz="2800" dirty="0">
                <a:solidFill>
                  <a:srgbClr val="0078D7"/>
                </a:solidFill>
              </a:rPr>
            </a:br>
            <a:r>
              <a:rPr lang="en-US" sz="2800" dirty="0">
                <a:solidFill>
                  <a:srgbClr val="50E6FF"/>
                </a:solidFill>
              </a:rPr>
              <a:t>Demo</a:t>
            </a:r>
            <a:br>
              <a:rPr lang="en-US" sz="2800" dirty="0">
                <a:solidFill>
                  <a:srgbClr val="50E6FF"/>
                </a:solidFill>
              </a:rPr>
            </a:br>
            <a:br>
              <a:rPr lang="en-US" sz="2800" dirty="0">
                <a:solidFill>
                  <a:srgbClr val="50E6FF"/>
                </a:solidFill>
              </a:rPr>
            </a:br>
            <a:br>
              <a:rPr lang="en-US" sz="2800" dirty="0">
                <a:solidFill>
                  <a:srgbClr val="50E6FF"/>
                </a:solidFill>
              </a:rPr>
            </a:br>
            <a:br>
              <a:rPr lang="en-US" sz="2800" dirty="0"/>
            </a:br>
            <a:r>
              <a:rPr lang="en-US" sz="2800" dirty="0"/>
              <a:t>Configure Auditing</a:t>
            </a:r>
            <a:br>
              <a:rPr lang="en-US" sz="2800" dirty="0"/>
            </a:br>
            <a:endParaRPr lang="en-US" sz="2800" dirty="0">
              <a:solidFill>
                <a:srgbClr val="50E6FF"/>
              </a:solidFill>
            </a:endParaRPr>
          </a:p>
        </p:txBody>
      </p:sp>
    </p:spTree>
    <p:extLst>
      <p:ext uri="{BB962C8B-B14F-4D97-AF65-F5344CB8AC3E}">
        <p14:creationId xmlns:p14="http://schemas.microsoft.com/office/powerpoint/2010/main" val="164537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10"/>
          </p:nvPr>
        </p:nvSpPr>
        <p:spPr>
          <a:xfrm>
            <a:off x="588263" y="1217236"/>
            <a:ext cx="11468235" cy="4862870"/>
          </a:xfrm>
        </p:spPr>
        <p:txBody>
          <a:bodyPr vert="horz" wrap="square" lIns="0" tIns="0" rIns="0" bIns="0" rtlCol="0" anchor="t">
            <a:spAutoFit/>
          </a:bodyPr>
          <a:lstStyle/>
          <a:p>
            <a:pPr marL="457200" indent="-457200">
              <a:buFont typeface="Arial" panose="020B0604020202020204" pitchFamily="34" charset="0"/>
              <a:buChar char="•"/>
            </a:pPr>
            <a:r>
              <a:rPr lang="en-US">
                <a:latin typeface="Segoe UI Semilight"/>
                <a:cs typeface="Segoe UI Semilight"/>
              </a:rPr>
              <a:t>Use Activity Logs and RBAC auditing for Azure monitoring</a:t>
            </a:r>
          </a:p>
          <a:p>
            <a:pPr marL="457200" indent="-457200">
              <a:buFont typeface="Arial" panose="020B0604020202020204" pitchFamily="34" charset="0"/>
              <a:buChar char="•"/>
            </a:pPr>
            <a:r>
              <a:rPr lang="en-US">
                <a:latin typeface="Segoe UI Semilight"/>
                <a:cs typeface="Segoe UI Semilight"/>
              </a:rPr>
              <a:t>Azure Managed Instance</a:t>
            </a:r>
          </a:p>
          <a:p>
            <a:pPr marL="685800" lvl="1" indent="-457200">
              <a:buFont typeface="Arial" panose="020B0604020202020204" pitchFamily="34" charset="0"/>
              <a:buChar char="•"/>
            </a:pPr>
            <a:r>
              <a:rPr lang="en-US"/>
              <a:t>Configure SQL Server Audit for Azure Managed Instance</a:t>
            </a:r>
            <a:endParaRPr lang="en-US">
              <a:cs typeface="Segoe UI"/>
            </a:endParaRPr>
          </a:p>
          <a:p>
            <a:pPr marL="685800" lvl="1" indent="-457200">
              <a:buFont typeface="Arial" panose="020B0604020202020204" pitchFamily="34" charset="0"/>
              <a:buChar char="•"/>
            </a:pPr>
            <a:r>
              <a:rPr lang="en-US"/>
              <a:t>Engine can track for failed/successful logins in Azure Managed Instance</a:t>
            </a:r>
            <a:endParaRPr lang="en-US">
              <a:cs typeface="Segoe UI"/>
            </a:endParaRPr>
          </a:p>
          <a:p>
            <a:pPr marL="457200" indent="-457200">
              <a:buFont typeface="Arial" panose="020B0604020202020204" pitchFamily="34" charset="0"/>
              <a:buChar char="•"/>
            </a:pPr>
            <a:r>
              <a:rPr lang="en-US">
                <a:latin typeface="Segoe UI Semilight"/>
                <a:cs typeface="Segoe UI Semilight"/>
              </a:rPr>
              <a:t>Azure SQL Database</a:t>
            </a:r>
          </a:p>
          <a:p>
            <a:pPr marL="685800" lvl="1" indent="-457200">
              <a:buFont typeface="Arial" panose="020B0604020202020204" pitchFamily="34" charset="0"/>
              <a:buChar char="•"/>
            </a:pPr>
            <a:r>
              <a:rPr lang="en-US"/>
              <a:t>Configure Azure SQL Auditing for Azure Database</a:t>
            </a:r>
            <a:endParaRPr lang="en-US">
              <a:cs typeface="Segoe UI"/>
            </a:endParaRPr>
          </a:p>
          <a:p>
            <a:pPr marL="685800" lvl="1" indent="-457200">
              <a:buFont typeface="Arial" panose="020B0604020202020204" pitchFamily="34" charset="0"/>
              <a:buChar char="•"/>
            </a:pPr>
            <a:r>
              <a:rPr lang="en-US"/>
              <a:t>DMVs, Metrics, and Alerts to monitor security events for Azure Database</a:t>
            </a:r>
            <a:endParaRPr lang="en-US">
              <a:cs typeface="Segoe UI"/>
            </a:endParaRPr>
          </a:p>
          <a:p>
            <a:pPr marL="742950" lvl="2" indent="-285750">
              <a:buFont typeface="Arial" panose="020B0604020202020204" pitchFamily="34" charset="0"/>
              <a:buChar char="•"/>
            </a:pPr>
            <a:r>
              <a:rPr lang="en-US" err="1"/>
              <a:t>sys.event_log</a:t>
            </a:r>
            <a:endParaRPr lang="en-US"/>
          </a:p>
          <a:p>
            <a:pPr marL="742950" lvl="2" indent="-285750">
              <a:buFont typeface="Arial" panose="020B0604020202020204" pitchFamily="34" charset="0"/>
              <a:buChar char="•"/>
            </a:pPr>
            <a:r>
              <a:rPr lang="en-US"/>
              <a:t># Successful or Failed Connections</a:t>
            </a:r>
            <a:endParaRPr lang="en-US">
              <a:cs typeface="Segoe UI"/>
            </a:endParaRPr>
          </a:p>
          <a:p>
            <a:pPr marL="742950" lvl="2" indent="-285750">
              <a:buFont typeface="Arial" panose="020B0604020202020204" pitchFamily="34" charset="0"/>
              <a:buChar char="•"/>
            </a:pPr>
            <a:r>
              <a:rPr lang="en-US"/>
              <a:t># Blocked by Firewall</a:t>
            </a:r>
            <a:endParaRPr lang="en-US">
              <a:cs typeface="Segoe UI"/>
            </a:endParaRPr>
          </a:p>
          <a:p>
            <a:pPr marL="457200" indent="-457200">
              <a:buFont typeface="Arial" panose="020B0604020202020204" pitchFamily="34" charset="0"/>
              <a:buChar char="•"/>
            </a:pPr>
            <a:r>
              <a:rPr lang="en-US">
                <a:latin typeface="Segoe UI Semilight"/>
                <a:cs typeface="Segoe UI Semilight"/>
              </a:rPr>
              <a:t>Setup alerts for Advanced Threat Protection</a:t>
            </a:r>
          </a:p>
          <a:p>
            <a:pPr marL="457200" indent="-457200">
              <a:buFont typeface="Arial" panose="020B0604020202020204" pitchFamily="34" charset="0"/>
              <a:buChar char="•"/>
            </a:pPr>
            <a:r>
              <a:rPr lang="en-US">
                <a:latin typeface="Segoe UI Semilight"/>
                <a:cs typeface="Segoe UI Semilight"/>
              </a:rPr>
              <a:t>Monitor Azure Security Center</a:t>
            </a:r>
          </a:p>
        </p:txBody>
      </p:sp>
      <p:cxnSp>
        <p:nvCxnSpPr>
          <p:cNvPr id="4" name="Straight Connector 3">
            <a:extLst>
              <a:ext uri="{FF2B5EF4-FFF2-40B4-BE49-F238E27FC236}">
                <a16:creationId xmlns:a16="http://schemas.microsoft.com/office/drawing/2014/main" id="{27925CB9-E80E-4680-8795-D1097CEE316D}"/>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TextBox 10">
            <a:extLst>
              <a:ext uri="{FF2B5EF4-FFF2-40B4-BE49-F238E27FC236}">
                <a16:creationId xmlns:a16="http://schemas.microsoft.com/office/drawing/2014/main" id="{2872272C-838A-4E19-8330-B10E508A21CD}"/>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11" name="Group 10">
            <a:extLst>
              <a:ext uri="{FF2B5EF4-FFF2-40B4-BE49-F238E27FC236}">
                <a16:creationId xmlns:a16="http://schemas.microsoft.com/office/drawing/2014/main" id="{A2B28127-3D8A-4375-812E-70DF83311754}"/>
              </a:ext>
            </a:extLst>
          </p:cNvPr>
          <p:cNvGrpSpPr/>
          <p:nvPr/>
        </p:nvGrpSpPr>
        <p:grpSpPr>
          <a:xfrm>
            <a:off x="8405999" y="6183745"/>
            <a:ext cx="365760" cy="365760"/>
            <a:chOff x="6621825" y="1828525"/>
            <a:chExt cx="781282" cy="781282"/>
          </a:xfrm>
        </p:grpSpPr>
        <p:sp>
          <p:nvSpPr>
            <p:cNvPr id="12" name="Oval 11">
              <a:extLst>
                <a:ext uri="{FF2B5EF4-FFF2-40B4-BE49-F238E27FC236}">
                  <a16:creationId xmlns:a16="http://schemas.microsoft.com/office/drawing/2014/main" id="{3BB1DBBE-C3F8-4740-872E-C27BC1C01C34}"/>
                </a:ext>
              </a:extLst>
            </p:cNvPr>
            <p:cNvSpPr/>
            <p:nvPr/>
          </p:nvSpPr>
          <p:spPr bwMode="auto">
            <a:xfrm rot="1643308">
              <a:off x="6621825" y="1828525"/>
              <a:ext cx="781282" cy="78128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8718CE4A-C066-4C2F-9873-AAB196B15C04}"/>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TextBox 10">
            <a:extLst>
              <a:ext uri="{FF2B5EF4-FFF2-40B4-BE49-F238E27FC236}">
                <a16:creationId xmlns:a16="http://schemas.microsoft.com/office/drawing/2014/main" id="{252CA5F2-EA05-4199-8ECC-7C1C2121054F}"/>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Group 14">
            <a:extLst>
              <a:ext uri="{FF2B5EF4-FFF2-40B4-BE49-F238E27FC236}">
                <a16:creationId xmlns:a16="http://schemas.microsoft.com/office/drawing/2014/main" id="{B95DFD60-75A5-4028-AE4E-9EBB939F9A21}"/>
              </a:ext>
            </a:extLst>
          </p:cNvPr>
          <p:cNvGrpSpPr/>
          <p:nvPr/>
        </p:nvGrpSpPr>
        <p:grpSpPr>
          <a:xfrm>
            <a:off x="1123634" y="6161511"/>
            <a:ext cx="365760" cy="365760"/>
            <a:chOff x="5625439" y="609860"/>
            <a:chExt cx="781282" cy="781282"/>
          </a:xfrm>
          <a:solidFill>
            <a:schemeClr val="accent5">
              <a:lumMod val="75000"/>
            </a:schemeClr>
          </a:solidFill>
        </p:grpSpPr>
        <p:sp>
          <p:nvSpPr>
            <p:cNvPr id="16" name="Oval 15">
              <a:extLst>
                <a:ext uri="{FF2B5EF4-FFF2-40B4-BE49-F238E27FC236}">
                  <a16:creationId xmlns:a16="http://schemas.microsoft.com/office/drawing/2014/main" id="{1B489DE3-A5BF-4674-88D9-CA43957C33DA}"/>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0030833D-0826-46F2-81FE-DE35044EEF1A}"/>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TextBox 10">
            <a:extLst>
              <a:ext uri="{FF2B5EF4-FFF2-40B4-BE49-F238E27FC236}">
                <a16:creationId xmlns:a16="http://schemas.microsoft.com/office/drawing/2014/main" id="{0B0F96E0-7DC0-4AD9-AFA2-852D149A4113}"/>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Group 18">
            <a:extLst>
              <a:ext uri="{FF2B5EF4-FFF2-40B4-BE49-F238E27FC236}">
                <a16:creationId xmlns:a16="http://schemas.microsoft.com/office/drawing/2014/main" id="{F39A9576-280A-479E-937D-1BDC08275D87}"/>
              </a:ext>
            </a:extLst>
          </p:cNvPr>
          <p:cNvGrpSpPr/>
          <p:nvPr/>
        </p:nvGrpSpPr>
        <p:grpSpPr>
          <a:xfrm>
            <a:off x="5912770" y="6163646"/>
            <a:ext cx="365760" cy="365760"/>
            <a:chOff x="6873999" y="3404401"/>
            <a:chExt cx="781282" cy="781282"/>
          </a:xfrm>
          <a:solidFill>
            <a:schemeClr val="accent5">
              <a:lumMod val="75000"/>
            </a:schemeClr>
          </a:solidFill>
        </p:grpSpPr>
        <p:sp>
          <p:nvSpPr>
            <p:cNvPr id="20" name="Oval 19">
              <a:extLst>
                <a:ext uri="{FF2B5EF4-FFF2-40B4-BE49-F238E27FC236}">
                  <a16:creationId xmlns:a16="http://schemas.microsoft.com/office/drawing/2014/main" id="{1577268A-F2F8-4E3F-8987-3294C1A00317}"/>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486259A6-5135-479C-9C16-E6E3BBBE77E2}"/>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TextBox 10">
            <a:extLst>
              <a:ext uri="{FF2B5EF4-FFF2-40B4-BE49-F238E27FC236}">
                <a16:creationId xmlns:a16="http://schemas.microsoft.com/office/drawing/2014/main" id="{5FF464CC-D6B2-463C-B27D-33C3CB7E96F7}"/>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6" name="Group 25">
            <a:extLst>
              <a:ext uri="{FF2B5EF4-FFF2-40B4-BE49-F238E27FC236}">
                <a16:creationId xmlns:a16="http://schemas.microsoft.com/office/drawing/2014/main" id="{1415EA9F-2D63-4C56-83CC-86C554DBC0A3}"/>
              </a:ext>
            </a:extLst>
          </p:cNvPr>
          <p:cNvGrpSpPr/>
          <p:nvPr/>
        </p:nvGrpSpPr>
        <p:grpSpPr>
          <a:xfrm>
            <a:off x="3483171" y="6168505"/>
            <a:ext cx="365760" cy="365760"/>
            <a:chOff x="460346" y="5002577"/>
            <a:chExt cx="530532" cy="530532"/>
          </a:xfrm>
        </p:grpSpPr>
        <p:sp>
          <p:nvSpPr>
            <p:cNvPr id="27" name="Oval 26">
              <a:extLst>
                <a:ext uri="{FF2B5EF4-FFF2-40B4-BE49-F238E27FC236}">
                  <a16:creationId xmlns:a16="http://schemas.microsoft.com/office/drawing/2014/main" id="{7C659F45-1097-496A-9027-DB522EE03FC0}"/>
                </a:ext>
              </a:extLst>
            </p:cNvPr>
            <p:cNvSpPr/>
            <p:nvPr/>
          </p:nvSpPr>
          <p:spPr bwMode="auto">
            <a:xfrm>
              <a:off x="460346" y="5002577"/>
              <a:ext cx="530532" cy="530532"/>
            </a:xfrm>
            <a:prstGeom prst="ellipse">
              <a:avLst/>
            </a:prstGeom>
            <a:solidFill>
              <a:schemeClr val="accent5">
                <a:lumMod val="75000"/>
              </a:schemeClr>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Freeform 37">
              <a:extLst>
                <a:ext uri="{FF2B5EF4-FFF2-40B4-BE49-F238E27FC236}">
                  <a16:creationId xmlns:a16="http://schemas.microsoft.com/office/drawing/2014/main" id="{C1B8F120-D6FA-4BB5-A9D9-43FC9B86F3E2}"/>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Advanced Data Security</a:t>
            </a:r>
          </a:p>
        </p:txBody>
      </p:sp>
      <p:cxnSp>
        <p:nvCxnSpPr>
          <p:cNvPr id="5" name="Straight Connector 4">
            <a:extLst>
              <a:ext uri="{FF2B5EF4-FFF2-40B4-BE49-F238E27FC236}">
                <a16:creationId xmlns:a16="http://schemas.microsoft.com/office/drawing/2014/main" id="{C5E95523-0A17-4314-810E-D5E4036E7D50}"/>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2" name="TextBox 10">
            <a:extLst>
              <a:ext uri="{FF2B5EF4-FFF2-40B4-BE49-F238E27FC236}">
                <a16:creationId xmlns:a16="http://schemas.microsoft.com/office/drawing/2014/main" id="{286518F1-6284-4A5D-B265-16176DBB3580}"/>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13" name="Group 12">
            <a:extLst>
              <a:ext uri="{FF2B5EF4-FFF2-40B4-BE49-F238E27FC236}">
                <a16:creationId xmlns:a16="http://schemas.microsoft.com/office/drawing/2014/main" id="{07FF4A09-2DF6-4A74-A0CD-B67845837FA9}"/>
              </a:ext>
            </a:extLst>
          </p:cNvPr>
          <p:cNvGrpSpPr/>
          <p:nvPr/>
        </p:nvGrpSpPr>
        <p:grpSpPr>
          <a:xfrm>
            <a:off x="8405999" y="6183745"/>
            <a:ext cx="365760" cy="365760"/>
            <a:chOff x="6621825" y="1828525"/>
            <a:chExt cx="781282" cy="781282"/>
          </a:xfrm>
          <a:solidFill>
            <a:schemeClr val="accent1"/>
          </a:solidFill>
        </p:grpSpPr>
        <p:sp>
          <p:nvSpPr>
            <p:cNvPr id="14" name="Oval 13">
              <a:extLst>
                <a:ext uri="{FF2B5EF4-FFF2-40B4-BE49-F238E27FC236}">
                  <a16:creationId xmlns:a16="http://schemas.microsoft.com/office/drawing/2014/main" id="{A1B961A2-8B0C-4F54-BB75-905F29D5E095}"/>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Shield_EA18">
              <a:extLst>
                <a:ext uri="{FF2B5EF4-FFF2-40B4-BE49-F238E27FC236}">
                  <a16:creationId xmlns:a16="http://schemas.microsoft.com/office/drawing/2014/main" id="{D772EBFD-1927-4F56-B13F-BA941551AE5C}"/>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6" name="TextBox 10">
            <a:extLst>
              <a:ext uri="{FF2B5EF4-FFF2-40B4-BE49-F238E27FC236}">
                <a16:creationId xmlns:a16="http://schemas.microsoft.com/office/drawing/2014/main" id="{063AAA7F-6D9D-48DE-838A-ADA98ECCBF0B}"/>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7" name="Group 16">
            <a:extLst>
              <a:ext uri="{FF2B5EF4-FFF2-40B4-BE49-F238E27FC236}">
                <a16:creationId xmlns:a16="http://schemas.microsoft.com/office/drawing/2014/main" id="{FD50BAF1-4766-421E-A0E0-9CBEF7B51422}"/>
              </a:ext>
            </a:extLst>
          </p:cNvPr>
          <p:cNvGrpSpPr/>
          <p:nvPr/>
        </p:nvGrpSpPr>
        <p:grpSpPr>
          <a:xfrm>
            <a:off x="1123634" y="6161511"/>
            <a:ext cx="365760" cy="365760"/>
            <a:chOff x="5625439" y="609860"/>
            <a:chExt cx="781282" cy="781282"/>
          </a:xfrm>
          <a:solidFill>
            <a:schemeClr val="accent5">
              <a:lumMod val="75000"/>
            </a:schemeClr>
          </a:solidFill>
        </p:grpSpPr>
        <p:sp>
          <p:nvSpPr>
            <p:cNvPr id="18" name="Oval 17">
              <a:extLst>
                <a:ext uri="{FF2B5EF4-FFF2-40B4-BE49-F238E27FC236}">
                  <a16:creationId xmlns:a16="http://schemas.microsoft.com/office/drawing/2014/main" id="{36B45C0F-011B-4853-9704-E76BB10EBBE0}"/>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ContactCard_EEBD">
              <a:extLst>
                <a:ext uri="{FF2B5EF4-FFF2-40B4-BE49-F238E27FC236}">
                  <a16:creationId xmlns:a16="http://schemas.microsoft.com/office/drawing/2014/main" id="{E017ADB4-2178-4C8A-9449-F8729BAC8C12}"/>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0" name="TextBox 10">
            <a:extLst>
              <a:ext uri="{FF2B5EF4-FFF2-40B4-BE49-F238E27FC236}">
                <a16:creationId xmlns:a16="http://schemas.microsoft.com/office/drawing/2014/main" id="{A5355EF1-F8F9-4B65-8FD4-144C7117FD9A}"/>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21" name="Group 20">
            <a:extLst>
              <a:ext uri="{FF2B5EF4-FFF2-40B4-BE49-F238E27FC236}">
                <a16:creationId xmlns:a16="http://schemas.microsoft.com/office/drawing/2014/main" id="{D2D6ABCD-0F0C-4BD9-BA23-0E6B0FF5F417}"/>
              </a:ext>
            </a:extLst>
          </p:cNvPr>
          <p:cNvGrpSpPr/>
          <p:nvPr/>
        </p:nvGrpSpPr>
        <p:grpSpPr>
          <a:xfrm>
            <a:off x="5912770" y="6163646"/>
            <a:ext cx="365760" cy="365760"/>
            <a:chOff x="6873999" y="3404401"/>
            <a:chExt cx="781282" cy="781282"/>
          </a:xfrm>
          <a:solidFill>
            <a:schemeClr val="accent5">
              <a:lumMod val="75000"/>
            </a:schemeClr>
          </a:solidFill>
        </p:grpSpPr>
        <p:sp>
          <p:nvSpPr>
            <p:cNvPr id="22" name="Oval 21">
              <a:extLst>
                <a:ext uri="{FF2B5EF4-FFF2-40B4-BE49-F238E27FC236}">
                  <a16:creationId xmlns:a16="http://schemas.microsoft.com/office/drawing/2014/main" id="{B385F754-1AB1-4302-B724-024AA23E468F}"/>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document_6">
              <a:extLst>
                <a:ext uri="{FF2B5EF4-FFF2-40B4-BE49-F238E27FC236}">
                  <a16:creationId xmlns:a16="http://schemas.microsoft.com/office/drawing/2014/main" id="{2EE90D79-7D64-4078-B444-0A45DD8693C6}"/>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4" name="TextBox 10">
            <a:extLst>
              <a:ext uri="{FF2B5EF4-FFF2-40B4-BE49-F238E27FC236}">
                <a16:creationId xmlns:a16="http://schemas.microsoft.com/office/drawing/2014/main" id="{D536CA7E-1841-41F5-8E09-EE070157B0D1}"/>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8" name="Group 27">
            <a:extLst>
              <a:ext uri="{FF2B5EF4-FFF2-40B4-BE49-F238E27FC236}">
                <a16:creationId xmlns:a16="http://schemas.microsoft.com/office/drawing/2014/main" id="{7A5C8635-7575-4135-A416-BAB384C31CA8}"/>
              </a:ext>
            </a:extLst>
          </p:cNvPr>
          <p:cNvGrpSpPr/>
          <p:nvPr/>
        </p:nvGrpSpPr>
        <p:grpSpPr>
          <a:xfrm>
            <a:off x="3483171" y="6168505"/>
            <a:ext cx="365760" cy="365760"/>
            <a:chOff x="460346" y="5002577"/>
            <a:chExt cx="530532" cy="530532"/>
          </a:xfrm>
        </p:grpSpPr>
        <p:sp>
          <p:nvSpPr>
            <p:cNvPr id="29" name="Oval 28">
              <a:extLst>
                <a:ext uri="{FF2B5EF4-FFF2-40B4-BE49-F238E27FC236}">
                  <a16:creationId xmlns:a16="http://schemas.microsoft.com/office/drawing/2014/main" id="{CC48E7DA-A128-45C9-9AEC-EA476D43D200}"/>
                </a:ext>
              </a:extLst>
            </p:cNvPr>
            <p:cNvSpPr/>
            <p:nvPr/>
          </p:nvSpPr>
          <p:spPr bwMode="auto">
            <a:xfrm>
              <a:off x="460346" y="5002577"/>
              <a:ext cx="530532" cy="530532"/>
            </a:xfrm>
            <a:prstGeom prst="ellipse">
              <a:avLst/>
            </a:prstGeom>
            <a:solidFill>
              <a:schemeClr val="accent5">
                <a:lumMod val="75000"/>
              </a:schemeClr>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Freeform 37">
              <a:extLst>
                <a:ext uri="{FF2B5EF4-FFF2-40B4-BE49-F238E27FC236}">
                  <a16:creationId xmlns:a16="http://schemas.microsoft.com/office/drawing/2014/main" id="{A146CF69-E685-4792-9D8A-A5AAE9AED9B7}"/>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3"/>
          <a:stretch>
            <a:fillRect/>
          </a:stretch>
        </p:blipFill>
        <p:spPr>
          <a:xfrm>
            <a:off x="216249" y="1476636"/>
            <a:ext cx="11895786" cy="4004444"/>
          </a:xfrm>
          <a:prstGeom prst="rect">
            <a:avLst/>
          </a:prstGeom>
        </p:spPr>
      </p:pic>
    </p:spTree>
    <p:extLst>
      <p:ext uri="{BB962C8B-B14F-4D97-AF65-F5344CB8AC3E}">
        <p14:creationId xmlns:p14="http://schemas.microsoft.com/office/powerpoint/2010/main" val="1135422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364361" y="1097378"/>
            <a:ext cx="7178045" cy="506959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 name="Title 1"/>
          <p:cNvSpPr>
            <a:spLocks noGrp="1"/>
          </p:cNvSpPr>
          <p:nvPr>
            <p:ph type="title"/>
          </p:nvPr>
        </p:nvSpPr>
        <p:spPr>
          <a:xfrm>
            <a:off x="176586" y="124447"/>
            <a:ext cx="11655840" cy="899537"/>
          </a:xfrm>
        </p:spPr>
        <p:txBody>
          <a:bodyPr>
            <a:normAutofit fontScale="90000"/>
          </a:bodyPr>
          <a:lstStyle/>
          <a:p>
            <a:r>
              <a:rPr lang="en-US" dirty="0">
                <a:latin typeface="Segoe UI Light" panose="020B0502040204020203" pitchFamily="34" charset="0"/>
                <a:cs typeface="Segoe UI Light" panose="020B0502040204020203" pitchFamily="34" charset="0"/>
              </a:rPr>
              <a:t>Advanced Threat Protection </a:t>
            </a:r>
            <a:br>
              <a:rPr lang="en-US" dirty="0">
                <a:latin typeface="Segoe UI Light" panose="020B0502040204020203" pitchFamily="34" charset="0"/>
                <a:cs typeface="Segoe UI Light" panose="020B0502040204020203" pitchFamily="34" charset="0"/>
              </a:rPr>
            </a:br>
            <a:r>
              <a:rPr lang="en-US" sz="3529" dirty="0">
                <a:gradFill>
                  <a:gsLst>
                    <a:gs pos="0">
                      <a:schemeClr val="tx2"/>
                    </a:gs>
                    <a:gs pos="100000">
                      <a:schemeClr val="tx2"/>
                    </a:gs>
                  </a:gsLst>
                  <a:lin ang="5400000" scaled="0"/>
                </a:gradFill>
                <a:cs typeface="Segoe UI Semilight" panose="020B0402040204020203" pitchFamily="34" charset="0"/>
              </a:rPr>
              <a:t>Detect unusual and harmful attempts to breach your database.</a:t>
            </a:r>
            <a:br>
              <a:rPr lang="en-US" sz="3529" dirty="0">
                <a:gradFill>
                  <a:gsLst>
                    <a:gs pos="0">
                      <a:schemeClr val="tx2"/>
                    </a:gs>
                    <a:gs pos="100000">
                      <a:schemeClr val="tx2"/>
                    </a:gs>
                  </a:gsLst>
                  <a:lin ang="5400000" scaled="0"/>
                </a:gradFill>
                <a:cs typeface="Segoe UI Semilight" panose="020B0402040204020203" pitchFamily="34" charset="0"/>
              </a:rPr>
            </a:br>
            <a:br>
              <a:rPr lang="en-US" sz="3529" dirty="0">
                <a:gradFill>
                  <a:gsLst>
                    <a:gs pos="0">
                      <a:schemeClr val="tx2"/>
                    </a:gs>
                    <a:gs pos="100000">
                      <a:schemeClr val="tx2"/>
                    </a:gs>
                  </a:gsLst>
                  <a:lin ang="5400000" scaled="0"/>
                </a:gradFill>
                <a:cs typeface="Segoe UI Semilight" panose="020B0402040204020203" pitchFamily="34" charset="0"/>
              </a:rPr>
            </a:br>
            <a:endParaRPr lang="en-US" sz="3529" dirty="0">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214290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4" name="Freeform 6">
            <a:extLst>
              <a:ext uri="{FF2B5EF4-FFF2-40B4-BE49-F238E27FC236}">
                <a16:creationId xmlns:a16="http://schemas.microsoft.com/office/drawing/2014/main" id="{A65891B3-B2FF-4DA2-94B5-0F6DE5AB109F}"/>
              </a:ext>
            </a:extLst>
          </p:cNvPr>
          <p:cNvSpPr>
            <a:spLocks/>
          </p:cNvSpPr>
          <p:nvPr/>
        </p:nvSpPr>
        <p:spPr bwMode="auto">
          <a:xfrm flipH="1">
            <a:off x="654471" y="3246343"/>
            <a:ext cx="4781147" cy="2640402"/>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p>
            <a:pPr marL="0" marR="0" lvl="0" indent="0" algn="l" defTabSz="91416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4" name="Freeform 25">
            <a:extLst>
              <a:ext uri="{FF2B5EF4-FFF2-40B4-BE49-F238E27FC236}">
                <a16:creationId xmlns:a16="http://schemas.microsoft.com/office/drawing/2014/main" id="{4507BCD2-B6D0-4940-A2B7-27B12A1AF11F}"/>
              </a:ext>
            </a:extLst>
          </p:cNvPr>
          <p:cNvSpPr/>
          <p:nvPr/>
        </p:nvSpPr>
        <p:spPr bwMode="auto">
          <a:xfrm>
            <a:off x="1811023" y="4005515"/>
            <a:ext cx="590682" cy="59068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43" rtl="0" eaLnBrk="1" fontAlgn="base" latinLnBrk="0" hangingPunct="1">
              <a:lnSpc>
                <a:spcPct val="90000"/>
              </a:lnSpc>
              <a:spcBef>
                <a:spcPct val="0"/>
              </a:spcBef>
              <a:spcAft>
                <a:spcPct val="0"/>
              </a:spcAft>
              <a:buClrTx/>
              <a:buSzTx/>
              <a:buFontTx/>
              <a:buNone/>
              <a:tabLst/>
              <a:defRPr/>
            </a:pPr>
            <a:endParaRPr kumimoji="0" lang="en-US" sz="137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541563" y="4336440"/>
            <a:ext cx="1126394" cy="0"/>
          </a:xfrm>
          <a:prstGeom prst="line">
            <a:avLst/>
          </a:prstGeom>
          <a:noFill/>
          <a:ln w="28575" cap="flat" cmpd="sng" algn="ctr">
            <a:solidFill>
              <a:srgbClr val="44B0FF"/>
            </a:solidFill>
            <a:prstDash val="sys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212298" y="4639378"/>
            <a:ext cx="1604167" cy="343817"/>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175" b="0" i="0" u="none" strike="noStrike" kern="0" cap="none" spc="0" normalizeH="0" baseline="0" noProof="0">
                <a:ln>
                  <a:noFill/>
                </a:ln>
                <a:solidFill>
                  <a:srgbClr val="FFFFFF"/>
                </a:solidFill>
                <a:effectLst/>
                <a:uLnTx/>
                <a:uFillTx/>
                <a:latin typeface="Segoe UI"/>
                <a:ea typeface="+mn-ea"/>
                <a:cs typeface="+mn-cs"/>
              </a:rPr>
              <a:t>Azure SQL Database</a:t>
            </a:r>
          </a:p>
        </p:txBody>
      </p:sp>
      <p:sp>
        <p:nvSpPr>
          <p:cNvPr id="63" name="Freeform 32">
            <a:extLst>
              <a:ext uri="{FF2B5EF4-FFF2-40B4-BE49-F238E27FC236}">
                <a16:creationId xmlns:a16="http://schemas.microsoft.com/office/drawing/2014/main" id="{9F93B1B8-4C4E-464E-A550-7A0417A34B20}"/>
              </a:ext>
            </a:extLst>
          </p:cNvPr>
          <p:cNvSpPr/>
          <p:nvPr/>
        </p:nvSpPr>
        <p:spPr bwMode="auto">
          <a:xfrm>
            <a:off x="3784968" y="4044338"/>
            <a:ext cx="457747" cy="58708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FFFFFF"/>
          </a:solidFill>
          <a:ln w="9525" cap="flat" cmpd="sng" algn="ctr">
            <a:noFill/>
            <a:prstDash val="solid"/>
          </a:ln>
          <a:effectLst/>
        </p:spPr>
        <p:txBody>
          <a:bodyPr rot="0" spcFirstLastPara="0" vertOverflow="overflow" horzOverflow="overflow" vert="horz" wrap="square" lIns="89630" tIns="44815" rIns="89630" bIns="44815" numCol="1" spcCol="0" rtlCol="0" fromWordArt="0" anchor="t" anchorCtr="0" forceAA="0" compatLnSpc="1">
            <a:prstTxWarp prst="textNoShape">
              <a:avLst/>
            </a:prstTxWarp>
            <a:noAutofit/>
          </a:bodyPr>
          <a:lstStyle/>
          <a:p>
            <a:pPr marL="0" marR="0" lvl="0" indent="0" algn="ctr" defTabSz="896035" rtl="0" eaLnBrk="1" fontAlgn="base" latinLnBrk="0" hangingPunct="1">
              <a:lnSpc>
                <a:spcPct val="90000"/>
              </a:lnSpc>
              <a:spcBef>
                <a:spcPct val="0"/>
              </a:spcBef>
              <a:spcAft>
                <a:spcPct val="0"/>
              </a:spcAft>
              <a:buClrTx/>
              <a:buSzTx/>
              <a:buFontTx/>
              <a:buNone/>
              <a:tabLst/>
              <a:defRPr/>
            </a:pPr>
            <a:endParaRPr kumimoji="0" lang="en-US" sz="1371" b="0" i="0" u="none" strike="noStrike" kern="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5" name="TextBox 64">
            <a:extLst>
              <a:ext uri="{FF2B5EF4-FFF2-40B4-BE49-F238E27FC236}">
                <a16:creationId xmlns:a16="http://schemas.microsoft.com/office/drawing/2014/main" id="{CEBDA832-382B-471F-996F-6D6E9F7BCD1C}"/>
              </a:ext>
            </a:extLst>
          </p:cNvPr>
          <p:cNvSpPr txBox="1"/>
          <p:nvPr/>
        </p:nvSpPr>
        <p:spPr>
          <a:xfrm>
            <a:off x="1600077" y="4640920"/>
            <a:ext cx="988300" cy="343817"/>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175" b="0" i="0" u="none" strike="noStrike" kern="0" cap="none" spc="0" normalizeH="0" baseline="0" noProof="0">
                <a:ln>
                  <a:noFill/>
                </a:ln>
                <a:solidFill>
                  <a:srgbClr val="FFFFFF"/>
                </a:solidFill>
                <a:effectLst/>
                <a:uLnTx/>
                <a:uFillTx/>
                <a:latin typeface="Segoe UI"/>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a:endCxn id="80" idx="2"/>
          </p:cNvCxnSpPr>
          <p:nvPr/>
        </p:nvCxnSpPr>
        <p:spPr>
          <a:xfrm flipV="1">
            <a:off x="2408267" y="3134993"/>
            <a:ext cx="1587311" cy="892942"/>
          </a:xfrm>
          <a:prstGeom prst="line">
            <a:avLst/>
          </a:prstGeom>
          <a:noFill/>
          <a:ln w="28575" cap="flat" cmpd="sng" algn="ctr">
            <a:solidFill>
              <a:srgbClr val="BEB400"/>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724193" y="5540718"/>
            <a:ext cx="770329" cy="424090"/>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FFFFFF"/>
                </a:solidFill>
                <a:effectLst/>
                <a:uLnTx/>
                <a:uFillTx/>
                <a:latin typeface="Segoe UI"/>
                <a:ea typeface="+mn-ea"/>
                <a:cs typeface="+mn-cs"/>
              </a:rPr>
              <a:t>Audit Log </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70">
            <a:extLst>
              <a:ext uri="{FF2B5EF4-FFF2-40B4-BE49-F238E27FC236}">
                <a16:creationId xmlns:a16="http://schemas.microsoft.com/office/drawing/2014/main" id="{E1C4ABF1-B3BE-45CE-A561-71856FB33285}"/>
              </a:ext>
            </a:extLst>
          </p:cNvPr>
          <p:cNvSpPr/>
          <p:nvPr/>
        </p:nvSpPr>
        <p:spPr>
          <a:xfrm>
            <a:off x="2834699" y="5543044"/>
            <a:ext cx="2269700" cy="256467"/>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a:ln>
                  <a:noFill/>
                </a:ln>
                <a:solidFill>
                  <a:srgbClr val="FFFFFF"/>
                </a:solidFill>
                <a:effectLst/>
                <a:uLnTx/>
                <a:uFillTx/>
                <a:latin typeface="Segoe UI"/>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a:endCxn id="80" idx="2"/>
          </p:cNvCxnSpPr>
          <p:nvPr/>
        </p:nvCxnSpPr>
        <p:spPr>
          <a:xfrm flipV="1">
            <a:off x="3995578" y="3134993"/>
            <a:ext cx="0" cy="823763"/>
          </a:xfrm>
          <a:prstGeom prst="line">
            <a:avLst/>
          </a:prstGeom>
          <a:noFill/>
          <a:ln w="28575" cap="flat" cmpd="sng" algn="ctr">
            <a:solidFill>
              <a:srgbClr val="BEB400"/>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274527" y="3482820"/>
            <a:ext cx="529934" cy="534203"/>
          </a:xfrm>
          <a:prstGeom prst="line">
            <a:avLst/>
          </a:prstGeom>
          <a:noFill/>
          <a:ln w="28575" cap="flat" cmpd="sng" algn="ctr">
            <a:solidFill>
              <a:srgbClr val="44B0FF"/>
            </a:solidFill>
            <a:prstDash val="sys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36160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a:blip r:embed="rId3"/>
          <a:stretch>
            <a:fillRect/>
          </a:stretch>
        </p:blipFill>
        <p:spPr>
          <a:xfrm>
            <a:off x="4323569" y="3213917"/>
            <a:ext cx="3177542" cy="1021742"/>
          </a:xfrm>
          <a:prstGeom prst="rect">
            <a:avLst/>
          </a:prstGeom>
          <a:ln>
            <a:solidFill>
              <a:srgbClr val="505050"/>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687652" y="5647363"/>
            <a:ext cx="1943039" cy="39224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(1) 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(3) Real-time actionable alerts</a:t>
            </a:r>
          </a:p>
        </p:txBody>
      </p:sp>
      <p:grpSp>
        <p:nvGrpSpPr>
          <p:cNvPr id="77" name="Group 76">
            <a:extLst>
              <a:ext uri="{FF2B5EF4-FFF2-40B4-BE49-F238E27FC236}">
                <a16:creationId xmlns:a16="http://schemas.microsoft.com/office/drawing/2014/main" id="{0309320F-AD37-4EE1-9405-0E7B87FA8309}"/>
              </a:ext>
            </a:extLst>
          </p:cNvPr>
          <p:cNvGrpSpPr/>
          <p:nvPr/>
        </p:nvGrpSpPr>
        <p:grpSpPr>
          <a:xfrm>
            <a:off x="3104758" y="1484079"/>
            <a:ext cx="1781640" cy="1650914"/>
            <a:chOff x="4842080" y="3830088"/>
            <a:chExt cx="2294600" cy="2126236"/>
          </a:xfrm>
        </p:grpSpPr>
        <p:sp>
          <p:nvSpPr>
            <p:cNvPr id="78" name="Freeform 30">
              <a:extLst>
                <a:ext uri="{FF2B5EF4-FFF2-40B4-BE49-F238E27FC236}">
                  <a16:creationId xmlns:a16="http://schemas.microsoft.com/office/drawing/2014/main" id="{6D86CF97-901F-44AC-A9D7-2D990CA3882E}"/>
                </a:ext>
              </a:extLst>
            </p:cNvPr>
            <p:cNvSpPr>
              <a:spLocks/>
            </p:cNvSpPr>
            <p:nvPr/>
          </p:nvSpPr>
          <p:spPr bwMode="auto">
            <a:xfrm>
              <a:off x="5259910" y="4127147"/>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BEB400">
                <a:alpha val="50000"/>
              </a:srgbClr>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7D7D1CEB-20FC-4A9A-B108-EF6310815C15}"/>
                </a:ext>
              </a:extLst>
            </p:cNvPr>
            <p:cNvSpPr/>
            <p:nvPr/>
          </p:nvSpPr>
          <p:spPr bwMode="auto">
            <a:xfrm rot="21221013">
              <a:off x="6035265" y="4884647"/>
              <a:ext cx="146302" cy="167439"/>
            </a:xfrm>
            <a:prstGeom prst="rect">
              <a:avLst/>
            </a:prstGeom>
            <a:solidFill>
              <a:srgbClr val="B8977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0" name="TextBox 79">
              <a:extLst>
                <a:ext uri="{FF2B5EF4-FFF2-40B4-BE49-F238E27FC236}">
                  <a16:creationId xmlns:a16="http://schemas.microsoft.com/office/drawing/2014/main" id="{69A96433-E6C3-4696-A800-7FAAC4AD0A0F}"/>
                </a:ext>
              </a:extLst>
            </p:cNvPr>
            <p:cNvSpPr txBox="1"/>
            <p:nvPr/>
          </p:nvSpPr>
          <p:spPr>
            <a:xfrm>
              <a:off x="4842080" y="5451146"/>
              <a:ext cx="2294600" cy="505178"/>
            </a:xfrm>
            <a:prstGeom prst="rect">
              <a:avLst/>
            </a:prstGeom>
            <a:noFill/>
            <a:ln>
              <a:noFill/>
            </a:ln>
          </p:spPr>
          <p:txBody>
            <a:bodyPr wrap="square" rtlCol="0" anchor="b">
              <a:spAutoFit/>
            </a:bodyPr>
            <a:lstStyle/>
            <a:p>
              <a:pPr marL="0" marR="0" lvl="0" indent="0" algn="r" defTabSz="914307"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(2) Possible threat to</a:t>
              </a:r>
            </a:p>
            <a:p>
              <a:pPr marL="0" marR="0" lvl="0" indent="0" algn="r" defTabSz="914307"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access / breach data</a:t>
              </a:r>
            </a:p>
          </p:txBody>
        </p:sp>
        <p:sp>
          <p:nvSpPr>
            <p:cNvPr id="81" name="Freeform 31">
              <a:extLst>
                <a:ext uri="{FF2B5EF4-FFF2-40B4-BE49-F238E27FC236}">
                  <a16:creationId xmlns:a16="http://schemas.microsoft.com/office/drawing/2014/main" id="{9DC1F74F-7833-496E-8522-D7CB11496FA2}"/>
                </a:ext>
              </a:extLst>
            </p:cNvPr>
            <p:cNvSpPr>
              <a:spLocks/>
            </p:cNvSpPr>
            <p:nvPr/>
          </p:nvSpPr>
          <p:spPr bwMode="auto">
            <a:xfrm>
              <a:off x="5506661" y="4733243"/>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9FA4A7"/>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108">
              <a:extLst>
                <a:ext uri="{FF2B5EF4-FFF2-40B4-BE49-F238E27FC236}">
                  <a16:creationId xmlns:a16="http://schemas.microsoft.com/office/drawing/2014/main" id="{D14BE8C1-319D-498F-98ED-3A22C85459F7}"/>
                </a:ext>
              </a:extLst>
            </p:cNvPr>
            <p:cNvSpPr>
              <a:spLocks/>
            </p:cNvSpPr>
            <p:nvPr/>
          </p:nvSpPr>
          <p:spPr bwMode="auto">
            <a:xfrm>
              <a:off x="5451561" y="4467327"/>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09">
              <a:extLst>
                <a:ext uri="{FF2B5EF4-FFF2-40B4-BE49-F238E27FC236}">
                  <a16:creationId xmlns:a16="http://schemas.microsoft.com/office/drawing/2014/main" id="{498280DD-EE31-4905-96A8-2145C1CA5858}"/>
                </a:ext>
              </a:extLst>
            </p:cNvPr>
            <p:cNvSpPr>
              <a:spLocks/>
            </p:cNvSpPr>
            <p:nvPr/>
          </p:nvSpPr>
          <p:spPr bwMode="auto">
            <a:xfrm>
              <a:off x="5425210" y="4457744"/>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9FA4A7"/>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25">
              <a:extLst>
                <a:ext uri="{FF2B5EF4-FFF2-40B4-BE49-F238E27FC236}">
                  <a16:creationId xmlns:a16="http://schemas.microsoft.com/office/drawing/2014/main" id="{77721D60-6B76-4D4C-B2A7-B5FEC3B02A80}"/>
                </a:ext>
              </a:extLst>
            </p:cNvPr>
            <p:cNvSpPr>
              <a:spLocks/>
            </p:cNvSpPr>
            <p:nvPr/>
          </p:nvSpPr>
          <p:spPr bwMode="auto">
            <a:xfrm>
              <a:off x="6198999" y="4496074"/>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27">
              <a:extLst>
                <a:ext uri="{FF2B5EF4-FFF2-40B4-BE49-F238E27FC236}">
                  <a16:creationId xmlns:a16="http://schemas.microsoft.com/office/drawing/2014/main" id="{EE312771-CC59-4F16-A627-0AB1510A8CEC}"/>
                </a:ext>
              </a:extLst>
            </p:cNvPr>
            <p:cNvSpPr>
              <a:spLocks/>
            </p:cNvSpPr>
            <p:nvPr/>
          </p:nvSpPr>
          <p:spPr bwMode="auto">
            <a:xfrm>
              <a:off x="6198999" y="4474514"/>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137">
              <a:extLst>
                <a:ext uri="{FF2B5EF4-FFF2-40B4-BE49-F238E27FC236}">
                  <a16:creationId xmlns:a16="http://schemas.microsoft.com/office/drawing/2014/main" id="{F448F2FD-ADD5-4A45-AECE-F914AF6B819B}"/>
                </a:ext>
              </a:extLst>
            </p:cNvPr>
            <p:cNvSpPr>
              <a:spLocks/>
            </p:cNvSpPr>
            <p:nvPr/>
          </p:nvSpPr>
          <p:spPr bwMode="auto">
            <a:xfrm>
              <a:off x="6198999" y="4496074"/>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140">
              <a:extLst>
                <a:ext uri="{FF2B5EF4-FFF2-40B4-BE49-F238E27FC236}">
                  <a16:creationId xmlns:a16="http://schemas.microsoft.com/office/drawing/2014/main" id="{77CE5964-B7BE-4E57-92B6-A99646E2BED2}"/>
                </a:ext>
              </a:extLst>
            </p:cNvPr>
            <p:cNvSpPr>
              <a:spLocks/>
            </p:cNvSpPr>
            <p:nvPr/>
          </p:nvSpPr>
          <p:spPr bwMode="auto">
            <a:xfrm>
              <a:off x="6469706" y="4704495"/>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143">
              <a:extLst>
                <a:ext uri="{FF2B5EF4-FFF2-40B4-BE49-F238E27FC236}">
                  <a16:creationId xmlns:a16="http://schemas.microsoft.com/office/drawing/2014/main" id="{A95F44BD-AC3E-49A4-8050-1A379A6D1F82}"/>
                </a:ext>
              </a:extLst>
            </p:cNvPr>
            <p:cNvSpPr>
              <a:spLocks/>
            </p:cNvSpPr>
            <p:nvPr/>
          </p:nvSpPr>
          <p:spPr bwMode="auto">
            <a:xfrm>
              <a:off x="6405023" y="4608670"/>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44">
              <a:extLst>
                <a:ext uri="{FF2B5EF4-FFF2-40B4-BE49-F238E27FC236}">
                  <a16:creationId xmlns:a16="http://schemas.microsoft.com/office/drawing/2014/main" id="{633B8E36-6446-4750-B763-2E28E0EB3C47}"/>
                </a:ext>
              </a:extLst>
            </p:cNvPr>
            <p:cNvSpPr>
              <a:spLocks/>
            </p:cNvSpPr>
            <p:nvPr/>
          </p:nvSpPr>
          <p:spPr bwMode="auto">
            <a:xfrm>
              <a:off x="6443353" y="4642209"/>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146">
              <a:extLst>
                <a:ext uri="{FF2B5EF4-FFF2-40B4-BE49-F238E27FC236}">
                  <a16:creationId xmlns:a16="http://schemas.microsoft.com/office/drawing/2014/main" id="{B7BB1237-34C7-4DAA-82FD-6B49135FAE72}"/>
                </a:ext>
              </a:extLst>
            </p:cNvPr>
            <p:cNvSpPr>
              <a:spLocks noChangeArrowheads="1"/>
            </p:cNvSpPr>
            <p:nvPr/>
          </p:nvSpPr>
          <p:spPr bwMode="auto">
            <a:xfrm>
              <a:off x="6445750" y="4639812"/>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147">
              <a:extLst>
                <a:ext uri="{FF2B5EF4-FFF2-40B4-BE49-F238E27FC236}">
                  <a16:creationId xmlns:a16="http://schemas.microsoft.com/office/drawing/2014/main" id="{4B66E77F-0F94-4CF9-B418-95166575F352}"/>
                </a:ext>
              </a:extLst>
            </p:cNvPr>
            <p:cNvSpPr>
              <a:spLocks/>
            </p:cNvSpPr>
            <p:nvPr/>
          </p:nvSpPr>
          <p:spPr bwMode="auto">
            <a:xfrm>
              <a:off x="6445750" y="4639812"/>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149">
              <a:extLst>
                <a:ext uri="{FF2B5EF4-FFF2-40B4-BE49-F238E27FC236}">
                  <a16:creationId xmlns:a16="http://schemas.microsoft.com/office/drawing/2014/main" id="{BAF6F1DE-ECC6-4FAE-B227-6E2926BC7F5B}"/>
                </a:ext>
              </a:extLst>
            </p:cNvPr>
            <p:cNvSpPr>
              <a:spLocks/>
            </p:cNvSpPr>
            <p:nvPr/>
          </p:nvSpPr>
          <p:spPr bwMode="auto">
            <a:xfrm>
              <a:off x="6405023" y="4611065"/>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169">
              <a:extLst>
                <a:ext uri="{FF2B5EF4-FFF2-40B4-BE49-F238E27FC236}">
                  <a16:creationId xmlns:a16="http://schemas.microsoft.com/office/drawing/2014/main" id="{434C8A6D-DDA1-4E09-B784-E069D5FE32DB}"/>
                </a:ext>
              </a:extLst>
            </p:cNvPr>
            <p:cNvSpPr>
              <a:spLocks/>
            </p:cNvSpPr>
            <p:nvPr/>
          </p:nvSpPr>
          <p:spPr bwMode="auto">
            <a:xfrm>
              <a:off x="5291054" y="4457744"/>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9FA4A7"/>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0B2FFB44-D65B-41FA-B1BB-C5975303F6EB}"/>
                </a:ext>
              </a:extLst>
            </p:cNvPr>
            <p:cNvSpPr/>
            <p:nvPr/>
          </p:nvSpPr>
          <p:spPr bwMode="auto">
            <a:xfrm>
              <a:off x="5539167" y="4948010"/>
              <a:ext cx="1487484" cy="427280"/>
            </a:xfrm>
            <a:prstGeom prst="rect">
              <a:avLst/>
            </a:prstGeom>
            <a:solidFill>
              <a:srgbClr val="BEB4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5" rIns="62741" bIns="44815" numCol="1" rtlCol="0" anchor="ctr" anchorCtr="0" compatLnSpc="1">
              <a:prstTxWarp prst="textNoShape">
                <a:avLst/>
              </a:prstTxWarp>
              <a:spAutoFit/>
            </a:bodyPr>
            <a:lstStyle/>
            <a:p>
              <a:pPr marL="0" marR="0" lvl="0" indent="0" algn="l" defTabSz="914043" rtl="0" eaLnBrk="1" fontAlgn="base" latinLnBrk="0" hangingPunct="1">
                <a:lnSpc>
                  <a:spcPct val="10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     Attacker</a:t>
              </a:r>
            </a:p>
          </p:txBody>
        </p:sp>
        <p:grpSp>
          <p:nvGrpSpPr>
            <p:cNvPr id="103" name="Group 102">
              <a:extLst>
                <a:ext uri="{FF2B5EF4-FFF2-40B4-BE49-F238E27FC236}">
                  <a16:creationId xmlns:a16="http://schemas.microsoft.com/office/drawing/2014/main" id="{CE34A29A-2646-4519-9C87-6C722D6D60FB}"/>
                </a:ext>
              </a:extLst>
            </p:cNvPr>
            <p:cNvGrpSpPr/>
            <p:nvPr/>
          </p:nvGrpSpPr>
          <p:grpSpPr>
            <a:xfrm>
              <a:off x="5671959" y="4352336"/>
              <a:ext cx="252296" cy="237168"/>
              <a:chOff x="2088637" y="5976019"/>
              <a:chExt cx="252296" cy="237168"/>
            </a:xfrm>
          </p:grpSpPr>
          <p:sp>
            <p:nvSpPr>
              <p:cNvPr id="133" name="Freeform 110">
                <a:extLst>
                  <a:ext uri="{FF2B5EF4-FFF2-40B4-BE49-F238E27FC236}">
                    <a16:creationId xmlns:a16="http://schemas.microsoft.com/office/drawing/2014/main" id="{33D34064-FD29-4658-97ED-94A2D988CE77}"/>
                  </a:ext>
                </a:extLst>
              </p:cNvPr>
              <p:cNvSpPr>
                <a:spLocks/>
              </p:cNvSpPr>
              <p:nvPr/>
            </p:nvSpPr>
            <p:spPr bwMode="auto">
              <a:xfrm>
                <a:off x="2088637" y="5976019"/>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111">
                <a:extLst>
                  <a:ext uri="{FF2B5EF4-FFF2-40B4-BE49-F238E27FC236}">
                    <a16:creationId xmlns:a16="http://schemas.microsoft.com/office/drawing/2014/main" id="{23CCC68C-30B3-4011-92A4-C2FEEF72AD51}"/>
                  </a:ext>
                </a:extLst>
              </p:cNvPr>
              <p:cNvSpPr>
                <a:spLocks/>
              </p:cNvSpPr>
              <p:nvPr/>
            </p:nvSpPr>
            <p:spPr bwMode="auto">
              <a:xfrm>
                <a:off x="2213210" y="6047888"/>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25849E9A-6911-44C4-822C-A73A951C25C0}"/>
                  </a:ext>
                </a:extLst>
              </p:cNvPr>
              <p:cNvSpPr>
                <a:spLocks/>
              </p:cNvSpPr>
              <p:nvPr/>
            </p:nvSpPr>
            <p:spPr bwMode="auto">
              <a:xfrm>
                <a:off x="2089391" y="5976082"/>
                <a:ext cx="251542" cy="143406"/>
              </a:xfrm>
              <a:custGeom>
                <a:avLst/>
                <a:gdLst>
                  <a:gd name="connsiteX0" fmla="*/ 0 w 251542"/>
                  <a:gd name="connsiteY0" fmla="*/ 0 h 143406"/>
                  <a:gd name="connsiteX1" fmla="*/ 251542 w 251542"/>
                  <a:gd name="connsiteY1" fmla="*/ 0 h 143406"/>
                  <a:gd name="connsiteX2" fmla="*/ 251542 w 251542"/>
                  <a:gd name="connsiteY2" fmla="*/ 88374 h 143406"/>
                  <a:gd name="connsiteX3" fmla="*/ 192660 w 251542"/>
                  <a:gd name="connsiteY3" fmla="*/ 121047 h 143406"/>
                  <a:gd name="connsiteX4" fmla="*/ 150147 w 251542"/>
                  <a:gd name="connsiteY4" fmla="*/ 143406 h 143406"/>
                  <a:gd name="connsiteX5" fmla="*/ 69595 w 251542"/>
                  <a:gd name="connsiteY5" fmla="*/ 129991 h 143406"/>
                  <a:gd name="connsiteX6" fmla="*/ 8972 w 251542"/>
                  <a:gd name="connsiteY6" fmla="*/ 104732 h 143406"/>
                  <a:gd name="connsiteX7" fmla="*/ 0 w 251542"/>
                  <a:gd name="connsiteY7" fmla="*/ 96834 h 143406"/>
                  <a:gd name="connsiteX8" fmla="*/ 0 w 251542"/>
                  <a:gd name="connsiteY8" fmla="*/ 65970 h 143406"/>
                  <a:gd name="connsiteX9" fmla="*/ 0 w 251542"/>
                  <a:gd name="connsiteY9" fmla="*/ 0 h 14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542" h="143406">
                    <a:moveTo>
                      <a:pt x="0" y="0"/>
                    </a:moveTo>
                    <a:cubicBezTo>
                      <a:pt x="0" y="0"/>
                      <a:pt x="0" y="0"/>
                      <a:pt x="251542" y="0"/>
                    </a:cubicBezTo>
                    <a:lnTo>
                      <a:pt x="251542" y="88374"/>
                    </a:lnTo>
                    <a:lnTo>
                      <a:pt x="192660" y="121047"/>
                    </a:lnTo>
                    <a:cubicBezTo>
                      <a:pt x="150147" y="143406"/>
                      <a:pt x="150147" y="143406"/>
                      <a:pt x="150147" y="143406"/>
                    </a:cubicBezTo>
                    <a:cubicBezTo>
                      <a:pt x="69595" y="129991"/>
                      <a:pt x="69595" y="129991"/>
                      <a:pt x="69595" y="129991"/>
                    </a:cubicBezTo>
                    <a:cubicBezTo>
                      <a:pt x="47779" y="124960"/>
                      <a:pt x="27361" y="116296"/>
                      <a:pt x="8972" y="104732"/>
                    </a:cubicBezTo>
                    <a:lnTo>
                      <a:pt x="0" y="96834"/>
                    </a:lnTo>
                    <a:lnTo>
                      <a:pt x="0" y="65970"/>
                    </a:lnTo>
                    <a:cubicBezTo>
                      <a:pt x="0" y="49923"/>
                      <a:pt x="0" y="28527"/>
                      <a:pt x="0" y="0"/>
                    </a:cubicBezTo>
                    <a:close/>
                  </a:path>
                </a:pathLst>
              </a:custGeom>
              <a:solidFill>
                <a:srgbClr val="B8977C"/>
              </a:solidFill>
              <a:ln>
                <a:noFill/>
              </a:ln>
            </p:spPr>
            <p:txBody>
              <a:bodyPr vert="horz" wrap="square" lIns="89630" tIns="44815" rIns="89630" bIns="44815" numCol="1" anchor="t" anchorCtr="0" compatLnSpc="1">
                <a:prstTxWarp prst="textNoShape">
                  <a:avLst/>
                </a:prstTxWarp>
                <a:noAutofit/>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FE31DC12-9B93-4A9A-8750-65DAF40C2A52}"/>
                </a:ext>
              </a:extLst>
            </p:cNvPr>
            <p:cNvGrpSpPr/>
            <p:nvPr/>
          </p:nvGrpSpPr>
          <p:grpSpPr>
            <a:xfrm>
              <a:off x="5540200" y="3830088"/>
              <a:ext cx="493500" cy="639635"/>
              <a:chOff x="1956878" y="5453771"/>
              <a:chExt cx="493500" cy="639635"/>
            </a:xfrm>
          </p:grpSpPr>
          <p:sp>
            <p:nvSpPr>
              <p:cNvPr id="125" name="Freeform 112">
                <a:extLst>
                  <a:ext uri="{FF2B5EF4-FFF2-40B4-BE49-F238E27FC236}">
                    <a16:creationId xmlns:a16="http://schemas.microsoft.com/office/drawing/2014/main" id="{C64A7C5A-E093-4965-B2F8-7C70EAB002D9}"/>
                  </a:ext>
                </a:extLst>
              </p:cNvPr>
              <p:cNvSpPr>
                <a:spLocks/>
              </p:cNvSpPr>
              <p:nvPr/>
            </p:nvSpPr>
            <p:spPr bwMode="auto">
              <a:xfrm>
                <a:off x="1956878" y="5453771"/>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7F7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13">
                <a:extLst>
                  <a:ext uri="{FF2B5EF4-FFF2-40B4-BE49-F238E27FC236}">
                    <a16:creationId xmlns:a16="http://schemas.microsoft.com/office/drawing/2014/main" id="{E4D7DEED-4BFB-4D28-BE0E-C901EBD3ABD9}"/>
                  </a:ext>
                </a:extLst>
              </p:cNvPr>
              <p:cNvSpPr>
                <a:spLocks/>
              </p:cNvSpPr>
              <p:nvPr/>
            </p:nvSpPr>
            <p:spPr bwMode="auto">
              <a:xfrm>
                <a:off x="1992812" y="5623862"/>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14">
                <a:extLst>
                  <a:ext uri="{FF2B5EF4-FFF2-40B4-BE49-F238E27FC236}">
                    <a16:creationId xmlns:a16="http://schemas.microsoft.com/office/drawing/2014/main" id="{15E1B6F2-B253-4271-9A39-0B1668DE59AF}"/>
                  </a:ext>
                </a:extLst>
              </p:cNvPr>
              <p:cNvSpPr>
                <a:spLocks/>
              </p:cNvSpPr>
              <p:nvPr/>
            </p:nvSpPr>
            <p:spPr bwMode="auto">
              <a:xfrm>
                <a:off x="2361739" y="5765203"/>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15">
                <a:extLst>
                  <a:ext uri="{FF2B5EF4-FFF2-40B4-BE49-F238E27FC236}">
                    <a16:creationId xmlns:a16="http://schemas.microsoft.com/office/drawing/2014/main" id="{4E2929FF-09E6-489C-BA3A-13326AC44F27}"/>
                  </a:ext>
                </a:extLst>
              </p:cNvPr>
              <p:cNvSpPr>
                <a:spLocks/>
              </p:cNvSpPr>
              <p:nvPr/>
            </p:nvSpPr>
            <p:spPr bwMode="auto">
              <a:xfrm>
                <a:off x="2184462" y="5688543"/>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16">
                <a:extLst>
                  <a:ext uri="{FF2B5EF4-FFF2-40B4-BE49-F238E27FC236}">
                    <a16:creationId xmlns:a16="http://schemas.microsoft.com/office/drawing/2014/main" id="{0BBE4D2C-26F8-48A8-B260-C89B7BE8C8E1}"/>
                  </a:ext>
                </a:extLst>
              </p:cNvPr>
              <p:cNvSpPr>
                <a:spLocks/>
              </p:cNvSpPr>
              <p:nvPr/>
            </p:nvSpPr>
            <p:spPr bwMode="auto">
              <a:xfrm>
                <a:off x="1956878" y="5793951"/>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18">
                <a:extLst>
                  <a:ext uri="{FF2B5EF4-FFF2-40B4-BE49-F238E27FC236}">
                    <a16:creationId xmlns:a16="http://schemas.microsoft.com/office/drawing/2014/main" id="{9AA27A3D-5EC3-43AC-B342-6617FEE4AA57}"/>
                  </a:ext>
                </a:extLst>
              </p:cNvPr>
              <p:cNvSpPr>
                <a:spLocks/>
              </p:cNvSpPr>
              <p:nvPr/>
            </p:nvSpPr>
            <p:spPr bwMode="auto">
              <a:xfrm>
                <a:off x="2167694" y="5944877"/>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119">
                <a:extLst>
                  <a:ext uri="{FF2B5EF4-FFF2-40B4-BE49-F238E27FC236}">
                    <a16:creationId xmlns:a16="http://schemas.microsoft.com/office/drawing/2014/main" id="{19CC6546-BE15-4EA6-B14B-5F54C002EFD4}"/>
                  </a:ext>
                </a:extLst>
              </p:cNvPr>
              <p:cNvSpPr>
                <a:spLocks/>
              </p:cNvSpPr>
              <p:nvPr/>
            </p:nvSpPr>
            <p:spPr bwMode="auto">
              <a:xfrm>
                <a:off x="2289870" y="5750830"/>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120">
                <a:extLst>
                  <a:ext uri="{FF2B5EF4-FFF2-40B4-BE49-F238E27FC236}">
                    <a16:creationId xmlns:a16="http://schemas.microsoft.com/office/drawing/2014/main" id="{5B4F127C-13C7-4315-BB3A-DE1763EFBB03}"/>
                  </a:ext>
                </a:extLst>
              </p:cNvPr>
              <p:cNvSpPr>
                <a:spLocks/>
              </p:cNvSpPr>
              <p:nvPr/>
            </p:nvSpPr>
            <p:spPr bwMode="auto">
              <a:xfrm>
                <a:off x="2119781" y="5760412"/>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5" name="Rectangle 105">
              <a:extLst>
                <a:ext uri="{FF2B5EF4-FFF2-40B4-BE49-F238E27FC236}">
                  <a16:creationId xmlns:a16="http://schemas.microsoft.com/office/drawing/2014/main" id="{D3E60D24-E396-4556-BEBA-38CB49FF172D}"/>
                </a:ext>
              </a:extLst>
            </p:cNvPr>
            <p:cNvSpPr/>
            <p:nvPr/>
          </p:nvSpPr>
          <p:spPr bwMode="auto">
            <a:xfrm rot="2562699">
              <a:off x="5650117" y="4185612"/>
              <a:ext cx="311601" cy="312132"/>
            </a:xfrm>
            <a:custGeom>
              <a:avLst/>
              <a:gdLst>
                <a:gd name="connsiteX0" fmla="*/ 0 w 307975"/>
                <a:gd name="connsiteY0" fmla="*/ 0 h 299453"/>
                <a:gd name="connsiteX1" fmla="*/ 307975 w 307975"/>
                <a:gd name="connsiteY1" fmla="*/ 0 h 299453"/>
                <a:gd name="connsiteX2" fmla="*/ 307975 w 307975"/>
                <a:gd name="connsiteY2" fmla="*/ 299453 h 299453"/>
                <a:gd name="connsiteX3" fmla="*/ 0 w 307975"/>
                <a:gd name="connsiteY3" fmla="*/ 299453 h 299453"/>
                <a:gd name="connsiteX4" fmla="*/ 0 w 307975"/>
                <a:gd name="connsiteY4" fmla="*/ 0 h 299453"/>
                <a:gd name="connsiteX0" fmla="*/ 0 w 346471"/>
                <a:gd name="connsiteY0" fmla="*/ 0 h 336884"/>
                <a:gd name="connsiteX1" fmla="*/ 307975 w 346471"/>
                <a:gd name="connsiteY1" fmla="*/ 0 h 336884"/>
                <a:gd name="connsiteX2" fmla="*/ 307975 w 346471"/>
                <a:gd name="connsiteY2" fmla="*/ 299453 h 336884"/>
                <a:gd name="connsiteX3" fmla="*/ 0 w 346471"/>
                <a:gd name="connsiteY3" fmla="*/ 299453 h 336884"/>
                <a:gd name="connsiteX4" fmla="*/ 0 w 346471"/>
                <a:gd name="connsiteY4" fmla="*/ 0 h 336884"/>
                <a:gd name="connsiteX0" fmla="*/ 0 w 321045"/>
                <a:gd name="connsiteY0" fmla="*/ 0 h 310942"/>
                <a:gd name="connsiteX1" fmla="*/ 307975 w 321045"/>
                <a:gd name="connsiteY1" fmla="*/ 0 h 310942"/>
                <a:gd name="connsiteX2" fmla="*/ 195044 w 321045"/>
                <a:gd name="connsiteY2" fmla="*/ 173609 h 310942"/>
                <a:gd name="connsiteX3" fmla="*/ 0 w 321045"/>
                <a:gd name="connsiteY3" fmla="*/ 299453 h 310942"/>
                <a:gd name="connsiteX4" fmla="*/ 0 w 321045"/>
                <a:gd name="connsiteY4" fmla="*/ 0 h 310942"/>
                <a:gd name="connsiteX0" fmla="*/ 0 w 327632"/>
                <a:gd name="connsiteY0" fmla="*/ 0 h 316888"/>
                <a:gd name="connsiteX1" fmla="*/ 307975 w 327632"/>
                <a:gd name="connsiteY1" fmla="*/ 0 h 316888"/>
                <a:gd name="connsiteX2" fmla="*/ 248346 w 327632"/>
                <a:gd name="connsiteY2" fmla="*/ 231349 h 316888"/>
                <a:gd name="connsiteX3" fmla="*/ 0 w 327632"/>
                <a:gd name="connsiteY3" fmla="*/ 299453 h 316888"/>
                <a:gd name="connsiteX4" fmla="*/ 0 w 327632"/>
                <a:gd name="connsiteY4" fmla="*/ 0 h 316888"/>
                <a:gd name="connsiteX0" fmla="*/ 0 w 327246"/>
                <a:gd name="connsiteY0" fmla="*/ 0 h 262424"/>
                <a:gd name="connsiteX1" fmla="*/ 307975 w 327246"/>
                <a:gd name="connsiteY1" fmla="*/ 0 h 262424"/>
                <a:gd name="connsiteX2" fmla="*/ 248346 w 327246"/>
                <a:gd name="connsiteY2" fmla="*/ 231349 h 262424"/>
                <a:gd name="connsiteX3" fmla="*/ 14667 w 327246"/>
                <a:gd name="connsiteY3" fmla="*/ 227578 h 262424"/>
                <a:gd name="connsiteX4" fmla="*/ 0 w 327246"/>
                <a:gd name="connsiteY4" fmla="*/ 0 h 262424"/>
                <a:gd name="connsiteX0" fmla="*/ 4174 w 331918"/>
                <a:gd name="connsiteY0" fmla="*/ 0 h 298187"/>
                <a:gd name="connsiteX1" fmla="*/ 312149 w 331918"/>
                <a:gd name="connsiteY1" fmla="*/ 0 h 298187"/>
                <a:gd name="connsiteX2" fmla="*/ 252520 w 331918"/>
                <a:gd name="connsiteY2" fmla="*/ 231349 h 298187"/>
                <a:gd name="connsiteX3" fmla="*/ 0 w 331918"/>
                <a:gd name="connsiteY3" fmla="*/ 277379 h 298187"/>
                <a:gd name="connsiteX4" fmla="*/ 4174 w 331918"/>
                <a:gd name="connsiteY4" fmla="*/ 0 h 298187"/>
                <a:gd name="connsiteX0" fmla="*/ 4174 w 262009"/>
                <a:gd name="connsiteY0" fmla="*/ 0 h 296347"/>
                <a:gd name="connsiteX1" fmla="*/ 183207 w 262009"/>
                <a:gd name="connsiteY1" fmla="*/ 63938 h 296347"/>
                <a:gd name="connsiteX2" fmla="*/ 252520 w 262009"/>
                <a:gd name="connsiteY2" fmla="*/ 231349 h 296347"/>
                <a:gd name="connsiteX3" fmla="*/ 0 w 262009"/>
                <a:gd name="connsiteY3" fmla="*/ 277379 h 296347"/>
                <a:gd name="connsiteX4" fmla="*/ 4174 w 262009"/>
                <a:gd name="connsiteY4" fmla="*/ 0 h 296347"/>
                <a:gd name="connsiteX0" fmla="*/ 4174 w 295854"/>
                <a:gd name="connsiteY0" fmla="*/ 11977 h 310538"/>
                <a:gd name="connsiteX1" fmla="*/ 265442 w 295854"/>
                <a:gd name="connsiteY1" fmla="*/ 0 h 310538"/>
                <a:gd name="connsiteX2" fmla="*/ 252520 w 295854"/>
                <a:gd name="connsiteY2" fmla="*/ 243326 h 310538"/>
                <a:gd name="connsiteX3" fmla="*/ 0 w 295854"/>
                <a:gd name="connsiteY3" fmla="*/ 289356 h 310538"/>
                <a:gd name="connsiteX4" fmla="*/ 4174 w 295854"/>
                <a:gd name="connsiteY4" fmla="*/ 11977 h 310538"/>
                <a:gd name="connsiteX0" fmla="*/ 99472 w 295854"/>
                <a:gd name="connsiteY0" fmla="*/ 115208 h 310538"/>
                <a:gd name="connsiteX1" fmla="*/ 265442 w 295854"/>
                <a:gd name="connsiteY1" fmla="*/ 0 h 310538"/>
                <a:gd name="connsiteX2" fmla="*/ 252520 w 295854"/>
                <a:gd name="connsiteY2" fmla="*/ 243326 h 310538"/>
                <a:gd name="connsiteX3" fmla="*/ 0 w 295854"/>
                <a:gd name="connsiteY3" fmla="*/ 289356 h 310538"/>
                <a:gd name="connsiteX4" fmla="*/ 99472 w 295854"/>
                <a:gd name="connsiteY4" fmla="*/ 115208 h 310538"/>
                <a:gd name="connsiteX0" fmla="*/ 33785 w 295854"/>
                <a:gd name="connsiteY0" fmla="*/ 30011 h 310538"/>
                <a:gd name="connsiteX1" fmla="*/ 265442 w 295854"/>
                <a:gd name="connsiteY1" fmla="*/ 0 h 310538"/>
                <a:gd name="connsiteX2" fmla="*/ 252520 w 295854"/>
                <a:gd name="connsiteY2" fmla="*/ 243326 h 310538"/>
                <a:gd name="connsiteX3" fmla="*/ 0 w 295854"/>
                <a:gd name="connsiteY3" fmla="*/ 289356 h 310538"/>
                <a:gd name="connsiteX4" fmla="*/ 33785 w 295854"/>
                <a:gd name="connsiteY4" fmla="*/ 30011 h 310538"/>
                <a:gd name="connsiteX0" fmla="*/ 55484 w 317553"/>
                <a:gd name="connsiteY0" fmla="*/ 30011 h 310538"/>
                <a:gd name="connsiteX1" fmla="*/ 287141 w 317553"/>
                <a:gd name="connsiteY1" fmla="*/ 0 h 310538"/>
                <a:gd name="connsiteX2" fmla="*/ 274219 w 317553"/>
                <a:gd name="connsiteY2" fmla="*/ 243326 h 310538"/>
                <a:gd name="connsiteX3" fmla="*/ 21699 w 317553"/>
                <a:gd name="connsiteY3" fmla="*/ 289356 h 310538"/>
                <a:gd name="connsiteX4" fmla="*/ 55484 w 317553"/>
                <a:gd name="connsiteY4" fmla="*/ 30011 h 310538"/>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55484 w 317553"/>
                <a:gd name="connsiteY0" fmla="*/ 30011 h 312132"/>
                <a:gd name="connsiteX1" fmla="*/ 287141 w 317553"/>
                <a:gd name="connsiteY1" fmla="*/ 0 h 312132"/>
                <a:gd name="connsiteX2" fmla="*/ 274219 w 317553"/>
                <a:gd name="connsiteY2" fmla="*/ 243326 h 312132"/>
                <a:gd name="connsiteX3" fmla="*/ 21699 w 317553"/>
                <a:gd name="connsiteY3" fmla="*/ 289356 h 312132"/>
                <a:gd name="connsiteX4" fmla="*/ 55484 w 317553"/>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 name="connsiteX0" fmla="*/ 49532 w 311601"/>
                <a:gd name="connsiteY0" fmla="*/ 30011 h 312132"/>
                <a:gd name="connsiteX1" fmla="*/ 281189 w 311601"/>
                <a:gd name="connsiteY1" fmla="*/ 0 h 312132"/>
                <a:gd name="connsiteX2" fmla="*/ 268267 w 311601"/>
                <a:gd name="connsiteY2" fmla="*/ 243326 h 312132"/>
                <a:gd name="connsiteX3" fmla="*/ 15747 w 311601"/>
                <a:gd name="connsiteY3" fmla="*/ 289356 h 312132"/>
                <a:gd name="connsiteX4" fmla="*/ 49532 w 311601"/>
                <a:gd name="connsiteY4" fmla="*/ 30011 h 312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601" h="312132">
                  <a:moveTo>
                    <a:pt x="49532" y="30011"/>
                  </a:moveTo>
                  <a:cubicBezTo>
                    <a:pt x="137520" y="45715"/>
                    <a:pt x="237079" y="24809"/>
                    <a:pt x="281189" y="0"/>
                  </a:cubicBezTo>
                  <a:cubicBezTo>
                    <a:pt x="332518" y="49909"/>
                    <a:pt x="312507" y="195100"/>
                    <a:pt x="268267" y="243326"/>
                  </a:cubicBezTo>
                  <a:cubicBezTo>
                    <a:pt x="224027" y="291552"/>
                    <a:pt x="63296" y="342879"/>
                    <a:pt x="15747" y="289356"/>
                  </a:cubicBezTo>
                  <a:cubicBezTo>
                    <a:pt x="-47736" y="217897"/>
                    <a:pt x="104942" y="176981"/>
                    <a:pt x="49532" y="30011"/>
                  </a:cubicBezTo>
                  <a:close/>
                </a:path>
              </a:pathLst>
            </a:custGeom>
            <a:solidFill>
              <a:srgbClr val="008CB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6393A82-E8ED-4DFC-A6E0-C493E35E92F6}"/>
                </a:ext>
              </a:extLst>
            </p:cNvPr>
            <p:cNvSpPr/>
            <p:nvPr/>
          </p:nvSpPr>
          <p:spPr bwMode="auto">
            <a:xfrm rot="2562699">
              <a:off x="5718001" y="4212155"/>
              <a:ext cx="260109" cy="243666"/>
            </a:xfrm>
            <a:custGeom>
              <a:avLst/>
              <a:gdLst>
                <a:gd name="connsiteX0" fmla="*/ 0 w 260109"/>
                <a:gd name="connsiteY0" fmla="*/ 30169 h 243666"/>
                <a:gd name="connsiteX1" fmla="*/ 65154 w 260109"/>
                <a:gd name="connsiteY1" fmla="*/ 35436 h 243666"/>
                <a:gd name="connsiteX2" fmla="*/ 229697 w 260109"/>
                <a:gd name="connsiteY2" fmla="*/ 0 h 243666"/>
                <a:gd name="connsiteX3" fmla="*/ 216775 w 260109"/>
                <a:gd name="connsiteY3" fmla="*/ 243326 h 243666"/>
                <a:gd name="connsiteX4" fmla="*/ 216276 w 260109"/>
                <a:gd name="connsiteY4" fmla="*/ 243666 h 243666"/>
                <a:gd name="connsiteX5" fmla="*/ 222959 w 260109"/>
                <a:gd name="connsiteY5" fmla="*/ 233198 h 243666"/>
                <a:gd name="connsiteX6" fmla="*/ 43970 w 260109"/>
                <a:gd name="connsiteY6" fmla="*/ 74393 h 24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109" h="243666">
                  <a:moveTo>
                    <a:pt x="0" y="30169"/>
                  </a:moveTo>
                  <a:lnTo>
                    <a:pt x="65154" y="35436"/>
                  </a:lnTo>
                  <a:cubicBezTo>
                    <a:pt x="132342" y="35018"/>
                    <a:pt x="196615" y="18606"/>
                    <a:pt x="229697" y="0"/>
                  </a:cubicBezTo>
                  <a:cubicBezTo>
                    <a:pt x="281026" y="49909"/>
                    <a:pt x="261015" y="195100"/>
                    <a:pt x="216775" y="243326"/>
                  </a:cubicBezTo>
                  <a:lnTo>
                    <a:pt x="216276" y="243666"/>
                  </a:lnTo>
                  <a:lnTo>
                    <a:pt x="222959" y="233198"/>
                  </a:lnTo>
                  <a:cubicBezTo>
                    <a:pt x="121183" y="97353"/>
                    <a:pt x="134111" y="158328"/>
                    <a:pt x="43970" y="74393"/>
                  </a:cubicBezTo>
                  <a:close/>
                </a:path>
              </a:pathLst>
            </a:custGeom>
            <a:solidFill>
              <a:srgbClr val="005E7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A684E8E2-49B2-41BD-ABF8-2C5A2748BF9F}"/>
                </a:ext>
              </a:extLst>
            </p:cNvPr>
            <p:cNvGrpSpPr/>
            <p:nvPr/>
          </p:nvGrpSpPr>
          <p:grpSpPr>
            <a:xfrm>
              <a:off x="5076644" y="4747874"/>
              <a:ext cx="860033" cy="641238"/>
              <a:chOff x="7286132" y="4342166"/>
              <a:chExt cx="782115" cy="583143"/>
            </a:xfrm>
          </p:grpSpPr>
          <p:sp>
            <p:nvSpPr>
              <p:cNvPr id="114" name="Freeform 159">
                <a:extLst>
                  <a:ext uri="{FF2B5EF4-FFF2-40B4-BE49-F238E27FC236}">
                    <a16:creationId xmlns:a16="http://schemas.microsoft.com/office/drawing/2014/main" id="{829411FC-B812-4CAB-B756-0B7DA7473CDA}"/>
                  </a:ext>
                </a:extLst>
              </p:cNvPr>
              <p:cNvSpPr>
                <a:spLocks/>
              </p:cNvSpPr>
              <p:nvPr/>
            </p:nvSpPr>
            <p:spPr bwMode="auto">
              <a:xfrm>
                <a:off x="7286132" y="4788757"/>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343A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5DAB9F8A-B9BF-4EBA-B156-24DB70425EC2}"/>
                  </a:ext>
                </a:extLst>
              </p:cNvPr>
              <p:cNvGrpSpPr/>
              <p:nvPr/>
            </p:nvGrpSpPr>
            <p:grpSpPr>
              <a:xfrm>
                <a:off x="7292062" y="4342166"/>
                <a:ext cx="776185" cy="529436"/>
                <a:chOff x="2613477" y="5787936"/>
                <a:chExt cx="776185" cy="529436"/>
              </a:xfrm>
            </p:grpSpPr>
            <p:sp>
              <p:nvSpPr>
                <p:cNvPr id="123" name="Freeform 157">
                  <a:extLst>
                    <a:ext uri="{FF2B5EF4-FFF2-40B4-BE49-F238E27FC236}">
                      <a16:creationId xmlns:a16="http://schemas.microsoft.com/office/drawing/2014/main" id="{24E52C08-00BA-4C5B-8924-E82CAD381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8E9B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58">
                  <a:extLst>
                    <a:ext uri="{FF2B5EF4-FFF2-40B4-BE49-F238E27FC236}">
                      <a16:creationId xmlns:a16="http://schemas.microsoft.com/office/drawing/2014/main" id="{06F44BED-3135-475A-B9AB-051C6289CFE5}"/>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636F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6" name="Group 115">
                <a:extLst>
                  <a:ext uri="{FF2B5EF4-FFF2-40B4-BE49-F238E27FC236}">
                    <a16:creationId xmlns:a16="http://schemas.microsoft.com/office/drawing/2014/main" id="{ABE49147-3B0C-4964-8759-C66F790AFA48}"/>
                  </a:ext>
                </a:extLst>
              </p:cNvPr>
              <p:cNvGrpSpPr/>
              <p:nvPr/>
            </p:nvGrpSpPr>
            <p:grpSpPr>
              <a:xfrm>
                <a:off x="7341230" y="4767197"/>
                <a:ext cx="213213" cy="158112"/>
                <a:chOff x="2668575" y="6185611"/>
                <a:chExt cx="213213" cy="158112"/>
              </a:xfrm>
            </p:grpSpPr>
            <p:sp>
              <p:nvSpPr>
                <p:cNvPr id="118" name="Freeform 164">
                  <a:extLst>
                    <a:ext uri="{FF2B5EF4-FFF2-40B4-BE49-F238E27FC236}">
                      <a16:creationId xmlns:a16="http://schemas.microsoft.com/office/drawing/2014/main" id="{D8E5738B-14B3-45F1-95C9-AB35BA4D82E2}"/>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65">
                  <a:extLst>
                    <a:ext uri="{FF2B5EF4-FFF2-40B4-BE49-F238E27FC236}">
                      <a16:creationId xmlns:a16="http://schemas.microsoft.com/office/drawing/2014/main" id="{F01E629E-758C-4B6D-B67F-333720837539}"/>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66">
                  <a:extLst>
                    <a:ext uri="{FF2B5EF4-FFF2-40B4-BE49-F238E27FC236}">
                      <a16:creationId xmlns:a16="http://schemas.microsoft.com/office/drawing/2014/main" id="{83BFB976-8496-4BDA-9F26-846166430657}"/>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67">
                  <a:extLst>
                    <a:ext uri="{FF2B5EF4-FFF2-40B4-BE49-F238E27FC236}">
                      <a16:creationId xmlns:a16="http://schemas.microsoft.com/office/drawing/2014/main" id="{187F9E48-68E6-48B6-9327-540FEC5E3C21}"/>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8">
                  <a:extLst>
                    <a:ext uri="{FF2B5EF4-FFF2-40B4-BE49-F238E27FC236}">
                      <a16:creationId xmlns:a16="http://schemas.microsoft.com/office/drawing/2014/main" id="{2AA9F0C8-AB20-486E-A360-0940CFB72388}"/>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D8B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7" name="Freeform: Shape 116">
                <a:extLst>
                  <a:ext uri="{FF2B5EF4-FFF2-40B4-BE49-F238E27FC236}">
                    <a16:creationId xmlns:a16="http://schemas.microsoft.com/office/drawing/2014/main" id="{68B6D7B9-AAF0-488C-84EE-D00B108F30B0}"/>
                  </a:ext>
                </a:extLst>
              </p:cNvPr>
              <p:cNvSpPr/>
              <p:nvPr/>
            </p:nvSpPr>
            <p:spPr bwMode="auto">
              <a:xfrm rot="270270">
                <a:off x="7605522" y="4482616"/>
                <a:ext cx="149264" cy="248536"/>
              </a:xfrm>
              <a:custGeom>
                <a:avLst/>
                <a:gdLst>
                  <a:gd name="connsiteX0" fmla="*/ 64611 w 551090"/>
                  <a:gd name="connsiteY0" fmla="*/ 551258 h 917603"/>
                  <a:gd name="connsiteX1" fmla="*/ 86252 w 551090"/>
                  <a:gd name="connsiteY1" fmla="*/ 558536 h 917603"/>
                  <a:gd name="connsiteX2" fmla="*/ 275545 w 551090"/>
                  <a:gd name="connsiteY2" fmla="*/ 667824 h 917603"/>
                  <a:gd name="connsiteX3" fmla="*/ 464838 w 551090"/>
                  <a:gd name="connsiteY3" fmla="*/ 558535 h 917603"/>
                  <a:gd name="connsiteX4" fmla="*/ 543378 w 551090"/>
                  <a:gd name="connsiteY4" fmla="*/ 579580 h 917603"/>
                  <a:gd name="connsiteX5" fmla="*/ 522333 w 551090"/>
                  <a:gd name="connsiteY5" fmla="*/ 658119 h 917603"/>
                  <a:gd name="connsiteX6" fmla="*/ 390535 w 551090"/>
                  <a:gd name="connsiteY6" fmla="*/ 734213 h 917603"/>
                  <a:gd name="connsiteX7" fmla="*/ 522333 w 551090"/>
                  <a:gd name="connsiteY7" fmla="*/ 810307 h 917603"/>
                  <a:gd name="connsiteX8" fmla="*/ 543378 w 551090"/>
                  <a:gd name="connsiteY8" fmla="*/ 888847 h 917603"/>
                  <a:gd name="connsiteX9" fmla="*/ 464838 w 551090"/>
                  <a:gd name="connsiteY9" fmla="*/ 909891 h 917603"/>
                  <a:gd name="connsiteX10" fmla="*/ 275545 w 551090"/>
                  <a:gd name="connsiteY10" fmla="*/ 800603 h 917603"/>
                  <a:gd name="connsiteX11" fmla="*/ 86252 w 551090"/>
                  <a:gd name="connsiteY11" fmla="*/ 909891 h 917603"/>
                  <a:gd name="connsiteX12" fmla="*/ 7712 w 551090"/>
                  <a:gd name="connsiteY12" fmla="*/ 888847 h 917603"/>
                  <a:gd name="connsiteX13" fmla="*/ 28757 w 551090"/>
                  <a:gd name="connsiteY13" fmla="*/ 810307 h 917603"/>
                  <a:gd name="connsiteX14" fmla="*/ 160555 w 551090"/>
                  <a:gd name="connsiteY14" fmla="*/ 734213 h 917603"/>
                  <a:gd name="connsiteX15" fmla="*/ 28757 w 551090"/>
                  <a:gd name="connsiteY15" fmla="*/ 658120 h 917603"/>
                  <a:gd name="connsiteX16" fmla="*/ 7712 w 551090"/>
                  <a:gd name="connsiteY16" fmla="*/ 579580 h 917603"/>
                  <a:gd name="connsiteX17" fmla="*/ 64611 w 551090"/>
                  <a:gd name="connsiteY17" fmla="*/ 551258 h 917603"/>
                  <a:gd name="connsiteX18" fmla="*/ 390068 w 551090"/>
                  <a:gd name="connsiteY18" fmla="*/ 125780 h 917603"/>
                  <a:gd name="connsiteX19" fmla="*/ 289107 w 551090"/>
                  <a:gd name="connsiteY19" fmla="*/ 226741 h 917603"/>
                  <a:gd name="connsiteX20" fmla="*/ 390068 w 551090"/>
                  <a:gd name="connsiteY20" fmla="*/ 327702 h 917603"/>
                  <a:gd name="connsiteX21" fmla="*/ 491029 w 551090"/>
                  <a:gd name="connsiteY21" fmla="*/ 226741 h 917603"/>
                  <a:gd name="connsiteX22" fmla="*/ 390068 w 551090"/>
                  <a:gd name="connsiteY22" fmla="*/ 125780 h 917603"/>
                  <a:gd name="connsiteX23" fmla="*/ 161020 w 551090"/>
                  <a:gd name="connsiteY23" fmla="*/ 125780 h 917603"/>
                  <a:gd name="connsiteX24" fmla="*/ 60059 w 551090"/>
                  <a:gd name="connsiteY24" fmla="*/ 226741 h 917603"/>
                  <a:gd name="connsiteX25" fmla="*/ 161020 w 551090"/>
                  <a:gd name="connsiteY25" fmla="*/ 327702 h 917603"/>
                  <a:gd name="connsiteX26" fmla="*/ 261981 w 551090"/>
                  <a:gd name="connsiteY26" fmla="*/ 226741 h 917603"/>
                  <a:gd name="connsiteX27" fmla="*/ 161020 w 551090"/>
                  <a:gd name="connsiteY27" fmla="*/ 125780 h 917603"/>
                  <a:gd name="connsiteX28" fmla="*/ 275544 w 551090"/>
                  <a:gd name="connsiteY28" fmla="*/ 0 h 917603"/>
                  <a:gd name="connsiteX29" fmla="*/ 545267 w 551090"/>
                  <a:gd name="connsiteY29" fmla="*/ 269723 h 917603"/>
                  <a:gd name="connsiteX30" fmla="*/ 275544 w 551090"/>
                  <a:gd name="connsiteY30" fmla="*/ 539446 h 917603"/>
                  <a:gd name="connsiteX31" fmla="*/ 5821 w 551090"/>
                  <a:gd name="connsiteY31" fmla="*/ 269723 h 917603"/>
                  <a:gd name="connsiteX32" fmla="*/ 275544 w 551090"/>
                  <a:gd name="connsiteY32" fmla="*/ 0 h 91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1090" h="917603">
                    <a:moveTo>
                      <a:pt x="64611" y="551258"/>
                    </a:moveTo>
                    <a:cubicBezTo>
                      <a:pt x="72024" y="552178"/>
                      <a:pt x="79377" y="554566"/>
                      <a:pt x="86252" y="558536"/>
                    </a:cubicBezTo>
                    <a:lnTo>
                      <a:pt x="275545" y="667824"/>
                    </a:lnTo>
                    <a:lnTo>
                      <a:pt x="464838" y="558535"/>
                    </a:lnTo>
                    <a:cubicBezTo>
                      <a:pt x="492338" y="542658"/>
                      <a:pt x="527501" y="552080"/>
                      <a:pt x="543378" y="579580"/>
                    </a:cubicBezTo>
                    <a:cubicBezTo>
                      <a:pt x="559255" y="607080"/>
                      <a:pt x="549833" y="642242"/>
                      <a:pt x="522333" y="658119"/>
                    </a:cubicBezTo>
                    <a:lnTo>
                      <a:pt x="390535" y="734213"/>
                    </a:lnTo>
                    <a:lnTo>
                      <a:pt x="522333" y="810307"/>
                    </a:lnTo>
                    <a:cubicBezTo>
                      <a:pt x="549833" y="826184"/>
                      <a:pt x="559255" y="861347"/>
                      <a:pt x="543378" y="888847"/>
                    </a:cubicBezTo>
                    <a:cubicBezTo>
                      <a:pt x="527501" y="916346"/>
                      <a:pt x="492338" y="925768"/>
                      <a:pt x="464838" y="909891"/>
                    </a:cubicBezTo>
                    <a:lnTo>
                      <a:pt x="275545" y="800603"/>
                    </a:lnTo>
                    <a:lnTo>
                      <a:pt x="86252" y="909891"/>
                    </a:lnTo>
                    <a:cubicBezTo>
                      <a:pt x="58752" y="925768"/>
                      <a:pt x="23589" y="916347"/>
                      <a:pt x="7712" y="888847"/>
                    </a:cubicBezTo>
                    <a:cubicBezTo>
                      <a:pt x="-8165" y="861347"/>
                      <a:pt x="1257" y="826184"/>
                      <a:pt x="28757" y="810307"/>
                    </a:cubicBezTo>
                    <a:lnTo>
                      <a:pt x="160555" y="734213"/>
                    </a:lnTo>
                    <a:lnTo>
                      <a:pt x="28757" y="658120"/>
                    </a:lnTo>
                    <a:cubicBezTo>
                      <a:pt x="1257" y="642243"/>
                      <a:pt x="-8165" y="607079"/>
                      <a:pt x="7712" y="579580"/>
                    </a:cubicBezTo>
                    <a:cubicBezTo>
                      <a:pt x="19620" y="558954"/>
                      <a:pt x="42376" y="548499"/>
                      <a:pt x="64611" y="551258"/>
                    </a:cubicBezTo>
                    <a:close/>
                    <a:moveTo>
                      <a:pt x="390068" y="125780"/>
                    </a:moveTo>
                    <a:cubicBezTo>
                      <a:pt x="334309" y="125780"/>
                      <a:pt x="289107" y="170982"/>
                      <a:pt x="289107" y="226741"/>
                    </a:cubicBezTo>
                    <a:cubicBezTo>
                      <a:pt x="289107" y="282500"/>
                      <a:pt x="334309" y="327702"/>
                      <a:pt x="390068" y="327702"/>
                    </a:cubicBezTo>
                    <a:cubicBezTo>
                      <a:pt x="445827" y="327702"/>
                      <a:pt x="491029" y="282500"/>
                      <a:pt x="491029" y="226741"/>
                    </a:cubicBezTo>
                    <a:cubicBezTo>
                      <a:pt x="491029" y="170982"/>
                      <a:pt x="445827" y="125780"/>
                      <a:pt x="390068" y="125780"/>
                    </a:cubicBezTo>
                    <a:close/>
                    <a:moveTo>
                      <a:pt x="161020" y="125780"/>
                    </a:moveTo>
                    <a:cubicBezTo>
                      <a:pt x="105261" y="125780"/>
                      <a:pt x="60059" y="170982"/>
                      <a:pt x="60059" y="226741"/>
                    </a:cubicBezTo>
                    <a:cubicBezTo>
                      <a:pt x="60059" y="282500"/>
                      <a:pt x="105261" y="327702"/>
                      <a:pt x="161020" y="327702"/>
                    </a:cubicBezTo>
                    <a:cubicBezTo>
                      <a:pt x="216779" y="327702"/>
                      <a:pt x="261981" y="282500"/>
                      <a:pt x="261981" y="226741"/>
                    </a:cubicBezTo>
                    <a:cubicBezTo>
                      <a:pt x="261981" y="170982"/>
                      <a:pt x="216779" y="125780"/>
                      <a:pt x="161020" y="125780"/>
                    </a:cubicBezTo>
                    <a:close/>
                    <a:moveTo>
                      <a:pt x="275544" y="0"/>
                    </a:moveTo>
                    <a:cubicBezTo>
                      <a:pt x="424508" y="0"/>
                      <a:pt x="545267" y="120759"/>
                      <a:pt x="545267" y="269723"/>
                    </a:cubicBezTo>
                    <a:cubicBezTo>
                      <a:pt x="545267" y="418687"/>
                      <a:pt x="424508" y="539446"/>
                      <a:pt x="275544" y="539446"/>
                    </a:cubicBezTo>
                    <a:cubicBezTo>
                      <a:pt x="126580" y="539446"/>
                      <a:pt x="5821" y="418687"/>
                      <a:pt x="5821" y="269723"/>
                    </a:cubicBezTo>
                    <a:cubicBezTo>
                      <a:pt x="5821" y="120759"/>
                      <a:pt x="126580" y="0"/>
                      <a:pt x="275544" y="0"/>
                    </a:cubicBezTo>
                    <a:close/>
                  </a:path>
                </a:pathLst>
              </a:custGeom>
              <a:solidFill>
                <a:srgbClr val="D5D6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FBBBD8EF-5A87-4C35-A07C-0EFF9E5C5BDC}"/>
                </a:ext>
              </a:extLst>
            </p:cNvPr>
            <p:cNvGrpSpPr/>
            <p:nvPr/>
          </p:nvGrpSpPr>
          <p:grpSpPr>
            <a:xfrm rot="21356027">
              <a:off x="5555812" y="4106681"/>
              <a:ext cx="514980" cy="147137"/>
              <a:chOff x="2476501" y="1549401"/>
              <a:chExt cx="288925" cy="82550"/>
            </a:xfrm>
          </p:grpSpPr>
          <p:sp>
            <p:nvSpPr>
              <p:cNvPr id="109" name="Oval 27">
                <a:extLst>
                  <a:ext uri="{FF2B5EF4-FFF2-40B4-BE49-F238E27FC236}">
                    <a16:creationId xmlns:a16="http://schemas.microsoft.com/office/drawing/2014/main" id="{EDAEEB06-96BE-42A8-9A2F-6088127985F6}"/>
                  </a:ext>
                </a:extLst>
              </p:cNvPr>
              <p:cNvSpPr>
                <a:spLocks noChangeArrowheads="1"/>
              </p:cNvSpPr>
              <p:nvPr/>
            </p:nvSpPr>
            <p:spPr bwMode="auto">
              <a:xfrm>
                <a:off x="2546351"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28">
                <a:extLst>
                  <a:ext uri="{FF2B5EF4-FFF2-40B4-BE49-F238E27FC236}">
                    <a16:creationId xmlns:a16="http://schemas.microsoft.com/office/drawing/2014/main" id="{E3EE381A-A35F-4F4A-BAC5-437EE724CA2C}"/>
                  </a:ext>
                </a:extLst>
              </p:cNvPr>
              <p:cNvSpPr>
                <a:spLocks noChangeArrowheads="1"/>
              </p:cNvSpPr>
              <p:nvPr/>
            </p:nvSpPr>
            <p:spPr bwMode="auto">
              <a:xfrm>
                <a:off x="2668588" y="1563688"/>
                <a:ext cx="23813" cy="238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35">
                <a:extLst>
                  <a:ext uri="{FF2B5EF4-FFF2-40B4-BE49-F238E27FC236}">
                    <a16:creationId xmlns:a16="http://schemas.microsoft.com/office/drawing/2014/main" id="{9A56E8E2-F40D-4B1B-A343-748F91DB96CA}"/>
                  </a:ext>
                </a:extLst>
              </p:cNvPr>
              <p:cNvSpPr>
                <a:spLocks/>
              </p:cNvSpPr>
              <p:nvPr/>
            </p:nvSpPr>
            <p:spPr bwMode="auto">
              <a:xfrm>
                <a:off x="2476501" y="1549401"/>
                <a:ext cx="288925" cy="82550"/>
              </a:xfrm>
              <a:custGeom>
                <a:avLst/>
                <a:gdLst>
                  <a:gd name="T0" fmla="*/ 192 w 194"/>
                  <a:gd name="T1" fmla="*/ 4 h 55"/>
                  <a:gd name="T2" fmla="*/ 191 w 194"/>
                  <a:gd name="T3" fmla="*/ 4 h 55"/>
                  <a:gd name="T4" fmla="*/ 186 w 194"/>
                  <a:gd name="T5" fmla="*/ 3 h 55"/>
                  <a:gd name="T6" fmla="*/ 175 w 194"/>
                  <a:gd name="T7" fmla="*/ 1 h 55"/>
                  <a:gd name="T8" fmla="*/ 153 w 194"/>
                  <a:gd name="T9" fmla="*/ 0 h 55"/>
                  <a:gd name="T10" fmla="*/ 120 w 194"/>
                  <a:gd name="T11" fmla="*/ 3 h 55"/>
                  <a:gd name="T12" fmla="*/ 107 w 194"/>
                  <a:gd name="T13" fmla="*/ 5 h 55"/>
                  <a:gd name="T14" fmla="*/ 97 w 194"/>
                  <a:gd name="T15" fmla="*/ 5 h 55"/>
                  <a:gd name="T16" fmla="*/ 87 w 194"/>
                  <a:gd name="T17" fmla="*/ 5 h 55"/>
                  <a:gd name="T18" fmla="*/ 74 w 194"/>
                  <a:gd name="T19" fmla="*/ 3 h 55"/>
                  <a:gd name="T20" fmla="*/ 42 w 194"/>
                  <a:gd name="T21" fmla="*/ 0 h 55"/>
                  <a:gd name="T22" fmla="*/ 18 w 194"/>
                  <a:gd name="T23" fmla="*/ 1 h 55"/>
                  <a:gd name="T24" fmla="*/ 8 w 194"/>
                  <a:gd name="T25" fmla="*/ 3 h 55"/>
                  <a:gd name="T26" fmla="*/ 3 w 194"/>
                  <a:gd name="T27" fmla="*/ 4 h 55"/>
                  <a:gd name="T28" fmla="*/ 2 w 194"/>
                  <a:gd name="T29" fmla="*/ 4 h 55"/>
                  <a:gd name="T30" fmla="*/ 0 w 194"/>
                  <a:gd name="T31" fmla="*/ 7 h 55"/>
                  <a:gd name="T32" fmla="*/ 0 w 194"/>
                  <a:gd name="T33" fmla="*/ 14 h 55"/>
                  <a:gd name="T34" fmla="*/ 2 w 194"/>
                  <a:gd name="T35" fmla="*/ 16 h 55"/>
                  <a:gd name="T36" fmla="*/ 5 w 194"/>
                  <a:gd name="T37" fmla="*/ 18 h 55"/>
                  <a:gd name="T38" fmla="*/ 11 w 194"/>
                  <a:gd name="T39" fmla="*/ 39 h 55"/>
                  <a:gd name="T40" fmla="*/ 12 w 194"/>
                  <a:gd name="T41" fmla="*/ 42 h 55"/>
                  <a:gd name="T42" fmla="*/ 17 w 194"/>
                  <a:gd name="T43" fmla="*/ 48 h 55"/>
                  <a:gd name="T44" fmla="*/ 17 w 194"/>
                  <a:gd name="T45" fmla="*/ 48 h 55"/>
                  <a:gd name="T46" fmla="*/ 17 w 194"/>
                  <a:gd name="T47" fmla="*/ 48 h 55"/>
                  <a:gd name="T48" fmla="*/ 42 w 194"/>
                  <a:gd name="T49" fmla="*/ 55 h 55"/>
                  <a:gd name="T50" fmla="*/ 79 w 194"/>
                  <a:gd name="T51" fmla="*/ 41 h 55"/>
                  <a:gd name="T52" fmla="*/ 86 w 194"/>
                  <a:gd name="T53" fmla="*/ 30 h 55"/>
                  <a:gd name="T54" fmla="*/ 93 w 194"/>
                  <a:gd name="T55" fmla="*/ 19 h 55"/>
                  <a:gd name="T56" fmla="*/ 97 w 194"/>
                  <a:gd name="T57" fmla="*/ 18 h 55"/>
                  <a:gd name="T58" fmla="*/ 116 w 194"/>
                  <a:gd name="T59" fmla="*/ 41 h 55"/>
                  <a:gd name="T60" fmla="*/ 152 w 194"/>
                  <a:gd name="T61" fmla="*/ 55 h 55"/>
                  <a:gd name="T62" fmla="*/ 177 w 194"/>
                  <a:gd name="T63" fmla="*/ 48 h 55"/>
                  <a:gd name="T64" fmla="*/ 177 w 194"/>
                  <a:gd name="T65" fmla="*/ 48 h 55"/>
                  <a:gd name="T66" fmla="*/ 181 w 194"/>
                  <a:gd name="T67" fmla="*/ 44 h 55"/>
                  <a:gd name="T68" fmla="*/ 184 w 194"/>
                  <a:gd name="T69" fmla="*/ 39 h 55"/>
                  <a:gd name="T70" fmla="*/ 189 w 194"/>
                  <a:gd name="T71" fmla="*/ 18 h 55"/>
                  <a:gd name="T72" fmla="*/ 191 w 194"/>
                  <a:gd name="T73" fmla="*/ 16 h 55"/>
                  <a:gd name="T74" fmla="*/ 194 w 194"/>
                  <a:gd name="T75" fmla="*/ 14 h 55"/>
                  <a:gd name="T76" fmla="*/ 194 w 194"/>
                  <a:gd name="T77" fmla="*/ 7 h 55"/>
                  <a:gd name="T78" fmla="*/ 192 w 194"/>
                  <a:gd name="T7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4" h="55">
                    <a:moveTo>
                      <a:pt x="192" y="4"/>
                    </a:moveTo>
                    <a:cubicBezTo>
                      <a:pt x="192" y="4"/>
                      <a:pt x="192" y="4"/>
                      <a:pt x="191" y="4"/>
                    </a:cubicBezTo>
                    <a:cubicBezTo>
                      <a:pt x="191" y="4"/>
                      <a:pt x="189" y="3"/>
                      <a:pt x="186" y="3"/>
                    </a:cubicBezTo>
                    <a:cubicBezTo>
                      <a:pt x="183" y="2"/>
                      <a:pt x="179" y="2"/>
                      <a:pt x="175" y="1"/>
                    </a:cubicBezTo>
                    <a:cubicBezTo>
                      <a:pt x="168" y="0"/>
                      <a:pt x="160" y="0"/>
                      <a:pt x="153" y="0"/>
                    </a:cubicBezTo>
                    <a:cubicBezTo>
                      <a:pt x="142" y="0"/>
                      <a:pt x="130" y="1"/>
                      <a:pt x="120" y="3"/>
                    </a:cubicBezTo>
                    <a:cubicBezTo>
                      <a:pt x="113" y="4"/>
                      <a:pt x="107" y="5"/>
                      <a:pt x="107" y="5"/>
                    </a:cubicBezTo>
                    <a:cubicBezTo>
                      <a:pt x="97" y="5"/>
                      <a:pt x="97" y="5"/>
                      <a:pt x="97" y="5"/>
                    </a:cubicBezTo>
                    <a:cubicBezTo>
                      <a:pt x="87" y="5"/>
                      <a:pt x="87" y="5"/>
                      <a:pt x="87" y="5"/>
                    </a:cubicBezTo>
                    <a:cubicBezTo>
                      <a:pt x="87" y="5"/>
                      <a:pt x="82" y="4"/>
                      <a:pt x="74" y="3"/>
                    </a:cubicBezTo>
                    <a:cubicBezTo>
                      <a:pt x="65" y="1"/>
                      <a:pt x="52" y="0"/>
                      <a:pt x="42" y="0"/>
                    </a:cubicBezTo>
                    <a:cubicBezTo>
                      <a:pt x="34" y="0"/>
                      <a:pt x="25" y="0"/>
                      <a:pt x="18" y="1"/>
                    </a:cubicBezTo>
                    <a:cubicBezTo>
                      <a:pt x="14" y="2"/>
                      <a:pt x="11" y="2"/>
                      <a:pt x="8" y="3"/>
                    </a:cubicBezTo>
                    <a:cubicBezTo>
                      <a:pt x="5" y="3"/>
                      <a:pt x="3" y="4"/>
                      <a:pt x="3" y="4"/>
                    </a:cubicBezTo>
                    <a:cubicBezTo>
                      <a:pt x="3" y="4"/>
                      <a:pt x="3" y="4"/>
                      <a:pt x="2" y="4"/>
                    </a:cubicBezTo>
                    <a:cubicBezTo>
                      <a:pt x="2" y="4"/>
                      <a:pt x="0" y="5"/>
                      <a:pt x="0" y="7"/>
                    </a:cubicBezTo>
                    <a:cubicBezTo>
                      <a:pt x="0" y="14"/>
                      <a:pt x="0" y="14"/>
                      <a:pt x="0" y="14"/>
                    </a:cubicBezTo>
                    <a:cubicBezTo>
                      <a:pt x="0" y="15"/>
                      <a:pt x="1" y="16"/>
                      <a:pt x="2" y="16"/>
                    </a:cubicBezTo>
                    <a:cubicBezTo>
                      <a:pt x="3" y="16"/>
                      <a:pt x="5" y="17"/>
                      <a:pt x="5" y="18"/>
                    </a:cubicBezTo>
                    <a:cubicBezTo>
                      <a:pt x="7" y="20"/>
                      <a:pt x="9" y="31"/>
                      <a:pt x="11" y="39"/>
                    </a:cubicBezTo>
                    <a:cubicBezTo>
                      <a:pt x="11" y="40"/>
                      <a:pt x="11" y="41"/>
                      <a:pt x="12" y="42"/>
                    </a:cubicBezTo>
                    <a:cubicBezTo>
                      <a:pt x="13" y="44"/>
                      <a:pt x="15" y="46"/>
                      <a:pt x="17" y="48"/>
                    </a:cubicBezTo>
                    <a:cubicBezTo>
                      <a:pt x="17" y="48"/>
                      <a:pt x="17" y="48"/>
                      <a:pt x="17" y="48"/>
                    </a:cubicBezTo>
                    <a:cubicBezTo>
                      <a:pt x="17" y="48"/>
                      <a:pt x="17" y="48"/>
                      <a:pt x="17" y="48"/>
                    </a:cubicBezTo>
                    <a:cubicBezTo>
                      <a:pt x="22" y="52"/>
                      <a:pt x="30" y="55"/>
                      <a:pt x="42" y="55"/>
                    </a:cubicBezTo>
                    <a:cubicBezTo>
                      <a:pt x="61" y="55"/>
                      <a:pt x="70" y="52"/>
                      <a:pt x="79" y="41"/>
                    </a:cubicBezTo>
                    <a:cubicBezTo>
                      <a:pt x="82" y="37"/>
                      <a:pt x="84" y="33"/>
                      <a:pt x="86" y="30"/>
                    </a:cubicBezTo>
                    <a:cubicBezTo>
                      <a:pt x="88" y="25"/>
                      <a:pt x="90" y="21"/>
                      <a:pt x="93" y="19"/>
                    </a:cubicBezTo>
                    <a:cubicBezTo>
                      <a:pt x="94" y="18"/>
                      <a:pt x="95" y="18"/>
                      <a:pt x="97" y="18"/>
                    </a:cubicBezTo>
                    <a:cubicBezTo>
                      <a:pt x="106" y="18"/>
                      <a:pt x="107" y="30"/>
                      <a:pt x="116" y="41"/>
                    </a:cubicBezTo>
                    <a:cubicBezTo>
                      <a:pt x="124" y="52"/>
                      <a:pt x="133" y="55"/>
                      <a:pt x="152" y="55"/>
                    </a:cubicBezTo>
                    <a:cubicBezTo>
                      <a:pt x="164" y="55"/>
                      <a:pt x="172" y="52"/>
                      <a:pt x="177" y="48"/>
                    </a:cubicBezTo>
                    <a:cubicBezTo>
                      <a:pt x="177" y="48"/>
                      <a:pt x="177" y="48"/>
                      <a:pt x="177" y="48"/>
                    </a:cubicBezTo>
                    <a:cubicBezTo>
                      <a:pt x="179" y="47"/>
                      <a:pt x="180" y="46"/>
                      <a:pt x="181" y="44"/>
                    </a:cubicBezTo>
                    <a:cubicBezTo>
                      <a:pt x="183" y="43"/>
                      <a:pt x="183" y="41"/>
                      <a:pt x="184" y="39"/>
                    </a:cubicBezTo>
                    <a:cubicBezTo>
                      <a:pt x="185" y="31"/>
                      <a:pt x="187" y="20"/>
                      <a:pt x="189" y="18"/>
                    </a:cubicBezTo>
                    <a:cubicBezTo>
                      <a:pt x="190" y="17"/>
                      <a:pt x="191" y="17"/>
                      <a:pt x="191" y="16"/>
                    </a:cubicBezTo>
                    <a:cubicBezTo>
                      <a:pt x="193" y="16"/>
                      <a:pt x="194" y="15"/>
                      <a:pt x="194" y="14"/>
                    </a:cubicBezTo>
                    <a:cubicBezTo>
                      <a:pt x="194" y="7"/>
                      <a:pt x="194" y="7"/>
                      <a:pt x="194" y="7"/>
                    </a:cubicBezTo>
                    <a:cubicBezTo>
                      <a:pt x="194" y="4"/>
                      <a:pt x="192" y="4"/>
                      <a:pt x="192"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36">
                <a:extLst>
                  <a:ext uri="{FF2B5EF4-FFF2-40B4-BE49-F238E27FC236}">
                    <a16:creationId xmlns:a16="http://schemas.microsoft.com/office/drawing/2014/main" id="{62691AE5-B43A-4B20-AFB7-BC4751C92BE6}"/>
                  </a:ext>
                </a:extLst>
              </p:cNvPr>
              <p:cNvSpPr>
                <a:spLocks/>
              </p:cNvSpPr>
              <p:nvPr/>
            </p:nvSpPr>
            <p:spPr bwMode="auto">
              <a:xfrm>
                <a:off x="2481263" y="1563688"/>
                <a:ext cx="12700" cy="3175"/>
              </a:xfrm>
              <a:custGeom>
                <a:avLst/>
                <a:gdLst>
                  <a:gd name="T0" fmla="*/ 4 w 8"/>
                  <a:gd name="T1" fmla="*/ 2 h 2"/>
                  <a:gd name="T2" fmla="*/ 0 w 8"/>
                  <a:gd name="T3" fmla="*/ 1 h 2"/>
                  <a:gd name="T4" fmla="*/ 4 w 8"/>
                  <a:gd name="T5" fmla="*/ 0 h 2"/>
                  <a:gd name="T6" fmla="*/ 8 w 8"/>
                  <a:gd name="T7" fmla="*/ 1 h 2"/>
                  <a:gd name="T8" fmla="*/ 4 w 8"/>
                  <a:gd name="T9" fmla="*/ 2 h 2"/>
                </a:gdLst>
                <a:ahLst/>
                <a:cxnLst>
                  <a:cxn ang="0">
                    <a:pos x="T0" y="T1"/>
                  </a:cxn>
                  <a:cxn ang="0">
                    <a:pos x="T2" y="T3"/>
                  </a:cxn>
                  <a:cxn ang="0">
                    <a:pos x="T4" y="T5"/>
                  </a:cxn>
                  <a:cxn ang="0">
                    <a:pos x="T6" y="T7"/>
                  </a:cxn>
                  <a:cxn ang="0">
                    <a:pos x="T8" y="T9"/>
                  </a:cxn>
                </a:cxnLst>
                <a:rect l="0" t="0" r="r" b="b"/>
                <a:pathLst>
                  <a:path w="8" h="2">
                    <a:moveTo>
                      <a:pt x="4" y="2"/>
                    </a:moveTo>
                    <a:cubicBezTo>
                      <a:pt x="2" y="2"/>
                      <a:pt x="1" y="2"/>
                      <a:pt x="0" y="1"/>
                    </a:cubicBezTo>
                    <a:cubicBezTo>
                      <a:pt x="1" y="0"/>
                      <a:pt x="2" y="0"/>
                      <a:pt x="4" y="0"/>
                    </a:cubicBezTo>
                    <a:cubicBezTo>
                      <a:pt x="5" y="0"/>
                      <a:pt x="7" y="0"/>
                      <a:pt x="8" y="1"/>
                    </a:cubicBezTo>
                    <a:cubicBezTo>
                      <a:pt x="7" y="2"/>
                      <a:pt x="5" y="2"/>
                      <a:pt x="4"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37">
                <a:extLst>
                  <a:ext uri="{FF2B5EF4-FFF2-40B4-BE49-F238E27FC236}">
                    <a16:creationId xmlns:a16="http://schemas.microsoft.com/office/drawing/2014/main" id="{A8D3120A-DF37-4CF4-9E9A-F2B2B5577717}"/>
                  </a:ext>
                </a:extLst>
              </p:cNvPr>
              <p:cNvSpPr>
                <a:spLocks/>
              </p:cNvSpPr>
              <p:nvPr/>
            </p:nvSpPr>
            <p:spPr bwMode="auto">
              <a:xfrm>
                <a:off x="2749551" y="1563688"/>
                <a:ext cx="12700" cy="3175"/>
              </a:xfrm>
              <a:custGeom>
                <a:avLst/>
                <a:gdLst>
                  <a:gd name="T0" fmla="*/ 5 w 9"/>
                  <a:gd name="T1" fmla="*/ 2 h 2"/>
                  <a:gd name="T2" fmla="*/ 0 w 9"/>
                  <a:gd name="T3" fmla="*/ 1 h 2"/>
                  <a:gd name="T4" fmla="*/ 5 w 9"/>
                  <a:gd name="T5" fmla="*/ 0 h 2"/>
                  <a:gd name="T6" fmla="*/ 9 w 9"/>
                  <a:gd name="T7" fmla="*/ 1 h 2"/>
                  <a:gd name="T8" fmla="*/ 5 w 9"/>
                  <a:gd name="T9" fmla="*/ 2 h 2"/>
                </a:gdLst>
                <a:ahLst/>
                <a:cxnLst>
                  <a:cxn ang="0">
                    <a:pos x="T0" y="T1"/>
                  </a:cxn>
                  <a:cxn ang="0">
                    <a:pos x="T2" y="T3"/>
                  </a:cxn>
                  <a:cxn ang="0">
                    <a:pos x="T4" y="T5"/>
                  </a:cxn>
                  <a:cxn ang="0">
                    <a:pos x="T6" y="T7"/>
                  </a:cxn>
                  <a:cxn ang="0">
                    <a:pos x="T8" y="T9"/>
                  </a:cxn>
                </a:cxnLst>
                <a:rect l="0" t="0" r="r" b="b"/>
                <a:pathLst>
                  <a:path w="9" h="2">
                    <a:moveTo>
                      <a:pt x="5" y="2"/>
                    </a:moveTo>
                    <a:cubicBezTo>
                      <a:pt x="3" y="2"/>
                      <a:pt x="2" y="2"/>
                      <a:pt x="0" y="1"/>
                    </a:cubicBezTo>
                    <a:cubicBezTo>
                      <a:pt x="2" y="0"/>
                      <a:pt x="3" y="0"/>
                      <a:pt x="5" y="0"/>
                    </a:cubicBezTo>
                    <a:cubicBezTo>
                      <a:pt x="6" y="0"/>
                      <a:pt x="7" y="0"/>
                      <a:pt x="9" y="1"/>
                    </a:cubicBezTo>
                    <a:cubicBezTo>
                      <a:pt x="7" y="2"/>
                      <a:pt x="6" y="2"/>
                      <a:pt x="5" y="2"/>
                    </a:cubicBezTo>
                    <a:close/>
                  </a:path>
                </a:pathLst>
              </a:custGeom>
              <a:solidFill>
                <a:srgbClr val="B6B8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6" name="Group 135">
            <a:extLst>
              <a:ext uri="{FF2B5EF4-FFF2-40B4-BE49-F238E27FC236}">
                <a16:creationId xmlns:a16="http://schemas.microsoft.com/office/drawing/2014/main" id="{4BC08813-BD05-42CA-8564-58F74FF0F0D6}"/>
              </a:ext>
            </a:extLst>
          </p:cNvPr>
          <p:cNvGrpSpPr/>
          <p:nvPr/>
        </p:nvGrpSpPr>
        <p:grpSpPr>
          <a:xfrm>
            <a:off x="5748700" y="4497536"/>
            <a:ext cx="1747421" cy="1111886"/>
            <a:chOff x="2515255" y="5045290"/>
            <a:chExt cx="2225595" cy="1416151"/>
          </a:xfrm>
        </p:grpSpPr>
        <p:sp>
          <p:nvSpPr>
            <p:cNvPr id="137" name="Freeform 28">
              <a:extLst>
                <a:ext uri="{FF2B5EF4-FFF2-40B4-BE49-F238E27FC236}">
                  <a16:creationId xmlns:a16="http://schemas.microsoft.com/office/drawing/2014/main" id="{CBF1F8C6-AE68-4493-AB71-6C609CE14E39}"/>
                </a:ext>
              </a:extLst>
            </p:cNvPr>
            <p:cNvSpPr>
              <a:spLocks/>
            </p:cNvSpPr>
            <p:nvPr/>
          </p:nvSpPr>
          <p:spPr bwMode="auto">
            <a:xfrm>
              <a:off x="2515255" y="5224962"/>
              <a:ext cx="1085222" cy="1205004"/>
            </a:xfrm>
            <a:custGeom>
              <a:avLst/>
              <a:gdLst>
                <a:gd name="T0" fmla="*/ 442 w 482"/>
                <a:gd name="T1" fmla="*/ 431 h 539"/>
                <a:gd name="T2" fmla="*/ 281 w 482"/>
                <a:gd name="T3" fmla="*/ 524 h 539"/>
                <a:gd name="T4" fmla="*/ 201 w 482"/>
                <a:gd name="T5" fmla="*/ 524 h 539"/>
                <a:gd name="T6" fmla="*/ 40 w 482"/>
                <a:gd name="T7" fmla="*/ 431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1"/>
                  </a:moveTo>
                  <a:cubicBezTo>
                    <a:pt x="281" y="524"/>
                    <a:pt x="281" y="524"/>
                    <a:pt x="281" y="524"/>
                  </a:cubicBezTo>
                  <a:cubicBezTo>
                    <a:pt x="256" y="539"/>
                    <a:pt x="226" y="539"/>
                    <a:pt x="201" y="524"/>
                  </a:cubicBezTo>
                  <a:cubicBezTo>
                    <a:pt x="40" y="431"/>
                    <a:pt x="40" y="431"/>
                    <a:pt x="40" y="431"/>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1"/>
                  </a:cubicBezTo>
                </a:path>
              </a:pathLst>
            </a:custGeom>
            <a:solidFill>
              <a:srgbClr val="A379AE">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29">
              <a:extLst>
                <a:ext uri="{FF2B5EF4-FFF2-40B4-BE49-F238E27FC236}">
                  <a16:creationId xmlns:a16="http://schemas.microsoft.com/office/drawing/2014/main" id="{0BDCC620-2863-49BC-81ED-681823CCC8DF}"/>
                </a:ext>
              </a:extLst>
            </p:cNvPr>
            <p:cNvSpPr>
              <a:spLocks/>
            </p:cNvSpPr>
            <p:nvPr/>
          </p:nvSpPr>
          <p:spPr bwMode="auto">
            <a:xfrm>
              <a:off x="2793148" y="5895739"/>
              <a:ext cx="495897" cy="534227"/>
            </a:xfrm>
            <a:custGeom>
              <a:avLst/>
              <a:gdLst>
                <a:gd name="T0" fmla="*/ 0 w 221"/>
                <a:gd name="T1" fmla="*/ 0 h 239"/>
                <a:gd name="T2" fmla="*/ 0 w 221"/>
                <a:gd name="T3" fmla="*/ 179 h 239"/>
                <a:gd name="T4" fmla="*/ 78 w 221"/>
                <a:gd name="T5" fmla="*/ 224 h 239"/>
                <a:gd name="T6" fmla="*/ 158 w 221"/>
                <a:gd name="T7" fmla="*/ 224 h 239"/>
                <a:gd name="T8" fmla="*/ 221 w 221"/>
                <a:gd name="T9" fmla="*/ 188 h 239"/>
                <a:gd name="T10" fmla="*/ 221 w 221"/>
                <a:gd name="T11" fmla="*/ 0 h 239"/>
                <a:gd name="T12" fmla="*/ 0 w 221"/>
                <a:gd name="T13" fmla="*/ 0 h 239"/>
              </a:gdLst>
              <a:ahLst/>
              <a:cxnLst>
                <a:cxn ang="0">
                  <a:pos x="T0" y="T1"/>
                </a:cxn>
                <a:cxn ang="0">
                  <a:pos x="T2" y="T3"/>
                </a:cxn>
                <a:cxn ang="0">
                  <a:pos x="T4" y="T5"/>
                </a:cxn>
                <a:cxn ang="0">
                  <a:pos x="T6" y="T7"/>
                </a:cxn>
                <a:cxn ang="0">
                  <a:pos x="T8" y="T9"/>
                </a:cxn>
                <a:cxn ang="0">
                  <a:pos x="T10" y="T11"/>
                </a:cxn>
                <a:cxn ang="0">
                  <a:pos x="T12" y="T13"/>
                </a:cxn>
              </a:cxnLst>
              <a:rect l="0" t="0" r="r" b="b"/>
              <a:pathLst>
                <a:path w="221" h="239">
                  <a:moveTo>
                    <a:pt x="0" y="0"/>
                  </a:moveTo>
                  <a:cubicBezTo>
                    <a:pt x="0" y="179"/>
                    <a:pt x="0" y="179"/>
                    <a:pt x="0" y="179"/>
                  </a:cubicBezTo>
                  <a:cubicBezTo>
                    <a:pt x="78" y="224"/>
                    <a:pt x="78" y="224"/>
                    <a:pt x="78" y="224"/>
                  </a:cubicBezTo>
                  <a:cubicBezTo>
                    <a:pt x="103" y="239"/>
                    <a:pt x="133" y="239"/>
                    <a:pt x="158" y="224"/>
                  </a:cubicBezTo>
                  <a:cubicBezTo>
                    <a:pt x="221" y="188"/>
                    <a:pt x="221" y="188"/>
                    <a:pt x="221" y="188"/>
                  </a:cubicBezTo>
                  <a:cubicBezTo>
                    <a:pt x="221" y="0"/>
                    <a:pt x="221" y="0"/>
                    <a:pt x="221" y="0"/>
                  </a:cubicBezTo>
                  <a:lnTo>
                    <a:pt x="0" y="0"/>
                  </a:lnTo>
                  <a:close/>
                </a:path>
              </a:pathLst>
            </a:custGeom>
            <a:solidFill>
              <a:srgbClr val="FFF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87">
              <a:extLst>
                <a:ext uri="{FF2B5EF4-FFF2-40B4-BE49-F238E27FC236}">
                  <a16:creationId xmlns:a16="http://schemas.microsoft.com/office/drawing/2014/main" id="{9F772539-05F9-45A5-8B56-ADAAC66559BD}"/>
                </a:ext>
              </a:extLst>
            </p:cNvPr>
            <p:cNvSpPr>
              <a:spLocks/>
            </p:cNvSpPr>
            <p:nvPr/>
          </p:nvSpPr>
          <p:spPr bwMode="auto">
            <a:xfrm>
              <a:off x="3236341" y="5866991"/>
              <a:ext cx="189256" cy="481523"/>
            </a:xfrm>
            <a:custGeom>
              <a:avLst/>
              <a:gdLst>
                <a:gd name="T0" fmla="*/ 72 w 85"/>
                <a:gd name="T1" fmla="*/ 0 h 215"/>
                <a:gd name="T2" fmla="*/ 14 w 85"/>
                <a:gd name="T3" fmla="*/ 0 h 215"/>
                <a:gd name="T4" fmla="*/ 27 w 85"/>
                <a:gd name="T5" fmla="*/ 121 h 215"/>
                <a:gd name="T6" fmla="*/ 27 w 85"/>
                <a:gd name="T7" fmla="*/ 121 h 215"/>
                <a:gd name="T8" fmla="*/ 0 w 85"/>
                <a:gd name="T9" fmla="*/ 215 h 215"/>
                <a:gd name="T10" fmla="*/ 70 w 85"/>
                <a:gd name="T11" fmla="*/ 174 h 215"/>
                <a:gd name="T12" fmla="*/ 83 w 85"/>
                <a:gd name="T13" fmla="*/ 134 h 215"/>
                <a:gd name="T14" fmla="*/ 85 w 85"/>
                <a:gd name="T15" fmla="*/ 112 h 215"/>
                <a:gd name="T16" fmla="*/ 72 w 85"/>
                <a:gd name="T1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15">
                  <a:moveTo>
                    <a:pt x="72" y="0"/>
                  </a:moveTo>
                  <a:cubicBezTo>
                    <a:pt x="14" y="0"/>
                    <a:pt x="14" y="0"/>
                    <a:pt x="14" y="0"/>
                  </a:cubicBezTo>
                  <a:cubicBezTo>
                    <a:pt x="27" y="121"/>
                    <a:pt x="27" y="121"/>
                    <a:pt x="27" y="121"/>
                  </a:cubicBezTo>
                  <a:cubicBezTo>
                    <a:pt x="27" y="121"/>
                    <a:pt x="27" y="121"/>
                    <a:pt x="27" y="121"/>
                  </a:cubicBezTo>
                  <a:cubicBezTo>
                    <a:pt x="0" y="215"/>
                    <a:pt x="0" y="215"/>
                    <a:pt x="0" y="215"/>
                  </a:cubicBezTo>
                  <a:cubicBezTo>
                    <a:pt x="70" y="174"/>
                    <a:pt x="70" y="174"/>
                    <a:pt x="70" y="174"/>
                  </a:cubicBezTo>
                  <a:cubicBezTo>
                    <a:pt x="83" y="134"/>
                    <a:pt x="83" y="134"/>
                    <a:pt x="83" y="134"/>
                  </a:cubicBezTo>
                  <a:cubicBezTo>
                    <a:pt x="85" y="127"/>
                    <a:pt x="85" y="119"/>
                    <a:pt x="85" y="112"/>
                  </a:cubicBezTo>
                  <a:cubicBezTo>
                    <a:pt x="72" y="0"/>
                    <a:pt x="72" y="0"/>
                    <a:pt x="72" y="0"/>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88">
              <a:extLst>
                <a:ext uri="{FF2B5EF4-FFF2-40B4-BE49-F238E27FC236}">
                  <a16:creationId xmlns:a16="http://schemas.microsoft.com/office/drawing/2014/main" id="{A4BA1A94-92CF-4660-8D9E-C4F636DD8D1B}"/>
                </a:ext>
              </a:extLst>
            </p:cNvPr>
            <p:cNvSpPr>
              <a:spLocks/>
            </p:cNvSpPr>
            <p:nvPr/>
          </p:nvSpPr>
          <p:spPr bwMode="auto">
            <a:xfrm>
              <a:off x="2678158" y="5644198"/>
              <a:ext cx="733063" cy="342576"/>
            </a:xfrm>
            <a:custGeom>
              <a:avLst/>
              <a:gdLst>
                <a:gd name="T0" fmla="*/ 326 w 326"/>
                <a:gd name="T1" fmla="*/ 153 h 153"/>
                <a:gd name="T2" fmla="*/ 316 w 326"/>
                <a:gd name="T3" fmla="*/ 57 h 153"/>
                <a:gd name="T4" fmla="*/ 250 w 326"/>
                <a:gd name="T5" fmla="*/ 0 h 153"/>
                <a:gd name="T6" fmla="*/ 80 w 326"/>
                <a:gd name="T7" fmla="*/ 0 h 153"/>
                <a:gd name="T8" fmla="*/ 14 w 326"/>
                <a:gd name="T9" fmla="*/ 57 h 153"/>
                <a:gd name="T10" fmla="*/ 0 w 326"/>
                <a:gd name="T11" fmla="*/ 153 h 153"/>
                <a:gd name="T12" fmla="*/ 326 w 326"/>
                <a:gd name="T13" fmla="*/ 153 h 153"/>
              </a:gdLst>
              <a:ahLst/>
              <a:cxnLst>
                <a:cxn ang="0">
                  <a:pos x="T0" y="T1"/>
                </a:cxn>
                <a:cxn ang="0">
                  <a:pos x="T2" y="T3"/>
                </a:cxn>
                <a:cxn ang="0">
                  <a:pos x="T4" y="T5"/>
                </a:cxn>
                <a:cxn ang="0">
                  <a:pos x="T6" y="T7"/>
                </a:cxn>
                <a:cxn ang="0">
                  <a:pos x="T8" y="T9"/>
                </a:cxn>
                <a:cxn ang="0">
                  <a:pos x="T10" y="T11"/>
                </a:cxn>
                <a:cxn ang="0">
                  <a:pos x="T12" y="T13"/>
                </a:cxn>
              </a:cxnLst>
              <a:rect l="0" t="0" r="r" b="b"/>
              <a:pathLst>
                <a:path w="326" h="153">
                  <a:moveTo>
                    <a:pt x="326" y="153"/>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3"/>
                    <a:pt x="326" y="153"/>
                    <a:pt x="326" y="153"/>
                  </a:cubicBezTo>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89">
              <a:extLst>
                <a:ext uri="{FF2B5EF4-FFF2-40B4-BE49-F238E27FC236}">
                  <a16:creationId xmlns:a16="http://schemas.microsoft.com/office/drawing/2014/main" id="{A243C056-0C42-411F-A64A-0395D9BC7EA3}"/>
                </a:ext>
              </a:extLst>
            </p:cNvPr>
            <p:cNvSpPr>
              <a:spLocks/>
            </p:cNvSpPr>
            <p:nvPr/>
          </p:nvSpPr>
          <p:spPr bwMode="auto">
            <a:xfrm>
              <a:off x="2678158" y="5644198"/>
              <a:ext cx="733063" cy="347368"/>
            </a:xfrm>
            <a:custGeom>
              <a:avLst/>
              <a:gdLst>
                <a:gd name="T0" fmla="*/ 326 w 326"/>
                <a:gd name="T1" fmla="*/ 156 h 156"/>
                <a:gd name="T2" fmla="*/ 316 w 326"/>
                <a:gd name="T3" fmla="*/ 57 h 156"/>
                <a:gd name="T4" fmla="*/ 250 w 326"/>
                <a:gd name="T5" fmla="*/ 0 h 156"/>
                <a:gd name="T6" fmla="*/ 80 w 326"/>
                <a:gd name="T7" fmla="*/ 0 h 156"/>
                <a:gd name="T8" fmla="*/ 14 w 326"/>
                <a:gd name="T9" fmla="*/ 57 h 156"/>
                <a:gd name="T10" fmla="*/ 0 w 326"/>
                <a:gd name="T11" fmla="*/ 153 h 156"/>
                <a:gd name="T12" fmla="*/ 326 w 32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326" h="156">
                  <a:moveTo>
                    <a:pt x="326" y="156"/>
                  </a:moveTo>
                  <a:cubicBezTo>
                    <a:pt x="316" y="57"/>
                    <a:pt x="316" y="57"/>
                    <a:pt x="316" y="57"/>
                  </a:cubicBezTo>
                  <a:cubicBezTo>
                    <a:pt x="311" y="24"/>
                    <a:pt x="283" y="0"/>
                    <a:pt x="250" y="0"/>
                  </a:cubicBezTo>
                  <a:cubicBezTo>
                    <a:pt x="80" y="0"/>
                    <a:pt x="80" y="0"/>
                    <a:pt x="80" y="0"/>
                  </a:cubicBezTo>
                  <a:cubicBezTo>
                    <a:pt x="47" y="0"/>
                    <a:pt x="19" y="24"/>
                    <a:pt x="14" y="57"/>
                  </a:cubicBezTo>
                  <a:cubicBezTo>
                    <a:pt x="0" y="153"/>
                    <a:pt x="0" y="153"/>
                    <a:pt x="0" y="153"/>
                  </a:cubicBezTo>
                  <a:cubicBezTo>
                    <a:pt x="326" y="156"/>
                    <a:pt x="326" y="156"/>
                    <a:pt x="326" y="156"/>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90">
              <a:extLst>
                <a:ext uri="{FF2B5EF4-FFF2-40B4-BE49-F238E27FC236}">
                  <a16:creationId xmlns:a16="http://schemas.microsoft.com/office/drawing/2014/main" id="{AD47D3D8-AB2A-4860-9171-2ED85D12E6F3}"/>
                </a:ext>
              </a:extLst>
            </p:cNvPr>
            <p:cNvSpPr>
              <a:spLocks/>
            </p:cNvSpPr>
            <p:nvPr/>
          </p:nvSpPr>
          <p:spPr bwMode="auto">
            <a:xfrm>
              <a:off x="2797940" y="5045290"/>
              <a:ext cx="529435" cy="539018"/>
            </a:xfrm>
            <a:custGeom>
              <a:avLst/>
              <a:gdLst>
                <a:gd name="T0" fmla="*/ 230 w 235"/>
                <a:gd name="T1" fmla="*/ 128 h 242"/>
                <a:gd name="T2" fmla="*/ 128 w 235"/>
                <a:gd name="T3" fmla="*/ 5 h 242"/>
                <a:gd name="T4" fmla="*/ 6 w 235"/>
                <a:gd name="T5" fmla="*/ 107 h 242"/>
                <a:gd name="T6" fmla="*/ 0 w 235"/>
                <a:gd name="T7" fmla="*/ 238 h 242"/>
                <a:gd name="T8" fmla="*/ 61 w 235"/>
                <a:gd name="T9" fmla="*/ 212 h 242"/>
                <a:gd name="T10" fmla="*/ 73 w 235"/>
                <a:gd name="T11" fmla="*/ 190 h 242"/>
                <a:gd name="T12" fmla="*/ 157 w 235"/>
                <a:gd name="T13" fmla="*/ 162 h 242"/>
                <a:gd name="T14" fmla="*/ 167 w 235"/>
                <a:gd name="T15" fmla="*/ 185 h 242"/>
                <a:gd name="T16" fmla="*/ 222 w 235"/>
                <a:gd name="T17" fmla="*/ 242 h 242"/>
                <a:gd name="T18" fmla="*/ 230 w 235"/>
                <a:gd name="T19" fmla="*/ 128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42">
                  <a:moveTo>
                    <a:pt x="230" y="128"/>
                  </a:moveTo>
                  <a:cubicBezTo>
                    <a:pt x="235" y="66"/>
                    <a:pt x="190" y="11"/>
                    <a:pt x="128" y="5"/>
                  </a:cubicBezTo>
                  <a:cubicBezTo>
                    <a:pt x="66" y="0"/>
                    <a:pt x="11" y="45"/>
                    <a:pt x="6" y="107"/>
                  </a:cubicBezTo>
                  <a:cubicBezTo>
                    <a:pt x="0" y="238"/>
                    <a:pt x="0" y="238"/>
                    <a:pt x="0" y="238"/>
                  </a:cubicBezTo>
                  <a:cubicBezTo>
                    <a:pt x="40" y="235"/>
                    <a:pt x="61" y="212"/>
                    <a:pt x="61" y="212"/>
                  </a:cubicBezTo>
                  <a:cubicBezTo>
                    <a:pt x="73" y="190"/>
                    <a:pt x="73" y="190"/>
                    <a:pt x="73" y="190"/>
                  </a:cubicBezTo>
                  <a:cubicBezTo>
                    <a:pt x="157" y="162"/>
                    <a:pt x="157" y="162"/>
                    <a:pt x="157" y="162"/>
                  </a:cubicBezTo>
                  <a:cubicBezTo>
                    <a:pt x="167" y="185"/>
                    <a:pt x="167" y="185"/>
                    <a:pt x="167" y="185"/>
                  </a:cubicBezTo>
                  <a:cubicBezTo>
                    <a:pt x="178" y="230"/>
                    <a:pt x="222" y="242"/>
                    <a:pt x="222" y="242"/>
                  </a:cubicBezTo>
                  <a:lnTo>
                    <a:pt x="230" y="12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91">
              <a:extLst>
                <a:ext uri="{FF2B5EF4-FFF2-40B4-BE49-F238E27FC236}">
                  <a16:creationId xmlns:a16="http://schemas.microsoft.com/office/drawing/2014/main" id="{A0D54FA7-D9C2-403B-A26C-4CB205617704}"/>
                </a:ext>
              </a:extLst>
            </p:cNvPr>
            <p:cNvSpPr>
              <a:spLocks/>
            </p:cNvSpPr>
            <p:nvPr/>
          </p:nvSpPr>
          <p:spPr bwMode="auto">
            <a:xfrm>
              <a:off x="2886579" y="5500460"/>
              <a:ext cx="323411" cy="304246"/>
            </a:xfrm>
            <a:custGeom>
              <a:avLst/>
              <a:gdLst>
                <a:gd name="T0" fmla="*/ 24 w 144"/>
                <a:gd name="T1" fmla="*/ 51 h 136"/>
                <a:gd name="T2" fmla="*/ 24 w 144"/>
                <a:gd name="T3" fmla="*/ 0 h 136"/>
                <a:gd name="T4" fmla="*/ 120 w 144"/>
                <a:gd name="T5" fmla="*/ 0 h 136"/>
                <a:gd name="T6" fmla="*/ 120 w 144"/>
                <a:gd name="T7" fmla="*/ 51 h 136"/>
                <a:gd name="T8" fmla="*/ 133 w 144"/>
                <a:gd name="T9" fmla="*/ 64 h 136"/>
                <a:gd name="T10" fmla="*/ 144 w 144"/>
                <a:gd name="T11" fmla="*/ 64 h 136"/>
                <a:gd name="T12" fmla="*/ 72 w 144"/>
                <a:gd name="T13" fmla="*/ 136 h 136"/>
                <a:gd name="T14" fmla="*/ 0 w 144"/>
                <a:gd name="T15" fmla="*/ 64 h 136"/>
                <a:gd name="T16" fmla="*/ 10 w 144"/>
                <a:gd name="T17" fmla="*/ 64 h 136"/>
                <a:gd name="T18" fmla="*/ 24 w 144"/>
                <a:gd name="T19"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36">
                  <a:moveTo>
                    <a:pt x="24" y="51"/>
                  </a:moveTo>
                  <a:cubicBezTo>
                    <a:pt x="24" y="0"/>
                    <a:pt x="24" y="0"/>
                    <a:pt x="24" y="0"/>
                  </a:cubicBezTo>
                  <a:cubicBezTo>
                    <a:pt x="120" y="0"/>
                    <a:pt x="120" y="0"/>
                    <a:pt x="120" y="0"/>
                  </a:cubicBezTo>
                  <a:cubicBezTo>
                    <a:pt x="120" y="51"/>
                    <a:pt x="120" y="51"/>
                    <a:pt x="120" y="51"/>
                  </a:cubicBezTo>
                  <a:cubicBezTo>
                    <a:pt x="120" y="58"/>
                    <a:pt x="126" y="64"/>
                    <a:pt x="133" y="64"/>
                  </a:cubicBezTo>
                  <a:cubicBezTo>
                    <a:pt x="144" y="64"/>
                    <a:pt x="144" y="64"/>
                    <a:pt x="144" y="64"/>
                  </a:cubicBezTo>
                  <a:cubicBezTo>
                    <a:pt x="144" y="103"/>
                    <a:pt x="111" y="136"/>
                    <a:pt x="72" y="136"/>
                  </a:cubicBezTo>
                  <a:cubicBezTo>
                    <a:pt x="32" y="136"/>
                    <a:pt x="0" y="103"/>
                    <a:pt x="0" y="64"/>
                  </a:cubicBezTo>
                  <a:cubicBezTo>
                    <a:pt x="10" y="64"/>
                    <a:pt x="10" y="64"/>
                    <a:pt x="10" y="64"/>
                  </a:cubicBezTo>
                  <a:cubicBezTo>
                    <a:pt x="18" y="64"/>
                    <a:pt x="24" y="58"/>
                    <a:pt x="24" y="51"/>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92">
              <a:extLst>
                <a:ext uri="{FF2B5EF4-FFF2-40B4-BE49-F238E27FC236}">
                  <a16:creationId xmlns:a16="http://schemas.microsoft.com/office/drawing/2014/main" id="{84DA6AB2-8C89-46D6-822D-DEDB58D8E086}"/>
                </a:ext>
              </a:extLst>
            </p:cNvPr>
            <p:cNvSpPr>
              <a:spLocks/>
            </p:cNvSpPr>
            <p:nvPr/>
          </p:nvSpPr>
          <p:spPr bwMode="auto">
            <a:xfrm>
              <a:off x="2941677" y="5500460"/>
              <a:ext cx="232377" cy="148529"/>
            </a:xfrm>
            <a:custGeom>
              <a:avLst/>
              <a:gdLst>
                <a:gd name="T0" fmla="*/ 104 w 104"/>
                <a:gd name="T1" fmla="*/ 63 h 66"/>
                <a:gd name="T2" fmla="*/ 96 w 104"/>
                <a:gd name="T3" fmla="*/ 51 h 66"/>
                <a:gd name="T4" fmla="*/ 96 w 104"/>
                <a:gd name="T5" fmla="*/ 0 h 66"/>
                <a:gd name="T6" fmla="*/ 0 w 104"/>
                <a:gd name="T7" fmla="*/ 0 h 66"/>
                <a:gd name="T8" fmla="*/ 0 w 104"/>
                <a:gd name="T9" fmla="*/ 22 h 66"/>
                <a:gd name="T10" fmla="*/ 104 w 104"/>
                <a:gd name="T11" fmla="*/ 63 h 66"/>
              </a:gdLst>
              <a:ahLst/>
              <a:cxnLst>
                <a:cxn ang="0">
                  <a:pos x="T0" y="T1"/>
                </a:cxn>
                <a:cxn ang="0">
                  <a:pos x="T2" y="T3"/>
                </a:cxn>
                <a:cxn ang="0">
                  <a:pos x="T4" y="T5"/>
                </a:cxn>
                <a:cxn ang="0">
                  <a:pos x="T6" y="T7"/>
                </a:cxn>
                <a:cxn ang="0">
                  <a:pos x="T8" y="T9"/>
                </a:cxn>
                <a:cxn ang="0">
                  <a:pos x="T10" y="T11"/>
                </a:cxn>
              </a:cxnLst>
              <a:rect l="0" t="0" r="r" b="b"/>
              <a:pathLst>
                <a:path w="104" h="66">
                  <a:moveTo>
                    <a:pt x="104" y="63"/>
                  </a:moveTo>
                  <a:cubicBezTo>
                    <a:pt x="99" y="61"/>
                    <a:pt x="96" y="56"/>
                    <a:pt x="96" y="51"/>
                  </a:cubicBezTo>
                  <a:cubicBezTo>
                    <a:pt x="96" y="0"/>
                    <a:pt x="96" y="0"/>
                    <a:pt x="96" y="0"/>
                  </a:cubicBezTo>
                  <a:cubicBezTo>
                    <a:pt x="0" y="0"/>
                    <a:pt x="0" y="0"/>
                    <a:pt x="0" y="0"/>
                  </a:cubicBezTo>
                  <a:cubicBezTo>
                    <a:pt x="0" y="22"/>
                    <a:pt x="0" y="22"/>
                    <a:pt x="0" y="22"/>
                  </a:cubicBezTo>
                  <a:cubicBezTo>
                    <a:pt x="34" y="66"/>
                    <a:pt x="104" y="63"/>
                    <a:pt x="104" y="63"/>
                  </a:cubicBez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93">
              <a:extLst>
                <a:ext uri="{FF2B5EF4-FFF2-40B4-BE49-F238E27FC236}">
                  <a16:creationId xmlns:a16="http://schemas.microsoft.com/office/drawing/2014/main" id="{C66B04D0-0B24-4D14-8DD6-56CCC728B58F}"/>
                </a:ext>
              </a:extLst>
            </p:cNvPr>
            <p:cNvSpPr>
              <a:spLocks/>
            </p:cNvSpPr>
            <p:nvPr/>
          </p:nvSpPr>
          <p:spPr bwMode="auto">
            <a:xfrm>
              <a:off x="2896161" y="5191423"/>
              <a:ext cx="380906" cy="421631"/>
            </a:xfrm>
            <a:custGeom>
              <a:avLst/>
              <a:gdLst>
                <a:gd name="T0" fmla="*/ 82 w 170"/>
                <a:gd name="T1" fmla="*/ 184 h 188"/>
                <a:gd name="T2" fmla="*/ 82 w 170"/>
                <a:gd name="T3" fmla="*/ 184 h 188"/>
                <a:gd name="T4" fmla="*/ 161 w 170"/>
                <a:gd name="T5" fmla="*/ 110 h 188"/>
                <a:gd name="T6" fmla="*/ 170 w 170"/>
                <a:gd name="T7" fmla="*/ 15 h 188"/>
                <a:gd name="T8" fmla="*/ 14 w 170"/>
                <a:gd name="T9" fmla="*/ 0 h 188"/>
                <a:gd name="T10" fmla="*/ 5 w 170"/>
                <a:gd name="T11" fmla="*/ 96 h 188"/>
                <a:gd name="T12" fmla="*/ 82 w 170"/>
                <a:gd name="T13" fmla="*/ 184 h 188"/>
              </a:gdLst>
              <a:ahLst/>
              <a:cxnLst>
                <a:cxn ang="0">
                  <a:pos x="T0" y="T1"/>
                </a:cxn>
                <a:cxn ang="0">
                  <a:pos x="T2" y="T3"/>
                </a:cxn>
                <a:cxn ang="0">
                  <a:pos x="T4" y="T5"/>
                </a:cxn>
                <a:cxn ang="0">
                  <a:pos x="T6" y="T7"/>
                </a:cxn>
                <a:cxn ang="0">
                  <a:pos x="T8" y="T9"/>
                </a:cxn>
                <a:cxn ang="0">
                  <a:pos x="T10" y="T11"/>
                </a:cxn>
                <a:cxn ang="0">
                  <a:pos x="T12" y="T13"/>
                </a:cxn>
              </a:cxnLst>
              <a:rect l="0" t="0" r="r" b="b"/>
              <a:pathLst>
                <a:path w="170" h="188">
                  <a:moveTo>
                    <a:pt x="82" y="184"/>
                  </a:moveTo>
                  <a:cubicBezTo>
                    <a:pt x="82" y="184"/>
                    <a:pt x="82" y="184"/>
                    <a:pt x="82" y="184"/>
                  </a:cubicBezTo>
                  <a:cubicBezTo>
                    <a:pt x="122" y="188"/>
                    <a:pt x="158" y="150"/>
                    <a:pt x="161" y="110"/>
                  </a:cubicBezTo>
                  <a:cubicBezTo>
                    <a:pt x="170" y="15"/>
                    <a:pt x="170" y="15"/>
                    <a:pt x="170" y="15"/>
                  </a:cubicBezTo>
                  <a:cubicBezTo>
                    <a:pt x="14" y="0"/>
                    <a:pt x="14" y="0"/>
                    <a:pt x="14" y="0"/>
                  </a:cubicBezTo>
                  <a:cubicBezTo>
                    <a:pt x="5" y="96"/>
                    <a:pt x="5" y="96"/>
                    <a:pt x="5" y="96"/>
                  </a:cubicBezTo>
                  <a:cubicBezTo>
                    <a:pt x="0" y="146"/>
                    <a:pt x="42" y="180"/>
                    <a:pt x="82" y="184"/>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94">
              <a:extLst>
                <a:ext uri="{FF2B5EF4-FFF2-40B4-BE49-F238E27FC236}">
                  <a16:creationId xmlns:a16="http://schemas.microsoft.com/office/drawing/2014/main" id="{6AEA0FF3-4534-4EF1-A4E4-AA172A2B019B}"/>
                </a:ext>
              </a:extLst>
            </p:cNvPr>
            <p:cNvSpPr>
              <a:spLocks/>
            </p:cNvSpPr>
            <p:nvPr/>
          </p:nvSpPr>
          <p:spPr bwMode="auto">
            <a:xfrm>
              <a:off x="3054273" y="5301622"/>
              <a:ext cx="218003" cy="297059"/>
            </a:xfrm>
            <a:custGeom>
              <a:avLst/>
              <a:gdLst>
                <a:gd name="T0" fmla="*/ 31 w 96"/>
                <a:gd name="T1" fmla="*/ 63 h 133"/>
                <a:gd name="T2" fmla="*/ 36 w 96"/>
                <a:gd name="T3" fmla="*/ 58 h 133"/>
                <a:gd name="T4" fmla="*/ 35 w 96"/>
                <a:gd name="T5" fmla="*/ 53 h 133"/>
                <a:gd name="T6" fmla="*/ 29 w 96"/>
                <a:gd name="T7" fmla="*/ 24 h 133"/>
                <a:gd name="T8" fmla="*/ 29 w 96"/>
                <a:gd name="T9" fmla="*/ 19 h 133"/>
                <a:gd name="T10" fmla="*/ 49 w 96"/>
                <a:gd name="T11" fmla="*/ 1 h 133"/>
                <a:gd name="T12" fmla="*/ 96 w 96"/>
                <a:gd name="T13" fmla="*/ 5 h 133"/>
                <a:gd name="T14" fmla="*/ 94 w 96"/>
                <a:gd name="T15" fmla="*/ 19 h 133"/>
                <a:gd name="T16" fmla="*/ 92 w 96"/>
                <a:gd name="T17" fmla="*/ 47 h 133"/>
                <a:gd name="T18" fmla="*/ 90 w 96"/>
                <a:gd name="T19" fmla="*/ 61 h 133"/>
                <a:gd name="T20" fmla="*/ 39 w 96"/>
                <a:gd name="T21" fmla="*/ 131 h 133"/>
                <a:gd name="T22" fmla="*/ 33 w 96"/>
                <a:gd name="T23" fmla="*/ 133 h 133"/>
                <a:gd name="T24" fmla="*/ 23 w 96"/>
                <a:gd name="T25" fmla="*/ 84 h 133"/>
                <a:gd name="T26" fmla="*/ 15 w 96"/>
                <a:gd name="T27" fmla="*/ 71 h 133"/>
                <a:gd name="T28" fmla="*/ 0 w 96"/>
                <a:gd name="T29" fmla="*/ 60 h 133"/>
                <a:gd name="T30" fmla="*/ 31 w 96"/>
                <a:gd name="T31" fmla="*/ 6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3">
                  <a:moveTo>
                    <a:pt x="31" y="63"/>
                  </a:moveTo>
                  <a:cubicBezTo>
                    <a:pt x="34" y="63"/>
                    <a:pt x="37" y="61"/>
                    <a:pt x="36" y="58"/>
                  </a:cubicBezTo>
                  <a:cubicBezTo>
                    <a:pt x="36" y="56"/>
                    <a:pt x="36" y="55"/>
                    <a:pt x="35" y="53"/>
                  </a:cubicBezTo>
                  <a:cubicBezTo>
                    <a:pt x="32" y="44"/>
                    <a:pt x="29" y="34"/>
                    <a:pt x="29" y="24"/>
                  </a:cubicBezTo>
                  <a:cubicBezTo>
                    <a:pt x="29" y="19"/>
                    <a:pt x="29" y="19"/>
                    <a:pt x="29" y="19"/>
                  </a:cubicBezTo>
                  <a:cubicBezTo>
                    <a:pt x="29" y="8"/>
                    <a:pt x="38" y="0"/>
                    <a:pt x="49" y="1"/>
                  </a:cubicBezTo>
                  <a:cubicBezTo>
                    <a:pt x="96" y="5"/>
                    <a:pt x="96" y="5"/>
                    <a:pt x="96" y="5"/>
                  </a:cubicBezTo>
                  <a:cubicBezTo>
                    <a:pt x="94" y="19"/>
                    <a:pt x="94" y="19"/>
                    <a:pt x="94" y="19"/>
                  </a:cubicBezTo>
                  <a:cubicBezTo>
                    <a:pt x="92" y="47"/>
                    <a:pt x="92" y="47"/>
                    <a:pt x="92" y="47"/>
                  </a:cubicBezTo>
                  <a:cubicBezTo>
                    <a:pt x="90" y="61"/>
                    <a:pt x="90" y="61"/>
                    <a:pt x="90" y="61"/>
                  </a:cubicBezTo>
                  <a:cubicBezTo>
                    <a:pt x="88" y="91"/>
                    <a:pt x="66" y="120"/>
                    <a:pt x="39" y="131"/>
                  </a:cubicBezTo>
                  <a:cubicBezTo>
                    <a:pt x="37" y="132"/>
                    <a:pt x="35" y="132"/>
                    <a:pt x="33" y="133"/>
                  </a:cubicBezTo>
                  <a:cubicBezTo>
                    <a:pt x="23" y="84"/>
                    <a:pt x="23" y="84"/>
                    <a:pt x="23" y="84"/>
                  </a:cubicBezTo>
                  <a:cubicBezTo>
                    <a:pt x="22" y="79"/>
                    <a:pt x="19" y="74"/>
                    <a:pt x="15" y="71"/>
                  </a:cubicBezTo>
                  <a:cubicBezTo>
                    <a:pt x="0" y="60"/>
                    <a:pt x="0" y="60"/>
                    <a:pt x="0" y="60"/>
                  </a:cubicBezTo>
                  <a:lnTo>
                    <a:pt x="31" y="63"/>
                  </a:lnTo>
                  <a:close/>
                </a:path>
              </a:pathLst>
            </a:custGeom>
            <a:solidFill>
              <a:srgbClr val="E6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95">
              <a:extLst>
                <a:ext uri="{FF2B5EF4-FFF2-40B4-BE49-F238E27FC236}">
                  <a16:creationId xmlns:a16="http://schemas.microsoft.com/office/drawing/2014/main" id="{486745BD-446F-4B72-8AA7-083CFB1E7F9B}"/>
                </a:ext>
              </a:extLst>
            </p:cNvPr>
            <p:cNvSpPr>
              <a:spLocks/>
            </p:cNvSpPr>
            <p:nvPr/>
          </p:nvSpPr>
          <p:spPr bwMode="auto">
            <a:xfrm>
              <a:off x="3027920" y="5486087"/>
              <a:ext cx="138947" cy="64683"/>
            </a:xfrm>
            <a:custGeom>
              <a:avLst/>
              <a:gdLst>
                <a:gd name="T0" fmla="*/ 0 w 62"/>
                <a:gd name="T1" fmla="*/ 0 h 29"/>
                <a:gd name="T2" fmla="*/ 29 w 62"/>
                <a:gd name="T3" fmla="*/ 28 h 29"/>
                <a:gd name="T4" fmla="*/ 62 w 62"/>
                <a:gd name="T5" fmla="*/ 6 h 29"/>
                <a:gd name="T6" fmla="*/ 0 w 62"/>
                <a:gd name="T7" fmla="*/ 0 h 29"/>
              </a:gdLst>
              <a:ahLst/>
              <a:cxnLst>
                <a:cxn ang="0">
                  <a:pos x="T0" y="T1"/>
                </a:cxn>
                <a:cxn ang="0">
                  <a:pos x="T2" y="T3"/>
                </a:cxn>
                <a:cxn ang="0">
                  <a:pos x="T4" y="T5"/>
                </a:cxn>
                <a:cxn ang="0">
                  <a:pos x="T6" y="T7"/>
                </a:cxn>
              </a:cxnLst>
              <a:rect l="0" t="0" r="r" b="b"/>
              <a:pathLst>
                <a:path w="62" h="29">
                  <a:moveTo>
                    <a:pt x="0" y="0"/>
                  </a:moveTo>
                  <a:cubicBezTo>
                    <a:pt x="5" y="16"/>
                    <a:pt x="15" y="26"/>
                    <a:pt x="29" y="28"/>
                  </a:cubicBezTo>
                  <a:cubicBezTo>
                    <a:pt x="42" y="29"/>
                    <a:pt x="55" y="20"/>
                    <a:pt x="62" y="6"/>
                  </a:cubicBezTo>
                  <a:lnTo>
                    <a:pt x="0" y="0"/>
                  </a:ln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96">
              <a:extLst>
                <a:ext uri="{FF2B5EF4-FFF2-40B4-BE49-F238E27FC236}">
                  <a16:creationId xmlns:a16="http://schemas.microsoft.com/office/drawing/2014/main" id="{0D029B3A-9AB4-4F05-AEAD-9F8E98272A7A}"/>
                </a:ext>
              </a:extLst>
            </p:cNvPr>
            <p:cNvSpPr>
              <a:spLocks/>
            </p:cNvSpPr>
            <p:nvPr/>
          </p:nvSpPr>
          <p:spPr bwMode="auto">
            <a:xfrm>
              <a:off x="3027920" y="5486087"/>
              <a:ext cx="138947" cy="52704"/>
            </a:xfrm>
            <a:custGeom>
              <a:avLst/>
              <a:gdLst>
                <a:gd name="T0" fmla="*/ 0 w 62"/>
                <a:gd name="T1" fmla="*/ 0 h 23"/>
                <a:gd name="T2" fmla="*/ 29 w 62"/>
                <a:gd name="T3" fmla="*/ 22 h 23"/>
                <a:gd name="T4" fmla="*/ 62 w 62"/>
                <a:gd name="T5" fmla="*/ 6 h 23"/>
                <a:gd name="T6" fmla="*/ 0 w 62"/>
                <a:gd name="T7" fmla="*/ 0 h 23"/>
              </a:gdLst>
              <a:ahLst/>
              <a:cxnLst>
                <a:cxn ang="0">
                  <a:pos x="T0" y="T1"/>
                </a:cxn>
                <a:cxn ang="0">
                  <a:pos x="T2" y="T3"/>
                </a:cxn>
                <a:cxn ang="0">
                  <a:pos x="T4" y="T5"/>
                </a:cxn>
                <a:cxn ang="0">
                  <a:pos x="T6" y="T7"/>
                </a:cxn>
              </a:cxnLst>
              <a:rect l="0" t="0" r="r" b="b"/>
              <a:pathLst>
                <a:path w="62" h="23">
                  <a:moveTo>
                    <a:pt x="0" y="0"/>
                  </a:moveTo>
                  <a:cubicBezTo>
                    <a:pt x="5" y="16"/>
                    <a:pt x="16" y="21"/>
                    <a:pt x="29" y="22"/>
                  </a:cubicBezTo>
                  <a:cubicBezTo>
                    <a:pt x="43" y="23"/>
                    <a:pt x="55" y="20"/>
                    <a:pt x="62" y="6"/>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97">
              <a:extLst>
                <a:ext uri="{FF2B5EF4-FFF2-40B4-BE49-F238E27FC236}">
                  <a16:creationId xmlns:a16="http://schemas.microsoft.com/office/drawing/2014/main" id="{FC17898B-4926-4BA7-9636-00712C0D5578}"/>
                </a:ext>
              </a:extLst>
            </p:cNvPr>
            <p:cNvSpPr>
              <a:spLocks/>
            </p:cNvSpPr>
            <p:nvPr/>
          </p:nvSpPr>
          <p:spPr bwMode="auto">
            <a:xfrm>
              <a:off x="2996778" y="5337557"/>
              <a:ext cx="40726" cy="35935"/>
            </a:xfrm>
            <a:custGeom>
              <a:avLst/>
              <a:gdLst>
                <a:gd name="T0" fmla="*/ 17 w 18"/>
                <a:gd name="T1" fmla="*/ 10 h 16"/>
                <a:gd name="T2" fmla="*/ 10 w 18"/>
                <a:gd name="T3" fmla="*/ 1 h 16"/>
                <a:gd name="T4" fmla="*/ 0 w 18"/>
                <a:gd name="T5" fmla="*/ 8 h 16"/>
                <a:gd name="T6" fmla="*/ 2 w 18"/>
                <a:gd name="T7" fmla="*/ 15 h 16"/>
                <a:gd name="T8" fmla="*/ 14 w 18"/>
                <a:gd name="T9" fmla="*/ 16 h 16"/>
                <a:gd name="T10" fmla="*/ 17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7" y="10"/>
                  </a:moveTo>
                  <a:cubicBezTo>
                    <a:pt x="18" y="5"/>
                    <a:pt x="14" y="1"/>
                    <a:pt x="10" y="1"/>
                  </a:cubicBezTo>
                  <a:cubicBezTo>
                    <a:pt x="5" y="0"/>
                    <a:pt x="1" y="4"/>
                    <a:pt x="0" y="8"/>
                  </a:cubicBezTo>
                  <a:cubicBezTo>
                    <a:pt x="0" y="11"/>
                    <a:pt x="1" y="13"/>
                    <a:pt x="2" y="15"/>
                  </a:cubicBezTo>
                  <a:cubicBezTo>
                    <a:pt x="14" y="16"/>
                    <a:pt x="14" y="16"/>
                    <a:pt x="14" y="16"/>
                  </a:cubicBezTo>
                  <a:cubicBezTo>
                    <a:pt x="16" y="15"/>
                    <a:pt x="17" y="13"/>
                    <a:pt x="17"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98">
              <a:extLst>
                <a:ext uri="{FF2B5EF4-FFF2-40B4-BE49-F238E27FC236}">
                  <a16:creationId xmlns:a16="http://schemas.microsoft.com/office/drawing/2014/main" id="{112E9E81-77A5-4007-BEE5-29E5EACB844E}"/>
                </a:ext>
              </a:extLst>
            </p:cNvPr>
            <p:cNvSpPr>
              <a:spLocks/>
            </p:cNvSpPr>
            <p:nvPr/>
          </p:nvSpPr>
          <p:spPr bwMode="auto">
            <a:xfrm>
              <a:off x="3186032" y="5354326"/>
              <a:ext cx="40726" cy="35935"/>
            </a:xfrm>
            <a:custGeom>
              <a:avLst/>
              <a:gdLst>
                <a:gd name="T0" fmla="*/ 18 w 18"/>
                <a:gd name="T1" fmla="*/ 10 h 16"/>
                <a:gd name="T2" fmla="*/ 10 w 18"/>
                <a:gd name="T3" fmla="*/ 0 h 16"/>
                <a:gd name="T4" fmla="*/ 1 w 18"/>
                <a:gd name="T5" fmla="*/ 8 h 16"/>
                <a:gd name="T6" fmla="*/ 3 w 18"/>
                <a:gd name="T7" fmla="*/ 15 h 16"/>
                <a:gd name="T8" fmla="*/ 14 w 18"/>
                <a:gd name="T9" fmla="*/ 16 h 16"/>
                <a:gd name="T10" fmla="*/ 18 w 18"/>
                <a:gd name="T11" fmla="*/ 10 h 16"/>
              </a:gdLst>
              <a:ahLst/>
              <a:cxnLst>
                <a:cxn ang="0">
                  <a:pos x="T0" y="T1"/>
                </a:cxn>
                <a:cxn ang="0">
                  <a:pos x="T2" y="T3"/>
                </a:cxn>
                <a:cxn ang="0">
                  <a:pos x="T4" y="T5"/>
                </a:cxn>
                <a:cxn ang="0">
                  <a:pos x="T6" y="T7"/>
                </a:cxn>
                <a:cxn ang="0">
                  <a:pos x="T8" y="T9"/>
                </a:cxn>
                <a:cxn ang="0">
                  <a:pos x="T10" y="T11"/>
                </a:cxn>
              </a:cxnLst>
              <a:rect l="0" t="0" r="r" b="b"/>
              <a:pathLst>
                <a:path w="18" h="16">
                  <a:moveTo>
                    <a:pt x="18" y="10"/>
                  </a:moveTo>
                  <a:cubicBezTo>
                    <a:pt x="18" y="5"/>
                    <a:pt x="15" y="1"/>
                    <a:pt x="10" y="0"/>
                  </a:cubicBezTo>
                  <a:cubicBezTo>
                    <a:pt x="5" y="0"/>
                    <a:pt x="1" y="4"/>
                    <a:pt x="1" y="8"/>
                  </a:cubicBezTo>
                  <a:cubicBezTo>
                    <a:pt x="0" y="11"/>
                    <a:pt x="1" y="13"/>
                    <a:pt x="3" y="15"/>
                  </a:cubicBezTo>
                  <a:cubicBezTo>
                    <a:pt x="14" y="16"/>
                    <a:pt x="14" y="16"/>
                    <a:pt x="14" y="16"/>
                  </a:cubicBezTo>
                  <a:cubicBezTo>
                    <a:pt x="16" y="15"/>
                    <a:pt x="17" y="12"/>
                    <a:pt x="1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99">
              <a:extLst>
                <a:ext uri="{FF2B5EF4-FFF2-40B4-BE49-F238E27FC236}">
                  <a16:creationId xmlns:a16="http://schemas.microsoft.com/office/drawing/2014/main" id="{598DD2D4-F855-4860-BDE9-1A8EA4D06F6B}"/>
                </a:ext>
              </a:extLst>
            </p:cNvPr>
            <p:cNvSpPr>
              <a:spLocks/>
            </p:cNvSpPr>
            <p:nvPr/>
          </p:nvSpPr>
          <p:spPr bwMode="auto">
            <a:xfrm>
              <a:off x="2826687" y="5268083"/>
              <a:ext cx="38330" cy="110199"/>
            </a:xfrm>
            <a:custGeom>
              <a:avLst/>
              <a:gdLst>
                <a:gd name="T0" fmla="*/ 17 w 17"/>
                <a:gd name="T1" fmla="*/ 0 h 49"/>
                <a:gd name="T2" fmla="*/ 1 w 17"/>
                <a:gd name="T3" fmla="*/ 23 h 49"/>
                <a:gd name="T4" fmla="*/ 13 w 17"/>
                <a:gd name="T5" fmla="*/ 49 h 49"/>
                <a:gd name="T6" fmla="*/ 17 w 17"/>
                <a:gd name="T7" fmla="*/ 0 h 49"/>
              </a:gdLst>
              <a:ahLst/>
              <a:cxnLst>
                <a:cxn ang="0">
                  <a:pos x="T0" y="T1"/>
                </a:cxn>
                <a:cxn ang="0">
                  <a:pos x="T2" y="T3"/>
                </a:cxn>
                <a:cxn ang="0">
                  <a:pos x="T4" y="T5"/>
                </a:cxn>
                <a:cxn ang="0">
                  <a:pos x="T6" y="T7"/>
                </a:cxn>
              </a:cxnLst>
              <a:rect l="0" t="0" r="r" b="b"/>
              <a:pathLst>
                <a:path w="17" h="49">
                  <a:moveTo>
                    <a:pt x="17" y="0"/>
                  </a:moveTo>
                  <a:cubicBezTo>
                    <a:pt x="8" y="4"/>
                    <a:pt x="2" y="13"/>
                    <a:pt x="1" y="23"/>
                  </a:cubicBezTo>
                  <a:cubicBezTo>
                    <a:pt x="0" y="34"/>
                    <a:pt x="5" y="43"/>
                    <a:pt x="13" y="49"/>
                  </a:cubicBezTo>
                  <a:lnTo>
                    <a:pt x="17" y="0"/>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00">
              <a:extLst>
                <a:ext uri="{FF2B5EF4-FFF2-40B4-BE49-F238E27FC236}">
                  <a16:creationId xmlns:a16="http://schemas.microsoft.com/office/drawing/2014/main" id="{40ABA672-392D-4CEB-9071-91D9FFD3C99D}"/>
                </a:ext>
              </a:extLst>
            </p:cNvPr>
            <p:cNvSpPr>
              <a:spLocks/>
            </p:cNvSpPr>
            <p:nvPr/>
          </p:nvSpPr>
          <p:spPr bwMode="auto">
            <a:xfrm>
              <a:off x="2824292" y="5349535"/>
              <a:ext cx="33539" cy="35935"/>
            </a:xfrm>
            <a:custGeom>
              <a:avLst/>
              <a:gdLst>
                <a:gd name="T0" fmla="*/ 0 w 15"/>
                <a:gd name="T1" fmla="*/ 8 h 17"/>
                <a:gd name="T2" fmla="*/ 8 w 15"/>
                <a:gd name="T3" fmla="*/ 17 h 17"/>
                <a:gd name="T4" fmla="*/ 14 w 15"/>
                <a:gd name="T5" fmla="*/ 15 h 17"/>
                <a:gd name="T6" fmla="*/ 15 w 15"/>
                <a:gd name="T7" fmla="*/ 3 h 17"/>
                <a:gd name="T8" fmla="*/ 9 w 15"/>
                <a:gd name="T9" fmla="*/ 0 h 17"/>
                <a:gd name="T10" fmla="*/ 3 w 15"/>
                <a:gd name="T11" fmla="*/ 2 h 17"/>
                <a:gd name="T12" fmla="*/ 0 w 15"/>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5" h="17">
                  <a:moveTo>
                    <a:pt x="0" y="8"/>
                  </a:moveTo>
                  <a:cubicBezTo>
                    <a:pt x="0" y="12"/>
                    <a:pt x="3" y="17"/>
                    <a:pt x="8" y="17"/>
                  </a:cubicBezTo>
                  <a:cubicBezTo>
                    <a:pt x="10" y="17"/>
                    <a:pt x="12" y="17"/>
                    <a:pt x="14" y="15"/>
                  </a:cubicBezTo>
                  <a:cubicBezTo>
                    <a:pt x="15" y="3"/>
                    <a:pt x="15" y="3"/>
                    <a:pt x="15" y="3"/>
                  </a:cubicBezTo>
                  <a:cubicBezTo>
                    <a:pt x="13" y="1"/>
                    <a:pt x="12" y="0"/>
                    <a:pt x="9" y="0"/>
                  </a:cubicBezTo>
                  <a:cubicBezTo>
                    <a:pt x="7" y="0"/>
                    <a:pt x="5" y="0"/>
                    <a:pt x="3" y="2"/>
                  </a:cubicBezTo>
                  <a:cubicBezTo>
                    <a:pt x="2" y="3"/>
                    <a:pt x="0" y="5"/>
                    <a:pt x="0" y="8"/>
                  </a:cubicBezTo>
                  <a:close/>
                </a:path>
              </a:pathLst>
            </a:custGeom>
            <a:solidFill>
              <a:srgbClr val="EE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01">
              <a:extLst>
                <a:ext uri="{FF2B5EF4-FFF2-40B4-BE49-F238E27FC236}">
                  <a16:creationId xmlns:a16="http://schemas.microsoft.com/office/drawing/2014/main" id="{A809FE7B-4324-471A-9032-F6435E06EEAB}"/>
                </a:ext>
              </a:extLst>
            </p:cNvPr>
            <p:cNvSpPr>
              <a:spLocks/>
            </p:cNvSpPr>
            <p:nvPr/>
          </p:nvSpPr>
          <p:spPr bwMode="auto">
            <a:xfrm>
              <a:off x="2905744" y="5174654"/>
              <a:ext cx="376115" cy="138947"/>
            </a:xfrm>
            <a:custGeom>
              <a:avLst/>
              <a:gdLst>
                <a:gd name="T0" fmla="*/ 1 w 157"/>
                <a:gd name="T1" fmla="*/ 48 h 58"/>
                <a:gd name="T2" fmla="*/ 91 w 157"/>
                <a:gd name="T3" fmla="*/ 54 h 58"/>
                <a:gd name="T4" fmla="*/ 111 w 157"/>
                <a:gd name="T5" fmla="*/ 35 h 58"/>
                <a:gd name="T6" fmla="*/ 110 w 157"/>
                <a:gd name="T7" fmla="*/ 55 h 58"/>
                <a:gd name="T8" fmla="*/ 157 w 157"/>
                <a:gd name="T9" fmla="*/ 58 h 58"/>
                <a:gd name="T10" fmla="*/ 155 w 157"/>
                <a:gd name="T11" fmla="*/ 13 h 58"/>
                <a:gd name="T12" fmla="*/ 0 w 157"/>
                <a:gd name="T13" fmla="*/ 0 h 58"/>
                <a:gd name="T14" fmla="*/ 1 w 157"/>
                <a:gd name="T15" fmla="*/ 4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58">
                  <a:moveTo>
                    <a:pt x="1" y="48"/>
                  </a:moveTo>
                  <a:lnTo>
                    <a:pt x="91" y="54"/>
                  </a:lnTo>
                  <a:lnTo>
                    <a:pt x="111" y="35"/>
                  </a:lnTo>
                  <a:lnTo>
                    <a:pt x="110" y="55"/>
                  </a:lnTo>
                  <a:lnTo>
                    <a:pt x="157" y="58"/>
                  </a:lnTo>
                  <a:lnTo>
                    <a:pt x="155" y="13"/>
                  </a:lnTo>
                  <a:lnTo>
                    <a:pt x="0" y="0"/>
                  </a:lnTo>
                  <a:lnTo>
                    <a:pt x="1" y="48"/>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03">
              <a:extLst>
                <a:ext uri="{FF2B5EF4-FFF2-40B4-BE49-F238E27FC236}">
                  <a16:creationId xmlns:a16="http://schemas.microsoft.com/office/drawing/2014/main" id="{1B00122A-89D1-47B6-9000-A4F6322330CB}"/>
                </a:ext>
              </a:extLst>
            </p:cNvPr>
            <p:cNvSpPr>
              <a:spLocks/>
            </p:cNvSpPr>
            <p:nvPr/>
          </p:nvSpPr>
          <p:spPr bwMode="auto">
            <a:xfrm>
              <a:off x="3418409" y="6041873"/>
              <a:ext cx="7188" cy="88639"/>
            </a:xfrm>
            <a:custGeom>
              <a:avLst/>
              <a:gdLst>
                <a:gd name="T0" fmla="*/ 0 w 4"/>
                <a:gd name="T1" fmla="*/ 0 h 40"/>
                <a:gd name="T2" fmla="*/ 4 w 4"/>
                <a:gd name="T3" fmla="*/ 34 h 40"/>
                <a:gd name="T4" fmla="*/ 4 w 4"/>
                <a:gd name="T5" fmla="*/ 40 h 40"/>
                <a:gd name="T6" fmla="*/ 4 w 4"/>
                <a:gd name="T7" fmla="*/ 34 h 40"/>
                <a:gd name="T8" fmla="*/ 0 w 4"/>
                <a:gd name="T9" fmla="*/ 0 h 40"/>
              </a:gdLst>
              <a:ahLst/>
              <a:cxnLst>
                <a:cxn ang="0">
                  <a:pos x="T0" y="T1"/>
                </a:cxn>
                <a:cxn ang="0">
                  <a:pos x="T2" y="T3"/>
                </a:cxn>
                <a:cxn ang="0">
                  <a:pos x="T4" y="T5"/>
                </a:cxn>
                <a:cxn ang="0">
                  <a:pos x="T6" y="T7"/>
                </a:cxn>
                <a:cxn ang="0">
                  <a:pos x="T8" y="T9"/>
                </a:cxn>
              </a:cxnLst>
              <a:rect l="0" t="0" r="r" b="b"/>
              <a:pathLst>
                <a:path w="4" h="40">
                  <a:moveTo>
                    <a:pt x="0" y="0"/>
                  </a:moveTo>
                  <a:cubicBezTo>
                    <a:pt x="4" y="34"/>
                    <a:pt x="4" y="34"/>
                    <a:pt x="4" y="34"/>
                  </a:cubicBezTo>
                  <a:cubicBezTo>
                    <a:pt x="4" y="36"/>
                    <a:pt x="4" y="38"/>
                    <a:pt x="4" y="40"/>
                  </a:cubicBezTo>
                  <a:cubicBezTo>
                    <a:pt x="4" y="38"/>
                    <a:pt x="4" y="36"/>
                    <a:pt x="4" y="34"/>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104">
              <a:extLst>
                <a:ext uri="{FF2B5EF4-FFF2-40B4-BE49-F238E27FC236}">
                  <a16:creationId xmlns:a16="http://schemas.microsoft.com/office/drawing/2014/main" id="{5ED6AC20-B7E9-4174-80D9-F0A06A5D6423}"/>
                </a:ext>
              </a:extLst>
            </p:cNvPr>
            <p:cNvSpPr>
              <a:spLocks/>
            </p:cNvSpPr>
            <p:nvPr/>
          </p:nvSpPr>
          <p:spPr bwMode="auto">
            <a:xfrm>
              <a:off x="3339352" y="5871783"/>
              <a:ext cx="86243" cy="419237"/>
            </a:xfrm>
            <a:custGeom>
              <a:avLst/>
              <a:gdLst>
                <a:gd name="T0" fmla="*/ 26 w 39"/>
                <a:gd name="T1" fmla="*/ 0 h 187"/>
                <a:gd name="T2" fmla="*/ 32 w 39"/>
                <a:gd name="T3" fmla="*/ 51 h 187"/>
                <a:gd name="T4" fmla="*/ 32 w 39"/>
                <a:gd name="T5" fmla="*/ 54 h 187"/>
                <a:gd name="T6" fmla="*/ 14 w 39"/>
                <a:gd name="T7" fmla="*/ 54 h 187"/>
                <a:gd name="T8" fmla="*/ 20 w 39"/>
                <a:gd name="T9" fmla="*/ 112 h 187"/>
                <a:gd name="T10" fmla="*/ 18 w 39"/>
                <a:gd name="T11" fmla="*/ 124 h 187"/>
                <a:gd name="T12" fmla="*/ 0 w 39"/>
                <a:gd name="T13" fmla="*/ 187 h 187"/>
                <a:gd name="T14" fmla="*/ 24 w 39"/>
                <a:gd name="T15" fmla="*/ 172 h 187"/>
                <a:gd name="T16" fmla="*/ 37 w 39"/>
                <a:gd name="T17" fmla="*/ 132 h 187"/>
                <a:gd name="T18" fmla="*/ 39 w 39"/>
                <a:gd name="T19" fmla="*/ 116 h 187"/>
                <a:gd name="T20" fmla="*/ 39 w 39"/>
                <a:gd name="T21" fmla="*/ 110 h 187"/>
                <a:gd name="T22" fmla="*/ 35 w 39"/>
                <a:gd name="T23" fmla="*/ 76 h 187"/>
                <a:gd name="T24" fmla="*/ 26 w 39"/>
                <a:gd name="T2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187">
                  <a:moveTo>
                    <a:pt x="26" y="0"/>
                  </a:moveTo>
                  <a:cubicBezTo>
                    <a:pt x="32" y="51"/>
                    <a:pt x="32" y="51"/>
                    <a:pt x="32" y="51"/>
                  </a:cubicBezTo>
                  <a:cubicBezTo>
                    <a:pt x="32" y="54"/>
                    <a:pt x="32" y="54"/>
                    <a:pt x="32" y="54"/>
                  </a:cubicBezTo>
                  <a:cubicBezTo>
                    <a:pt x="14" y="54"/>
                    <a:pt x="14" y="54"/>
                    <a:pt x="14" y="54"/>
                  </a:cubicBezTo>
                  <a:cubicBezTo>
                    <a:pt x="20" y="112"/>
                    <a:pt x="20" y="112"/>
                    <a:pt x="20" y="112"/>
                  </a:cubicBezTo>
                  <a:cubicBezTo>
                    <a:pt x="20" y="116"/>
                    <a:pt x="20" y="120"/>
                    <a:pt x="18" y="124"/>
                  </a:cubicBezTo>
                  <a:cubicBezTo>
                    <a:pt x="0" y="187"/>
                    <a:pt x="0" y="187"/>
                    <a:pt x="0" y="187"/>
                  </a:cubicBezTo>
                  <a:cubicBezTo>
                    <a:pt x="24" y="172"/>
                    <a:pt x="24" y="172"/>
                    <a:pt x="24" y="172"/>
                  </a:cubicBezTo>
                  <a:cubicBezTo>
                    <a:pt x="37" y="132"/>
                    <a:pt x="37" y="132"/>
                    <a:pt x="37" y="132"/>
                  </a:cubicBezTo>
                  <a:cubicBezTo>
                    <a:pt x="38" y="126"/>
                    <a:pt x="39" y="121"/>
                    <a:pt x="39" y="116"/>
                  </a:cubicBezTo>
                  <a:cubicBezTo>
                    <a:pt x="39" y="114"/>
                    <a:pt x="39" y="112"/>
                    <a:pt x="39" y="110"/>
                  </a:cubicBezTo>
                  <a:cubicBezTo>
                    <a:pt x="35" y="76"/>
                    <a:pt x="35" y="76"/>
                    <a:pt x="35" y="76"/>
                  </a:cubicBezTo>
                  <a:cubicBezTo>
                    <a:pt x="26" y="0"/>
                    <a:pt x="26" y="0"/>
                    <a:pt x="26" y="0"/>
                  </a:cubicBezTo>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105">
              <a:extLst>
                <a:ext uri="{FF2B5EF4-FFF2-40B4-BE49-F238E27FC236}">
                  <a16:creationId xmlns:a16="http://schemas.microsoft.com/office/drawing/2014/main" id="{E57DC279-C90F-4514-8C96-1E3BEB665601}"/>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close/>
                </a:path>
              </a:pathLst>
            </a:custGeom>
            <a:solidFill>
              <a:srgbClr val="E6C9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106">
              <a:extLst>
                <a:ext uri="{FF2B5EF4-FFF2-40B4-BE49-F238E27FC236}">
                  <a16:creationId xmlns:a16="http://schemas.microsoft.com/office/drawing/2014/main" id="{4ECD587E-E744-4EA3-80E9-6781045C3E39}"/>
                </a:ext>
              </a:extLst>
            </p:cNvPr>
            <p:cNvSpPr>
              <a:spLocks/>
            </p:cNvSpPr>
            <p:nvPr/>
          </p:nvSpPr>
          <p:spPr bwMode="auto">
            <a:xfrm>
              <a:off x="3396848" y="5871783"/>
              <a:ext cx="14374" cy="114990"/>
            </a:xfrm>
            <a:custGeom>
              <a:avLst/>
              <a:gdLst>
                <a:gd name="T0" fmla="*/ 0 w 6"/>
                <a:gd name="T1" fmla="*/ 0 h 48"/>
                <a:gd name="T2" fmla="*/ 6 w 6"/>
                <a:gd name="T3" fmla="*/ 48 h 48"/>
                <a:gd name="T4" fmla="*/ 6 w 6"/>
                <a:gd name="T5" fmla="*/ 48 h 48"/>
                <a:gd name="T6" fmla="*/ 0 w 6"/>
                <a:gd name="T7" fmla="*/ 0 h 48"/>
                <a:gd name="T8" fmla="*/ 0 w 6"/>
                <a:gd name="T9" fmla="*/ 0 h 48"/>
              </a:gdLst>
              <a:ahLst/>
              <a:cxnLst>
                <a:cxn ang="0">
                  <a:pos x="T0" y="T1"/>
                </a:cxn>
                <a:cxn ang="0">
                  <a:pos x="T2" y="T3"/>
                </a:cxn>
                <a:cxn ang="0">
                  <a:pos x="T4" y="T5"/>
                </a:cxn>
                <a:cxn ang="0">
                  <a:pos x="T6" y="T7"/>
                </a:cxn>
                <a:cxn ang="0">
                  <a:pos x="T8" y="T9"/>
                </a:cxn>
              </a:cxnLst>
              <a:rect l="0" t="0" r="r" b="b"/>
              <a:pathLst>
                <a:path w="6" h="48">
                  <a:moveTo>
                    <a:pt x="0" y="0"/>
                  </a:moveTo>
                  <a:lnTo>
                    <a:pt x="6" y="48"/>
                  </a:lnTo>
                  <a:lnTo>
                    <a:pt x="6" y="48"/>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107">
              <a:extLst>
                <a:ext uri="{FF2B5EF4-FFF2-40B4-BE49-F238E27FC236}">
                  <a16:creationId xmlns:a16="http://schemas.microsoft.com/office/drawing/2014/main" id="{0BE76B83-8570-461E-93FB-8BF4F30E29FA}"/>
                </a:ext>
              </a:extLst>
            </p:cNvPr>
            <p:cNvSpPr>
              <a:spLocks/>
            </p:cNvSpPr>
            <p:nvPr/>
          </p:nvSpPr>
          <p:spPr bwMode="auto">
            <a:xfrm>
              <a:off x="3341749" y="5684923"/>
              <a:ext cx="69474" cy="306641"/>
            </a:xfrm>
            <a:custGeom>
              <a:avLst/>
              <a:gdLst>
                <a:gd name="T0" fmla="*/ 0 w 31"/>
                <a:gd name="T1" fmla="*/ 0 h 138"/>
                <a:gd name="T2" fmla="*/ 13 w 31"/>
                <a:gd name="T3" fmla="*/ 138 h 138"/>
                <a:gd name="T4" fmla="*/ 31 w 31"/>
                <a:gd name="T5" fmla="*/ 138 h 138"/>
                <a:gd name="T6" fmla="*/ 31 w 31"/>
                <a:gd name="T7" fmla="*/ 135 h 138"/>
                <a:gd name="T8" fmla="*/ 25 w 31"/>
                <a:gd name="T9" fmla="*/ 84 h 138"/>
                <a:gd name="T10" fmla="*/ 25 w 31"/>
                <a:gd name="T11" fmla="*/ 84 h 138"/>
                <a:gd name="T12" fmla="*/ 21 w 31"/>
                <a:gd name="T13" fmla="*/ 39 h 138"/>
                <a:gd name="T14" fmla="*/ 21 w 31"/>
                <a:gd name="T15" fmla="*/ 39 h 138"/>
                <a:gd name="T16" fmla="*/ 0 w 31"/>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38">
                  <a:moveTo>
                    <a:pt x="0" y="0"/>
                  </a:moveTo>
                  <a:cubicBezTo>
                    <a:pt x="13" y="138"/>
                    <a:pt x="13" y="138"/>
                    <a:pt x="13" y="138"/>
                  </a:cubicBezTo>
                  <a:cubicBezTo>
                    <a:pt x="31" y="138"/>
                    <a:pt x="31" y="138"/>
                    <a:pt x="31" y="138"/>
                  </a:cubicBezTo>
                  <a:cubicBezTo>
                    <a:pt x="31" y="135"/>
                    <a:pt x="31" y="135"/>
                    <a:pt x="31" y="135"/>
                  </a:cubicBezTo>
                  <a:cubicBezTo>
                    <a:pt x="25" y="84"/>
                    <a:pt x="25" y="84"/>
                    <a:pt x="25" y="84"/>
                  </a:cubicBezTo>
                  <a:cubicBezTo>
                    <a:pt x="25" y="84"/>
                    <a:pt x="25" y="84"/>
                    <a:pt x="25" y="84"/>
                  </a:cubicBezTo>
                  <a:cubicBezTo>
                    <a:pt x="21" y="39"/>
                    <a:pt x="21" y="39"/>
                    <a:pt x="21" y="39"/>
                  </a:cubicBezTo>
                  <a:cubicBezTo>
                    <a:pt x="21" y="39"/>
                    <a:pt x="21" y="39"/>
                    <a:pt x="21" y="39"/>
                  </a:cubicBezTo>
                  <a:cubicBezTo>
                    <a:pt x="18" y="23"/>
                    <a:pt x="11" y="10"/>
                    <a:pt x="0" y="0"/>
                  </a:cubicBezTo>
                </a:path>
              </a:pathLst>
            </a:custGeom>
            <a:solidFill>
              <a:srgbClr val="6725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68B015B-4E0D-4A32-9EE7-1EEECB73C58F}"/>
                </a:ext>
              </a:extLst>
            </p:cNvPr>
            <p:cNvSpPr/>
            <p:nvPr/>
          </p:nvSpPr>
          <p:spPr bwMode="auto">
            <a:xfrm>
              <a:off x="2810213" y="6038894"/>
              <a:ext cx="1930637" cy="422547"/>
            </a:xfrm>
            <a:prstGeom prst="rect">
              <a:avLst/>
            </a:prstGeom>
            <a:solidFill>
              <a:srgbClr val="A379A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5" rIns="62741" bIns="44815" numCol="1" rtlCol="0" anchor="ctr" anchorCtr="0" compatLnSpc="1">
              <a:prstTxWarp prst="textNoShape">
                <a:avLst/>
              </a:prstTxWarp>
              <a:spAutoFit/>
            </a:bodyPr>
            <a:lstStyle/>
            <a:p>
              <a:pPr marL="0" marR="0" lvl="0" indent="0" algn="l" defTabSz="914043" rtl="0" eaLnBrk="1" fontAlgn="base" latinLnBrk="0" hangingPunct="1">
                <a:lnSpc>
                  <a:spcPct val="10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         Developer</a:t>
              </a:r>
            </a:p>
          </p:txBody>
        </p:sp>
        <p:sp>
          <p:nvSpPr>
            <p:cNvPr id="160" name="Freeform 102">
              <a:extLst>
                <a:ext uri="{FF2B5EF4-FFF2-40B4-BE49-F238E27FC236}">
                  <a16:creationId xmlns:a16="http://schemas.microsoft.com/office/drawing/2014/main" id="{FC625A62-4D10-4500-A82D-29AD6A7B4137}"/>
                </a:ext>
              </a:extLst>
            </p:cNvPr>
            <p:cNvSpPr>
              <a:spLocks/>
            </p:cNvSpPr>
            <p:nvPr/>
          </p:nvSpPr>
          <p:spPr bwMode="auto">
            <a:xfrm>
              <a:off x="3387265" y="57711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582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D663E554-4DCF-44C7-9493-40AE7D8DCBF2}"/>
                </a:ext>
              </a:extLst>
            </p:cNvPr>
            <p:cNvGrpSpPr/>
            <p:nvPr/>
          </p:nvGrpSpPr>
          <p:grpSpPr>
            <a:xfrm>
              <a:off x="2627848" y="5848957"/>
              <a:ext cx="782115" cy="583143"/>
              <a:chOff x="2613477" y="5760580"/>
              <a:chExt cx="782115" cy="583143"/>
            </a:xfrm>
          </p:grpSpPr>
          <p:sp>
            <p:nvSpPr>
              <p:cNvPr id="162" name="Freeform 159">
                <a:extLst>
                  <a:ext uri="{FF2B5EF4-FFF2-40B4-BE49-F238E27FC236}">
                    <a16:creationId xmlns:a16="http://schemas.microsoft.com/office/drawing/2014/main" id="{5DB93A87-55E1-4656-AFE0-375A02F54256}"/>
                  </a:ext>
                </a:extLst>
              </p:cNvPr>
              <p:cNvSpPr>
                <a:spLocks/>
              </p:cNvSpPr>
              <p:nvPr/>
            </p:nvSpPr>
            <p:spPr bwMode="auto">
              <a:xfrm>
                <a:off x="2613477" y="6207171"/>
                <a:ext cx="735460" cy="112596"/>
              </a:xfrm>
              <a:custGeom>
                <a:avLst/>
                <a:gdLst>
                  <a:gd name="T0" fmla="*/ 1 w 307"/>
                  <a:gd name="T1" fmla="*/ 0 h 47"/>
                  <a:gd name="T2" fmla="*/ 307 w 307"/>
                  <a:gd name="T3" fmla="*/ 31 h 47"/>
                  <a:gd name="T4" fmla="*/ 305 w 307"/>
                  <a:gd name="T5" fmla="*/ 47 h 47"/>
                  <a:gd name="T6" fmla="*/ 0 w 307"/>
                  <a:gd name="T7" fmla="*/ 16 h 47"/>
                  <a:gd name="T8" fmla="*/ 1 w 307"/>
                  <a:gd name="T9" fmla="*/ 0 h 47"/>
                </a:gdLst>
                <a:ahLst/>
                <a:cxnLst>
                  <a:cxn ang="0">
                    <a:pos x="T0" y="T1"/>
                  </a:cxn>
                  <a:cxn ang="0">
                    <a:pos x="T2" y="T3"/>
                  </a:cxn>
                  <a:cxn ang="0">
                    <a:pos x="T4" y="T5"/>
                  </a:cxn>
                  <a:cxn ang="0">
                    <a:pos x="T6" y="T7"/>
                  </a:cxn>
                  <a:cxn ang="0">
                    <a:pos x="T8" y="T9"/>
                  </a:cxn>
                </a:cxnLst>
                <a:rect l="0" t="0" r="r" b="b"/>
                <a:pathLst>
                  <a:path w="307" h="47">
                    <a:moveTo>
                      <a:pt x="1" y="0"/>
                    </a:moveTo>
                    <a:lnTo>
                      <a:pt x="307" y="31"/>
                    </a:lnTo>
                    <a:lnTo>
                      <a:pt x="305" y="47"/>
                    </a:lnTo>
                    <a:lnTo>
                      <a:pt x="0" y="16"/>
                    </a:lnTo>
                    <a:lnTo>
                      <a:pt x="1"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80CB825C-0BFB-4B86-AAFF-383D9488B92D}"/>
                  </a:ext>
                </a:extLst>
              </p:cNvPr>
              <p:cNvGrpSpPr/>
              <p:nvPr/>
            </p:nvGrpSpPr>
            <p:grpSpPr>
              <a:xfrm>
                <a:off x="2619407" y="5760580"/>
                <a:ext cx="776185" cy="529436"/>
                <a:chOff x="2613477" y="5787936"/>
                <a:chExt cx="776185" cy="529436"/>
              </a:xfrm>
            </p:grpSpPr>
            <p:sp>
              <p:nvSpPr>
                <p:cNvPr id="170" name="Freeform 157">
                  <a:extLst>
                    <a:ext uri="{FF2B5EF4-FFF2-40B4-BE49-F238E27FC236}">
                      <a16:creationId xmlns:a16="http://schemas.microsoft.com/office/drawing/2014/main" id="{DF9774DF-6EFB-44F7-AA2B-377CF4D734BE}"/>
                    </a:ext>
                  </a:extLst>
                </p:cNvPr>
                <p:cNvSpPr>
                  <a:spLocks/>
                </p:cNvSpPr>
                <p:nvPr/>
              </p:nvSpPr>
              <p:spPr bwMode="auto">
                <a:xfrm>
                  <a:off x="2613477" y="5787936"/>
                  <a:ext cx="776185" cy="529436"/>
                </a:xfrm>
                <a:custGeom>
                  <a:avLst/>
                  <a:gdLst>
                    <a:gd name="T0" fmla="*/ 331 w 345"/>
                    <a:gd name="T1" fmla="*/ 31 h 236"/>
                    <a:gd name="T2" fmla="*/ 35 w 345"/>
                    <a:gd name="T3" fmla="*/ 1 h 236"/>
                    <a:gd name="T4" fmla="*/ 18 w 345"/>
                    <a:gd name="T5" fmla="*/ 15 h 236"/>
                    <a:gd name="T6" fmla="*/ 1 w 345"/>
                    <a:gd name="T7" fmla="*/ 189 h 236"/>
                    <a:gd name="T8" fmla="*/ 15 w 345"/>
                    <a:gd name="T9" fmla="*/ 206 h 236"/>
                    <a:gd name="T10" fmla="*/ 310 w 345"/>
                    <a:gd name="T11" fmla="*/ 235 h 236"/>
                    <a:gd name="T12" fmla="*/ 327 w 345"/>
                    <a:gd name="T13" fmla="*/ 222 h 236"/>
                    <a:gd name="T14" fmla="*/ 344 w 345"/>
                    <a:gd name="T15" fmla="*/ 48 h 236"/>
                    <a:gd name="T16" fmla="*/ 331 w 345"/>
                    <a:gd name="T17" fmla="*/ 3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236">
                      <a:moveTo>
                        <a:pt x="331" y="31"/>
                      </a:moveTo>
                      <a:cubicBezTo>
                        <a:pt x="35" y="1"/>
                        <a:pt x="35" y="1"/>
                        <a:pt x="35" y="1"/>
                      </a:cubicBezTo>
                      <a:cubicBezTo>
                        <a:pt x="27" y="0"/>
                        <a:pt x="19" y="6"/>
                        <a:pt x="18" y="15"/>
                      </a:cubicBezTo>
                      <a:cubicBezTo>
                        <a:pt x="1" y="189"/>
                        <a:pt x="1" y="189"/>
                        <a:pt x="1" y="189"/>
                      </a:cubicBezTo>
                      <a:cubicBezTo>
                        <a:pt x="0" y="197"/>
                        <a:pt x="6" y="205"/>
                        <a:pt x="15" y="206"/>
                      </a:cubicBezTo>
                      <a:cubicBezTo>
                        <a:pt x="310" y="235"/>
                        <a:pt x="310" y="235"/>
                        <a:pt x="310" y="235"/>
                      </a:cubicBezTo>
                      <a:cubicBezTo>
                        <a:pt x="318" y="236"/>
                        <a:pt x="326" y="230"/>
                        <a:pt x="327" y="222"/>
                      </a:cubicBezTo>
                      <a:cubicBezTo>
                        <a:pt x="344" y="48"/>
                        <a:pt x="344" y="48"/>
                        <a:pt x="344" y="48"/>
                      </a:cubicBezTo>
                      <a:cubicBezTo>
                        <a:pt x="345" y="39"/>
                        <a:pt x="339" y="31"/>
                        <a:pt x="331" y="31"/>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nvGrpSpPr>
                <p:cNvPr id="171" name="Group 170">
                  <a:extLst>
                    <a:ext uri="{FF2B5EF4-FFF2-40B4-BE49-F238E27FC236}">
                      <a16:creationId xmlns:a16="http://schemas.microsoft.com/office/drawing/2014/main" id="{59ABE582-B10A-446E-AB41-5D3F7795FA50}"/>
                    </a:ext>
                  </a:extLst>
                </p:cNvPr>
                <p:cNvGrpSpPr/>
                <p:nvPr/>
              </p:nvGrpSpPr>
              <p:grpSpPr>
                <a:xfrm>
                  <a:off x="2972821" y="6022708"/>
                  <a:ext cx="59891" cy="62287"/>
                  <a:chOff x="2972821" y="6022708"/>
                  <a:chExt cx="59891" cy="62287"/>
                </a:xfrm>
              </p:grpSpPr>
              <p:sp>
                <p:nvSpPr>
                  <p:cNvPr id="173" name="Freeform 160">
                    <a:extLst>
                      <a:ext uri="{FF2B5EF4-FFF2-40B4-BE49-F238E27FC236}">
                        <a16:creationId xmlns:a16="http://schemas.microsoft.com/office/drawing/2014/main" id="{F6C281E1-3B53-40E1-A7EE-78EE56672B96}"/>
                      </a:ext>
                    </a:extLst>
                  </p:cNvPr>
                  <p:cNvSpPr>
                    <a:spLocks/>
                  </p:cNvSpPr>
                  <p:nvPr/>
                </p:nvSpPr>
                <p:spPr bwMode="auto">
                  <a:xfrm>
                    <a:off x="2975216" y="6022708"/>
                    <a:ext cx="28748" cy="28748"/>
                  </a:xfrm>
                  <a:custGeom>
                    <a:avLst/>
                    <a:gdLst>
                      <a:gd name="T0" fmla="*/ 0 w 12"/>
                      <a:gd name="T1" fmla="*/ 11 h 12"/>
                      <a:gd name="T2" fmla="*/ 11 w 12"/>
                      <a:gd name="T3" fmla="*/ 12 h 12"/>
                      <a:gd name="T4" fmla="*/ 12 w 12"/>
                      <a:gd name="T5" fmla="*/ 1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1"/>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161">
                    <a:extLst>
                      <a:ext uri="{FF2B5EF4-FFF2-40B4-BE49-F238E27FC236}">
                        <a16:creationId xmlns:a16="http://schemas.microsoft.com/office/drawing/2014/main" id="{26E8C2AA-D4BA-44B0-920E-D204A5931011}"/>
                      </a:ext>
                    </a:extLst>
                  </p:cNvPr>
                  <p:cNvSpPr>
                    <a:spLocks/>
                  </p:cNvSpPr>
                  <p:nvPr/>
                </p:nvSpPr>
                <p:spPr bwMode="auto">
                  <a:xfrm>
                    <a:off x="3003964" y="6025103"/>
                    <a:ext cx="28748" cy="31144"/>
                  </a:xfrm>
                  <a:custGeom>
                    <a:avLst/>
                    <a:gdLst>
                      <a:gd name="T0" fmla="*/ 0 w 12"/>
                      <a:gd name="T1" fmla="*/ 12 h 13"/>
                      <a:gd name="T2" fmla="*/ 11 w 12"/>
                      <a:gd name="T3" fmla="*/ 13 h 13"/>
                      <a:gd name="T4" fmla="*/ 12 w 12"/>
                      <a:gd name="T5" fmla="*/ 1 h 13"/>
                      <a:gd name="T6" fmla="*/ 1 w 12"/>
                      <a:gd name="T7" fmla="*/ 0 h 13"/>
                      <a:gd name="T8" fmla="*/ 0 w 12"/>
                      <a:gd name="T9" fmla="*/ 12 h 13"/>
                    </a:gdLst>
                    <a:ahLst/>
                    <a:cxnLst>
                      <a:cxn ang="0">
                        <a:pos x="T0" y="T1"/>
                      </a:cxn>
                      <a:cxn ang="0">
                        <a:pos x="T2" y="T3"/>
                      </a:cxn>
                      <a:cxn ang="0">
                        <a:pos x="T4" y="T5"/>
                      </a:cxn>
                      <a:cxn ang="0">
                        <a:pos x="T6" y="T7"/>
                      </a:cxn>
                      <a:cxn ang="0">
                        <a:pos x="T8" y="T9"/>
                      </a:cxn>
                    </a:cxnLst>
                    <a:rect l="0" t="0" r="r" b="b"/>
                    <a:pathLst>
                      <a:path w="12" h="13">
                        <a:moveTo>
                          <a:pt x="0" y="12"/>
                        </a:moveTo>
                        <a:lnTo>
                          <a:pt x="11" y="13"/>
                        </a:lnTo>
                        <a:lnTo>
                          <a:pt x="12" y="1"/>
                        </a:lnTo>
                        <a:lnTo>
                          <a:pt x="1" y="0"/>
                        </a:lnTo>
                        <a:lnTo>
                          <a:pt x="0" y="12"/>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162">
                    <a:extLst>
                      <a:ext uri="{FF2B5EF4-FFF2-40B4-BE49-F238E27FC236}">
                        <a16:creationId xmlns:a16="http://schemas.microsoft.com/office/drawing/2014/main" id="{1945D1A6-C682-4FCE-A0BC-AD75CF0E9663}"/>
                      </a:ext>
                    </a:extLst>
                  </p:cNvPr>
                  <p:cNvSpPr>
                    <a:spLocks/>
                  </p:cNvSpPr>
                  <p:nvPr/>
                </p:nvSpPr>
                <p:spPr bwMode="auto">
                  <a:xfrm>
                    <a:off x="2972821" y="6051456"/>
                    <a:ext cx="28748" cy="28748"/>
                  </a:xfrm>
                  <a:custGeom>
                    <a:avLst/>
                    <a:gdLst>
                      <a:gd name="T0" fmla="*/ 0 w 12"/>
                      <a:gd name="T1" fmla="*/ 11 h 12"/>
                      <a:gd name="T2" fmla="*/ 11 w 12"/>
                      <a:gd name="T3" fmla="*/ 12 h 12"/>
                      <a:gd name="T4" fmla="*/ 12 w 12"/>
                      <a:gd name="T5" fmla="*/ 2 h 12"/>
                      <a:gd name="T6" fmla="*/ 1 w 12"/>
                      <a:gd name="T7" fmla="*/ 0 h 12"/>
                      <a:gd name="T8" fmla="*/ 0 w 12"/>
                      <a:gd name="T9" fmla="*/ 11 h 12"/>
                    </a:gdLst>
                    <a:ahLst/>
                    <a:cxnLst>
                      <a:cxn ang="0">
                        <a:pos x="T0" y="T1"/>
                      </a:cxn>
                      <a:cxn ang="0">
                        <a:pos x="T2" y="T3"/>
                      </a:cxn>
                      <a:cxn ang="0">
                        <a:pos x="T4" y="T5"/>
                      </a:cxn>
                      <a:cxn ang="0">
                        <a:pos x="T6" y="T7"/>
                      </a:cxn>
                      <a:cxn ang="0">
                        <a:pos x="T8" y="T9"/>
                      </a:cxn>
                    </a:cxnLst>
                    <a:rect l="0" t="0" r="r" b="b"/>
                    <a:pathLst>
                      <a:path w="12" h="12">
                        <a:moveTo>
                          <a:pt x="0" y="11"/>
                        </a:moveTo>
                        <a:lnTo>
                          <a:pt x="11" y="12"/>
                        </a:lnTo>
                        <a:lnTo>
                          <a:pt x="12" y="2"/>
                        </a:lnTo>
                        <a:lnTo>
                          <a:pt x="1" y="0"/>
                        </a:lnTo>
                        <a:lnTo>
                          <a:pt x="0" y="11"/>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163">
                    <a:extLst>
                      <a:ext uri="{FF2B5EF4-FFF2-40B4-BE49-F238E27FC236}">
                        <a16:creationId xmlns:a16="http://schemas.microsoft.com/office/drawing/2014/main" id="{203D8025-F25C-472D-A9C6-48E2FDC88206}"/>
                      </a:ext>
                    </a:extLst>
                  </p:cNvPr>
                  <p:cNvSpPr>
                    <a:spLocks/>
                  </p:cNvSpPr>
                  <p:nvPr/>
                </p:nvSpPr>
                <p:spPr bwMode="auto">
                  <a:xfrm>
                    <a:off x="3001569" y="6056247"/>
                    <a:ext cx="28748" cy="28748"/>
                  </a:xfrm>
                  <a:custGeom>
                    <a:avLst/>
                    <a:gdLst>
                      <a:gd name="T0" fmla="*/ 0 w 12"/>
                      <a:gd name="T1" fmla="*/ 10 h 12"/>
                      <a:gd name="T2" fmla="*/ 11 w 12"/>
                      <a:gd name="T3" fmla="*/ 12 h 12"/>
                      <a:gd name="T4" fmla="*/ 12 w 12"/>
                      <a:gd name="T5" fmla="*/ 0 h 12"/>
                      <a:gd name="T6" fmla="*/ 1 w 12"/>
                      <a:gd name="T7" fmla="*/ 0 h 12"/>
                      <a:gd name="T8" fmla="*/ 0 w 12"/>
                      <a:gd name="T9" fmla="*/ 10 h 12"/>
                    </a:gdLst>
                    <a:ahLst/>
                    <a:cxnLst>
                      <a:cxn ang="0">
                        <a:pos x="T0" y="T1"/>
                      </a:cxn>
                      <a:cxn ang="0">
                        <a:pos x="T2" y="T3"/>
                      </a:cxn>
                      <a:cxn ang="0">
                        <a:pos x="T4" y="T5"/>
                      </a:cxn>
                      <a:cxn ang="0">
                        <a:pos x="T6" y="T7"/>
                      </a:cxn>
                      <a:cxn ang="0">
                        <a:pos x="T8" y="T9"/>
                      </a:cxn>
                    </a:cxnLst>
                    <a:rect l="0" t="0" r="r" b="b"/>
                    <a:pathLst>
                      <a:path w="12" h="12">
                        <a:moveTo>
                          <a:pt x="0" y="10"/>
                        </a:moveTo>
                        <a:lnTo>
                          <a:pt x="11" y="12"/>
                        </a:lnTo>
                        <a:lnTo>
                          <a:pt x="12" y="0"/>
                        </a:lnTo>
                        <a:lnTo>
                          <a:pt x="1" y="0"/>
                        </a:lnTo>
                        <a:lnTo>
                          <a:pt x="0" y="10"/>
                        </a:ln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2" name="Freeform 158">
                  <a:extLst>
                    <a:ext uri="{FF2B5EF4-FFF2-40B4-BE49-F238E27FC236}">
                      <a16:creationId xmlns:a16="http://schemas.microsoft.com/office/drawing/2014/main" id="{709D8ACA-1D58-4EC1-B344-BD2035576A58}"/>
                    </a:ext>
                  </a:extLst>
                </p:cNvPr>
                <p:cNvSpPr>
                  <a:spLocks/>
                </p:cNvSpPr>
                <p:nvPr/>
              </p:nvSpPr>
              <p:spPr bwMode="auto">
                <a:xfrm>
                  <a:off x="3279462" y="5855014"/>
                  <a:ext cx="110199" cy="462358"/>
                </a:xfrm>
                <a:custGeom>
                  <a:avLst/>
                  <a:gdLst>
                    <a:gd name="T0" fmla="*/ 17 w 49"/>
                    <a:gd name="T1" fmla="*/ 191 h 207"/>
                    <a:gd name="T2" fmla="*/ 35 w 49"/>
                    <a:gd name="T3" fmla="*/ 17 h 207"/>
                    <a:gd name="T4" fmla="*/ 21 w 49"/>
                    <a:gd name="T5" fmla="*/ 0 h 207"/>
                    <a:gd name="T6" fmla="*/ 35 w 49"/>
                    <a:gd name="T7" fmla="*/ 2 h 207"/>
                    <a:gd name="T8" fmla="*/ 48 w 49"/>
                    <a:gd name="T9" fmla="*/ 19 h 207"/>
                    <a:gd name="T10" fmla="*/ 31 w 49"/>
                    <a:gd name="T11" fmla="*/ 193 h 207"/>
                    <a:gd name="T12" fmla="*/ 14 w 49"/>
                    <a:gd name="T13" fmla="*/ 206 h 207"/>
                    <a:gd name="T14" fmla="*/ 0 w 49"/>
                    <a:gd name="T15" fmla="*/ 205 h 207"/>
                    <a:gd name="T16" fmla="*/ 17 w 49"/>
                    <a:gd name="T17" fmla="*/ 19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207">
                      <a:moveTo>
                        <a:pt x="17" y="191"/>
                      </a:moveTo>
                      <a:cubicBezTo>
                        <a:pt x="35" y="17"/>
                        <a:pt x="35" y="17"/>
                        <a:pt x="35" y="17"/>
                      </a:cubicBezTo>
                      <a:cubicBezTo>
                        <a:pt x="36" y="9"/>
                        <a:pt x="30" y="1"/>
                        <a:pt x="21" y="0"/>
                      </a:cubicBezTo>
                      <a:cubicBezTo>
                        <a:pt x="35" y="2"/>
                        <a:pt x="35" y="2"/>
                        <a:pt x="35" y="2"/>
                      </a:cubicBezTo>
                      <a:cubicBezTo>
                        <a:pt x="43" y="2"/>
                        <a:pt x="49" y="10"/>
                        <a:pt x="48" y="19"/>
                      </a:cubicBezTo>
                      <a:cubicBezTo>
                        <a:pt x="31" y="193"/>
                        <a:pt x="31" y="193"/>
                        <a:pt x="31" y="193"/>
                      </a:cubicBezTo>
                      <a:cubicBezTo>
                        <a:pt x="30" y="201"/>
                        <a:pt x="22" y="207"/>
                        <a:pt x="14" y="206"/>
                      </a:cubicBezTo>
                      <a:cubicBezTo>
                        <a:pt x="0" y="205"/>
                        <a:pt x="0" y="205"/>
                        <a:pt x="0" y="205"/>
                      </a:cubicBezTo>
                      <a:cubicBezTo>
                        <a:pt x="9" y="206"/>
                        <a:pt x="16" y="200"/>
                        <a:pt x="17" y="191"/>
                      </a:cubicBezTo>
                      <a:close/>
                    </a:path>
                  </a:pathLst>
                </a:custGeom>
                <a:solidFill>
                  <a:srgbClr val="B5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937E49E6-291A-4E4C-B98F-CAB186F0BE05}"/>
                  </a:ext>
                </a:extLst>
              </p:cNvPr>
              <p:cNvGrpSpPr/>
              <p:nvPr/>
            </p:nvGrpSpPr>
            <p:grpSpPr>
              <a:xfrm>
                <a:off x="2668575" y="6185611"/>
                <a:ext cx="213213" cy="158112"/>
                <a:chOff x="2668575" y="6185611"/>
                <a:chExt cx="213213" cy="158112"/>
              </a:xfrm>
            </p:grpSpPr>
            <p:sp>
              <p:nvSpPr>
                <p:cNvPr id="165" name="Freeform 164">
                  <a:extLst>
                    <a:ext uri="{FF2B5EF4-FFF2-40B4-BE49-F238E27FC236}">
                      <a16:creationId xmlns:a16="http://schemas.microsoft.com/office/drawing/2014/main" id="{17DFE74B-5BAD-46C4-AA40-377EAAA9B02D}"/>
                    </a:ext>
                  </a:extLst>
                </p:cNvPr>
                <p:cNvSpPr>
                  <a:spLocks/>
                </p:cNvSpPr>
                <p:nvPr/>
              </p:nvSpPr>
              <p:spPr bwMode="auto">
                <a:xfrm>
                  <a:off x="2833875" y="6221545"/>
                  <a:ext cx="47913" cy="57495"/>
                </a:xfrm>
                <a:custGeom>
                  <a:avLst/>
                  <a:gdLst>
                    <a:gd name="T0" fmla="*/ 0 w 21"/>
                    <a:gd name="T1" fmla="*/ 25 h 26"/>
                    <a:gd name="T2" fmla="*/ 2 w 21"/>
                    <a:gd name="T3" fmla="*/ 9 h 26"/>
                    <a:gd name="T4" fmla="*/ 12 w 21"/>
                    <a:gd name="T5" fmla="*/ 1 h 26"/>
                    <a:gd name="T6" fmla="*/ 21 w 21"/>
                    <a:gd name="T7" fmla="*/ 11 h 26"/>
                    <a:gd name="T8" fmla="*/ 19 w 21"/>
                    <a:gd name="T9" fmla="*/ 26 h 26"/>
                    <a:gd name="T10" fmla="*/ 0 w 21"/>
                    <a:gd name="T11" fmla="*/ 25 h 26"/>
                  </a:gdLst>
                  <a:ahLst/>
                  <a:cxnLst>
                    <a:cxn ang="0">
                      <a:pos x="T0" y="T1"/>
                    </a:cxn>
                    <a:cxn ang="0">
                      <a:pos x="T2" y="T3"/>
                    </a:cxn>
                    <a:cxn ang="0">
                      <a:pos x="T4" y="T5"/>
                    </a:cxn>
                    <a:cxn ang="0">
                      <a:pos x="T6" y="T7"/>
                    </a:cxn>
                    <a:cxn ang="0">
                      <a:pos x="T8" y="T9"/>
                    </a:cxn>
                    <a:cxn ang="0">
                      <a:pos x="T10" y="T11"/>
                    </a:cxn>
                  </a:cxnLst>
                  <a:rect l="0" t="0" r="r" b="b"/>
                  <a:pathLst>
                    <a:path w="21" h="26">
                      <a:moveTo>
                        <a:pt x="0" y="25"/>
                      </a:moveTo>
                      <a:cubicBezTo>
                        <a:pt x="2" y="9"/>
                        <a:pt x="2" y="9"/>
                        <a:pt x="2" y="9"/>
                      </a:cubicBezTo>
                      <a:cubicBezTo>
                        <a:pt x="2" y="4"/>
                        <a:pt x="7" y="0"/>
                        <a:pt x="12" y="1"/>
                      </a:cubicBezTo>
                      <a:cubicBezTo>
                        <a:pt x="17" y="1"/>
                        <a:pt x="21" y="6"/>
                        <a:pt x="21" y="11"/>
                      </a:cubicBezTo>
                      <a:cubicBezTo>
                        <a:pt x="19" y="26"/>
                        <a:pt x="19" y="26"/>
                        <a:pt x="19" y="26"/>
                      </a:cubicBezTo>
                      <a:lnTo>
                        <a:pt x="0" y="25"/>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65">
                  <a:extLst>
                    <a:ext uri="{FF2B5EF4-FFF2-40B4-BE49-F238E27FC236}">
                      <a16:creationId xmlns:a16="http://schemas.microsoft.com/office/drawing/2014/main" id="{90D237A5-534E-4709-BB1F-C4382624ECB0}"/>
                    </a:ext>
                  </a:extLst>
                </p:cNvPr>
                <p:cNvSpPr>
                  <a:spLocks/>
                </p:cNvSpPr>
                <p:nvPr/>
              </p:nvSpPr>
              <p:spPr bwMode="auto">
                <a:xfrm>
                  <a:off x="2795545" y="6199985"/>
                  <a:ext cx="45518" cy="76660"/>
                </a:xfrm>
                <a:custGeom>
                  <a:avLst/>
                  <a:gdLst>
                    <a:gd name="T0" fmla="*/ 0 w 21"/>
                    <a:gd name="T1" fmla="*/ 32 h 34"/>
                    <a:gd name="T2" fmla="*/ 2 w 21"/>
                    <a:gd name="T3" fmla="*/ 9 h 34"/>
                    <a:gd name="T4" fmla="*/ 12 w 21"/>
                    <a:gd name="T5" fmla="*/ 1 h 34"/>
                    <a:gd name="T6" fmla="*/ 21 w 21"/>
                    <a:gd name="T7" fmla="*/ 11 h 34"/>
                    <a:gd name="T8" fmla="*/ 18 w 21"/>
                    <a:gd name="T9" fmla="*/ 34 h 34"/>
                    <a:gd name="T10" fmla="*/ 0 w 21"/>
                    <a:gd name="T11" fmla="*/ 32 h 34"/>
                  </a:gdLst>
                  <a:ahLst/>
                  <a:cxnLst>
                    <a:cxn ang="0">
                      <a:pos x="T0" y="T1"/>
                    </a:cxn>
                    <a:cxn ang="0">
                      <a:pos x="T2" y="T3"/>
                    </a:cxn>
                    <a:cxn ang="0">
                      <a:pos x="T4" y="T5"/>
                    </a:cxn>
                    <a:cxn ang="0">
                      <a:pos x="T6" y="T7"/>
                    </a:cxn>
                    <a:cxn ang="0">
                      <a:pos x="T8" y="T9"/>
                    </a:cxn>
                    <a:cxn ang="0">
                      <a:pos x="T10" y="T11"/>
                    </a:cxn>
                  </a:cxnLst>
                  <a:rect l="0" t="0" r="r" b="b"/>
                  <a:pathLst>
                    <a:path w="21" h="34">
                      <a:moveTo>
                        <a:pt x="0" y="32"/>
                      </a:moveTo>
                      <a:cubicBezTo>
                        <a:pt x="2" y="9"/>
                        <a:pt x="2" y="9"/>
                        <a:pt x="2" y="9"/>
                      </a:cubicBezTo>
                      <a:cubicBezTo>
                        <a:pt x="2" y="4"/>
                        <a:pt x="7" y="0"/>
                        <a:pt x="12" y="1"/>
                      </a:cubicBezTo>
                      <a:cubicBezTo>
                        <a:pt x="17" y="1"/>
                        <a:pt x="21" y="6"/>
                        <a:pt x="21" y="11"/>
                      </a:cubicBezTo>
                      <a:cubicBezTo>
                        <a:pt x="18" y="34"/>
                        <a:pt x="18" y="34"/>
                        <a:pt x="18"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66">
                  <a:extLst>
                    <a:ext uri="{FF2B5EF4-FFF2-40B4-BE49-F238E27FC236}">
                      <a16:creationId xmlns:a16="http://schemas.microsoft.com/office/drawing/2014/main" id="{9AEB2B2C-5141-40D7-A77B-4783AB4AE14F}"/>
                    </a:ext>
                  </a:extLst>
                </p:cNvPr>
                <p:cNvSpPr>
                  <a:spLocks/>
                </p:cNvSpPr>
                <p:nvPr/>
              </p:nvSpPr>
              <p:spPr bwMode="auto">
                <a:xfrm>
                  <a:off x="2709302" y="6190403"/>
                  <a:ext cx="50309" cy="76660"/>
                </a:xfrm>
                <a:custGeom>
                  <a:avLst/>
                  <a:gdLst>
                    <a:gd name="T0" fmla="*/ 0 w 22"/>
                    <a:gd name="T1" fmla="*/ 32 h 34"/>
                    <a:gd name="T2" fmla="*/ 2 w 22"/>
                    <a:gd name="T3" fmla="*/ 9 h 34"/>
                    <a:gd name="T4" fmla="*/ 13 w 22"/>
                    <a:gd name="T5" fmla="*/ 1 h 34"/>
                    <a:gd name="T6" fmla="*/ 21 w 22"/>
                    <a:gd name="T7" fmla="*/ 11 h 34"/>
                    <a:gd name="T8" fmla="*/ 19 w 22"/>
                    <a:gd name="T9" fmla="*/ 34 h 34"/>
                    <a:gd name="T10" fmla="*/ 0 w 22"/>
                    <a:gd name="T11" fmla="*/ 32 h 34"/>
                  </a:gdLst>
                  <a:ahLst/>
                  <a:cxnLst>
                    <a:cxn ang="0">
                      <a:pos x="T0" y="T1"/>
                    </a:cxn>
                    <a:cxn ang="0">
                      <a:pos x="T2" y="T3"/>
                    </a:cxn>
                    <a:cxn ang="0">
                      <a:pos x="T4" y="T5"/>
                    </a:cxn>
                    <a:cxn ang="0">
                      <a:pos x="T6" y="T7"/>
                    </a:cxn>
                    <a:cxn ang="0">
                      <a:pos x="T8" y="T9"/>
                    </a:cxn>
                    <a:cxn ang="0">
                      <a:pos x="T10" y="T11"/>
                    </a:cxn>
                  </a:cxnLst>
                  <a:rect l="0" t="0" r="r" b="b"/>
                  <a:pathLst>
                    <a:path w="22" h="34">
                      <a:moveTo>
                        <a:pt x="0" y="32"/>
                      </a:moveTo>
                      <a:cubicBezTo>
                        <a:pt x="2" y="9"/>
                        <a:pt x="2" y="9"/>
                        <a:pt x="2" y="9"/>
                      </a:cubicBezTo>
                      <a:cubicBezTo>
                        <a:pt x="3" y="4"/>
                        <a:pt x="8" y="0"/>
                        <a:pt x="13" y="1"/>
                      </a:cubicBezTo>
                      <a:cubicBezTo>
                        <a:pt x="18" y="2"/>
                        <a:pt x="22" y="6"/>
                        <a:pt x="21" y="11"/>
                      </a:cubicBezTo>
                      <a:cubicBezTo>
                        <a:pt x="19" y="34"/>
                        <a:pt x="19" y="34"/>
                        <a:pt x="19" y="34"/>
                      </a:cubicBezTo>
                      <a:lnTo>
                        <a:pt x="0" y="32"/>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167">
                  <a:extLst>
                    <a:ext uri="{FF2B5EF4-FFF2-40B4-BE49-F238E27FC236}">
                      <a16:creationId xmlns:a16="http://schemas.microsoft.com/office/drawing/2014/main" id="{6F3181B1-E961-4059-BF82-DE1B1614D8A7}"/>
                    </a:ext>
                  </a:extLst>
                </p:cNvPr>
                <p:cNvSpPr>
                  <a:spLocks/>
                </p:cNvSpPr>
                <p:nvPr/>
              </p:nvSpPr>
              <p:spPr bwMode="auto">
                <a:xfrm>
                  <a:off x="2752423" y="6185611"/>
                  <a:ext cx="47913" cy="86243"/>
                </a:xfrm>
                <a:custGeom>
                  <a:avLst/>
                  <a:gdLst>
                    <a:gd name="T0" fmla="*/ 0 w 22"/>
                    <a:gd name="T1" fmla="*/ 37 h 39"/>
                    <a:gd name="T2" fmla="*/ 3 w 22"/>
                    <a:gd name="T3" fmla="*/ 9 h 39"/>
                    <a:gd name="T4" fmla="*/ 13 w 22"/>
                    <a:gd name="T5" fmla="*/ 1 h 39"/>
                    <a:gd name="T6" fmla="*/ 21 w 22"/>
                    <a:gd name="T7" fmla="*/ 11 h 39"/>
                    <a:gd name="T8" fmla="*/ 19 w 22"/>
                    <a:gd name="T9" fmla="*/ 39 h 39"/>
                    <a:gd name="T10" fmla="*/ 0 w 22"/>
                    <a:gd name="T11" fmla="*/ 37 h 39"/>
                  </a:gdLst>
                  <a:ahLst/>
                  <a:cxnLst>
                    <a:cxn ang="0">
                      <a:pos x="T0" y="T1"/>
                    </a:cxn>
                    <a:cxn ang="0">
                      <a:pos x="T2" y="T3"/>
                    </a:cxn>
                    <a:cxn ang="0">
                      <a:pos x="T4" y="T5"/>
                    </a:cxn>
                    <a:cxn ang="0">
                      <a:pos x="T6" y="T7"/>
                    </a:cxn>
                    <a:cxn ang="0">
                      <a:pos x="T8" y="T9"/>
                    </a:cxn>
                    <a:cxn ang="0">
                      <a:pos x="T10" y="T11"/>
                    </a:cxn>
                  </a:cxnLst>
                  <a:rect l="0" t="0" r="r" b="b"/>
                  <a:pathLst>
                    <a:path w="22" h="39">
                      <a:moveTo>
                        <a:pt x="0" y="37"/>
                      </a:moveTo>
                      <a:cubicBezTo>
                        <a:pt x="3" y="9"/>
                        <a:pt x="3" y="9"/>
                        <a:pt x="3" y="9"/>
                      </a:cubicBezTo>
                      <a:cubicBezTo>
                        <a:pt x="3" y="4"/>
                        <a:pt x="8" y="0"/>
                        <a:pt x="13" y="1"/>
                      </a:cubicBezTo>
                      <a:cubicBezTo>
                        <a:pt x="18" y="1"/>
                        <a:pt x="22" y="6"/>
                        <a:pt x="21" y="11"/>
                      </a:cubicBezTo>
                      <a:cubicBezTo>
                        <a:pt x="19" y="39"/>
                        <a:pt x="19" y="39"/>
                        <a:pt x="19" y="39"/>
                      </a:cubicBezTo>
                      <a:lnTo>
                        <a:pt x="0" y="37"/>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168">
                  <a:extLst>
                    <a:ext uri="{FF2B5EF4-FFF2-40B4-BE49-F238E27FC236}">
                      <a16:creationId xmlns:a16="http://schemas.microsoft.com/office/drawing/2014/main" id="{1FD30B1B-6C37-4D72-83E0-FD42EFEDD7B7}"/>
                    </a:ext>
                  </a:extLst>
                </p:cNvPr>
                <p:cNvSpPr>
                  <a:spLocks/>
                </p:cNvSpPr>
                <p:nvPr/>
              </p:nvSpPr>
              <p:spPr bwMode="auto">
                <a:xfrm>
                  <a:off x="2668575" y="6252689"/>
                  <a:ext cx="210816" cy="91034"/>
                </a:xfrm>
                <a:custGeom>
                  <a:avLst/>
                  <a:gdLst>
                    <a:gd name="T0" fmla="*/ 94 w 94"/>
                    <a:gd name="T1" fmla="*/ 9 h 41"/>
                    <a:gd name="T2" fmla="*/ 78 w 94"/>
                    <a:gd name="T3" fmla="*/ 33 h 41"/>
                    <a:gd name="T4" fmla="*/ 36 w 94"/>
                    <a:gd name="T5" fmla="*/ 29 h 41"/>
                    <a:gd name="T6" fmla="*/ 0 w 94"/>
                    <a:gd name="T7" fmla="*/ 0 h 41"/>
                    <a:gd name="T8" fmla="*/ 94 w 94"/>
                    <a:gd name="T9" fmla="*/ 9 h 41"/>
                  </a:gdLst>
                  <a:ahLst/>
                  <a:cxnLst>
                    <a:cxn ang="0">
                      <a:pos x="T0" y="T1"/>
                    </a:cxn>
                    <a:cxn ang="0">
                      <a:pos x="T2" y="T3"/>
                    </a:cxn>
                    <a:cxn ang="0">
                      <a:pos x="T4" y="T5"/>
                    </a:cxn>
                    <a:cxn ang="0">
                      <a:pos x="T6" y="T7"/>
                    </a:cxn>
                    <a:cxn ang="0">
                      <a:pos x="T8" y="T9"/>
                    </a:cxn>
                  </a:cxnLst>
                  <a:rect l="0" t="0" r="r" b="b"/>
                  <a:pathLst>
                    <a:path w="94" h="41">
                      <a:moveTo>
                        <a:pt x="94" y="9"/>
                      </a:moveTo>
                      <a:cubicBezTo>
                        <a:pt x="92" y="21"/>
                        <a:pt x="86" y="28"/>
                        <a:pt x="78" y="33"/>
                      </a:cubicBezTo>
                      <a:cubicBezTo>
                        <a:pt x="64" y="41"/>
                        <a:pt x="48" y="39"/>
                        <a:pt x="36" y="29"/>
                      </a:cubicBezTo>
                      <a:cubicBezTo>
                        <a:pt x="0" y="0"/>
                        <a:pt x="0" y="0"/>
                        <a:pt x="0" y="0"/>
                      </a:cubicBezTo>
                      <a:lnTo>
                        <a:pt x="94" y="9"/>
                      </a:ln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grpSp>
      </p:gr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1183" y="4312743"/>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305555" y="4366038"/>
            <a:ext cx="1338726" cy="1268259"/>
          </a:xfrm>
          <a:prstGeom prst="bentConnector3">
            <a:avLst>
              <a:gd name="adj1" fmla="val 47322"/>
            </a:avLst>
          </a:prstGeom>
          <a:noFill/>
          <a:ln w="28575" cap="flat" cmpd="sng" algn="ctr">
            <a:solidFill>
              <a:srgbClr val="44B0FF"/>
            </a:solidFill>
            <a:prstDash val="sysDash"/>
            <a:headEnd type="none"/>
            <a:tailEnd type="none"/>
          </a:ln>
          <a:effectLst/>
        </p:spPr>
      </p:cxnSp>
      <p:grpSp>
        <p:nvGrpSpPr>
          <p:cNvPr id="179" name="Group 178">
            <a:extLst>
              <a:ext uri="{FF2B5EF4-FFF2-40B4-BE49-F238E27FC236}">
                <a16:creationId xmlns:a16="http://schemas.microsoft.com/office/drawing/2014/main" id="{AEBF6BE4-BBB3-48C6-8577-5A4A86511448}"/>
              </a:ext>
            </a:extLst>
          </p:cNvPr>
          <p:cNvGrpSpPr/>
          <p:nvPr/>
        </p:nvGrpSpPr>
        <p:grpSpPr>
          <a:xfrm>
            <a:off x="607000" y="2183471"/>
            <a:ext cx="1027126" cy="1246422"/>
            <a:chOff x="4153624" y="4930493"/>
            <a:chExt cx="1324653" cy="1607471"/>
          </a:xfrm>
        </p:grpSpPr>
        <p:sp>
          <p:nvSpPr>
            <p:cNvPr id="180" name="Freeform 30">
              <a:extLst>
                <a:ext uri="{FF2B5EF4-FFF2-40B4-BE49-F238E27FC236}">
                  <a16:creationId xmlns:a16="http://schemas.microsoft.com/office/drawing/2014/main" id="{E90A6BBE-D86B-448D-A0F5-11097D8DEF7D}"/>
                </a:ext>
              </a:extLst>
            </p:cNvPr>
            <p:cNvSpPr>
              <a:spLocks/>
            </p:cNvSpPr>
            <p:nvPr/>
          </p:nvSpPr>
          <p:spPr bwMode="auto">
            <a:xfrm>
              <a:off x="4153624" y="5227552"/>
              <a:ext cx="1085223" cy="1207399"/>
            </a:xfrm>
            <a:custGeom>
              <a:avLst/>
              <a:gdLst>
                <a:gd name="T0" fmla="*/ 442 w 482"/>
                <a:gd name="T1" fmla="*/ 432 h 539"/>
                <a:gd name="T2" fmla="*/ 281 w 482"/>
                <a:gd name="T3" fmla="*/ 525 h 539"/>
                <a:gd name="T4" fmla="*/ 201 w 482"/>
                <a:gd name="T5" fmla="*/ 525 h 539"/>
                <a:gd name="T6" fmla="*/ 40 w 482"/>
                <a:gd name="T7" fmla="*/ 432 h 539"/>
                <a:gd name="T8" fmla="*/ 0 w 482"/>
                <a:gd name="T9" fmla="*/ 362 h 539"/>
                <a:gd name="T10" fmla="*/ 0 w 482"/>
                <a:gd name="T11" fmla="*/ 176 h 539"/>
                <a:gd name="T12" fmla="*/ 40 w 482"/>
                <a:gd name="T13" fmla="*/ 107 h 539"/>
                <a:gd name="T14" fmla="*/ 201 w 482"/>
                <a:gd name="T15" fmla="*/ 14 h 539"/>
                <a:gd name="T16" fmla="*/ 281 w 482"/>
                <a:gd name="T17" fmla="*/ 14 h 539"/>
                <a:gd name="T18" fmla="*/ 442 w 482"/>
                <a:gd name="T19" fmla="*/ 107 h 539"/>
                <a:gd name="T20" fmla="*/ 482 w 482"/>
                <a:gd name="T21" fmla="*/ 176 h 539"/>
                <a:gd name="T22" fmla="*/ 482 w 482"/>
                <a:gd name="T23" fmla="*/ 362 h 539"/>
                <a:gd name="T24" fmla="*/ 442 w 482"/>
                <a:gd name="T25" fmla="*/ 4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2" h="539">
                  <a:moveTo>
                    <a:pt x="442" y="432"/>
                  </a:moveTo>
                  <a:cubicBezTo>
                    <a:pt x="281" y="525"/>
                    <a:pt x="281" y="525"/>
                    <a:pt x="281" y="525"/>
                  </a:cubicBezTo>
                  <a:cubicBezTo>
                    <a:pt x="256" y="539"/>
                    <a:pt x="226" y="539"/>
                    <a:pt x="201" y="525"/>
                  </a:cubicBezTo>
                  <a:cubicBezTo>
                    <a:pt x="40" y="432"/>
                    <a:pt x="40" y="432"/>
                    <a:pt x="40" y="432"/>
                  </a:cubicBezTo>
                  <a:cubicBezTo>
                    <a:pt x="15" y="417"/>
                    <a:pt x="0" y="391"/>
                    <a:pt x="0" y="362"/>
                  </a:cubicBezTo>
                  <a:cubicBezTo>
                    <a:pt x="0" y="176"/>
                    <a:pt x="0" y="176"/>
                    <a:pt x="0" y="176"/>
                  </a:cubicBezTo>
                  <a:cubicBezTo>
                    <a:pt x="0" y="148"/>
                    <a:pt x="15" y="121"/>
                    <a:pt x="40" y="107"/>
                  </a:cubicBezTo>
                  <a:cubicBezTo>
                    <a:pt x="201" y="14"/>
                    <a:pt x="201" y="14"/>
                    <a:pt x="201" y="14"/>
                  </a:cubicBezTo>
                  <a:cubicBezTo>
                    <a:pt x="226" y="0"/>
                    <a:pt x="256" y="0"/>
                    <a:pt x="281" y="14"/>
                  </a:cubicBezTo>
                  <a:cubicBezTo>
                    <a:pt x="442" y="107"/>
                    <a:pt x="442" y="107"/>
                    <a:pt x="442" y="107"/>
                  </a:cubicBezTo>
                  <a:cubicBezTo>
                    <a:pt x="467" y="121"/>
                    <a:pt x="482" y="148"/>
                    <a:pt x="482" y="176"/>
                  </a:cubicBezTo>
                  <a:cubicBezTo>
                    <a:pt x="482" y="362"/>
                    <a:pt x="482" y="362"/>
                    <a:pt x="482" y="362"/>
                  </a:cubicBezTo>
                  <a:cubicBezTo>
                    <a:pt x="482" y="391"/>
                    <a:pt x="467" y="417"/>
                    <a:pt x="442" y="432"/>
                  </a:cubicBezTo>
                </a:path>
              </a:pathLst>
            </a:custGeom>
            <a:solidFill>
              <a:srgbClr val="44B0FF">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31">
              <a:extLst>
                <a:ext uri="{FF2B5EF4-FFF2-40B4-BE49-F238E27FC236}">
                  <a16:creationId xmlns:a16="http://schemas.microsoft.com/office/drawing/2014/main" id="{96B3EC1A-13B2-4075-99DC-6F7EF6FB0658}"/>
                </a:ext>
              </a:extLst>
            </p:cNvPr>
            <p:cNvSpPr>
              <a:spLocks/>
            </p:cNvSpPr>
            <p:nvPr/>
          </p:nvSpPr>
          <p:spPr bwMode="auto">
            <a:xfrm>
              <a:off x="4400375" y="5833648"/>
              <a:ext cx="550996" cy="601305"/>
            </a:xfrm>
            <a:custGeom>
              <a:avLst/>
              <a:gdLst>
                <a:gd name="T0" fmla="*/ 245 w 245"/>
                <a:gd name="T1" fmla="*/ 0 h 269"/>
                <a:gd name="T2" fmla="*/ 0 w 245"/>
                <a:gd name="T3" fmla="*/ 0 h 269"/>
                <a:gd name="T4" fmla="*/ 0 w 245"/>
                <a:gd name="T5" fmla="*/ 202 h 269"/>
                <a:gd name="T6" fmla="*/ 91 w 245"/>
                <a:gd name="T7" fmla="*/ 255 h 269"/>
                <a:gd name="T8" fmla="*/ 171 w 245"/>
                <a:gd name="T9" fmla="*/ 255 h 269"/>
                <a:gd name="T10" fmla="*/ 245 w 245"/>
                <a:gd name="T11" fmla="*/ 212 h 269"/>
                <a:gd name="T12" fmla="*/ 245 w 245"/>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45" h="269">
                  <a:moveTo>
                    <a:pt x="245" y="0"/>
                  </a:moveTo>
                  <a:cubicBezTo>
                    <a:pt x="0" y="0"/>
                    <a:pt x="0" y="0"/>
                    <a:pt x="0" y="0"/>
                  </a:cubicBezTo>
                  <a:cubicBezTo>
                    <a:pt x="0" y="202"/>
                    <a:pt x="0" y="202"/>
                    <a:pt x="0" y="202"/>
                  </a:cubicBezTo>
                  <a:cubicBezTo>
                    <a:pt x="91" y="255"/>
                    <a:pt x="91" y="255"/>
                    <a:pt x="91" y="255"/>
                  </a:cubicBezTo>
                  <a:cubicBezTo>
                    <a:pt x="116" y="269"/>
                    <a:pt x="146" y="269"/>
                    <a:pt x="171" y="255"/>
                  </a:cubicBezTo>
                  <a:cubicBezTo>
                    <a:pt x="245" y="212"/>
                    <a:pt x="245" y="212"/>
                    <a:pt x="245" y="212"/>
                  </a:cubicBezTo>
                  <a:cubicBezTo>
                    <a:pt x="245" y="0"/>
                    <a:pt x="245" y="0"/>
                    <a:pt x="245" y="0"/>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08">
              <a:extLst>
                <a:ext uri="{FF2B5EF4-FFF2-40B4-BE49-F238E27FC236}">
                  <a16:creationId xmlns:a16="http://schemas.microsoft.com/office/drawing/2014/main" id="{5E9CCE91-A96C-485F-85F3-12555AC2BFC1}"/>
                </a:ext>
              </a:extLst>
            </p:cNvPr>
            <p:cNvSpPr>
              <a:spLocks/>
            </p:cNvSpPr>
            <p:nvPr/>
          </p:nvSpPr>
          <p:spPr bwMode="auto">
            <a:xfrm>
              <a:off x="4345275" y="5567732"/>
              <a:ext cx="692339" cy="297059"/>
            </a:xfrm>
            <a:custGeom>
              <a:avLst/>
              <a:gdLst>
                <a:gd name="T0" fmla="*/ 308 w 308"/>
                <a:gd name="T1" fmla="*/ 132 h 132"/>
                <a:gd name="T2" fmla="*/ 297 w 308"/>
                <a:gd name="T3" fmla="*/ 54 h 132"/>
                <a:gd name="T4" fmla="*/ 234 w 308"/>
                <a:gd name="T5" fmla="*/ 0 h 132"/>
                <a:gd name="T6" fmla="*/ 73 w 308"/>
                <a:gd name="T7" fmla="*/ 0 h 132"/>
                <a:gd name="T8" fmla="*/ 11 w 308"/>
                <a:gd name="T9" fmla="*/ 54 h 132"/>
                <a:gd name="T10" fmla="*/ 0 w 308"/>
                <a:gd name="T11" fmla="*/ 132 h 132"/>
                <a:gd name="T12" fmla="*/ 308 w 308"/>
                <a:gd name="T13" fmla="*/ 132 h 132"/>
              </a:gdLst>
              <a:ahLst/>
              <a:cxnLst>
                <a:cxn ang="0">
                  <a:pos x="T0" y="T1"/>
                </a:cxn>
                <a:cxn ang="0">
                  <a:pos x="T2" y="T3"/>
                </a:cxn>
                <a:cxn ang="0">
                  <a:pos x="T4" y="T5"/>
                </a:cxn>
                <a:cxn ang="0">
                  <a:pos x="T6" y="T7"/>
                </a:cxn>
                <a:cxn ang="0">
                  <a:pos x="T8" y="T9"/>
                </a:cxn>
                <a:cxn ang="0">
                  <a:pos x="T10" y="T11"/>
                </a:cxn>
                <a:cxn ang="0">
                  <a:pos x="T12" y="T13"/>
                </a:cxn>
              </a:cxnLst>
              <a:rect l="0" t="0" r="r" b="b"/>
              <a:pathLst>
                <a:path w="308" h="132">
                  <a:moveTo>
                    <a:pt x="308" y="132"/>
                  </a:moveTo>
                  <a:cubicBezTo>
                    <a:pt x="297" y="54"/>
                    <a:pt x="297" y="54"/>
                    <a:pt x="297" y="54"/>
                  </a:cubicBezTo>
                  <a:cubicBezTo>
                    <a:pt x="292" y="23"/>
                    <a:pt x="266" y="0"/>
                    <a:pt x="234" y="0"/>
                  </a:cubicBezTo>
                  <a:cubicBezTo>
                    <a:pt x="73" y="0"/>
                    <a:pt x="73" y="0"/>
                    <a:pt x="73" y="0"/>
                  </a:cubicBezTo>
                  <a:cubicBezTo>
                    <a:pt x="42" y="0"/>
                    <a:pt x="16" y="23"/>
                    <a:pt x="11" y="54"/>
                  </a:cubicBezTo>
                  <a:cubicBezTo>
                    <a:pt x="0" y="132"/>
                    <a:pt x="0" y="132"/>
                    <a:pt x="0" y="132"/>
                  </a:cubicBezTo>
                  <a:cubicBezTo>
                    <a:pt x="308" y="132"/>
                    <a:pt x="308" y="132"/>
                    <a:pt x="308" y="132"/>
                  </a:cubicBezTo>
                </a:path>
              </a:pathLst>
            </a:custGeom>
            <a:solidFill>
              <a:srgbClr val="7A4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109">
              <a:extLst>
                <a:ext uri="{FF2B5EF4-FFF2-40B4-BE49-F238E27FC236}">
                  <a16:creationId xmlns:a16="http://schemas.microsoft.com/office/drawing/2014/main" id="{E351B1DF-C2E2-41CF-B85D-C472F13CCED1}"/>
                </a:ext>
              </a:extLst>
            </p:cNvPr>
            <p:cNvSpPr>
              <a:spLocks/>
            </p:cNvSpPr>
            <p:nvPr/>
          </p:nvSpPr>
          <p:spPr bwMode="auto">
            <a:xfrm>
              <a:off x="4318924" y="5558149"/>
              <a:ext cx="752229" cy="440797"/>
            </a:xfrm>
            <a:custGeom>
              <a:avLst/>
              <a:gdLst>
                <a:gd name="T0" fmla="*/ 335 w 335"/>
                <a:gd name="T1" fmla="*/ 197 h 197"/>
                <a:gd name="T2" fmla="*/ 319 w 335"/>
                <a:gd name="T3" fmla="*/ 58 h 197"/>
                <a:gd name="T4" fmla="*/ 252 w 335"/>
                <a:gd name="T5" fmla="*/ 0 h 197"/>
                <a:gd name="T6" fmla="*/ 80 w 335"/>
                <a:gd name="T7" fmla="*/ 0 h 197"/>
                <a:gd name="T8" fmla="*/ 13 w 335"/>
                <a:gd name="T9" fmla="*/ 58 h 197"/>
                <a:gd name="T10" fmla="*/ 0 w 335"/>
                <a:gd name="T11" fmla="*/ 197 h 197"/>
                <a:gd name="T12" fmla="*/ 335 w 33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335" h="197">
                  <a:moveTo>
                    <a:pt x="335" y="197"/>
                  </a:moveTo>
                  <a:cubicBezTo>
                    <a:pt x="319" y="58"/>
                    <a:pt x="319" y="58"/>
                    <a:pt x="319" y="58"/>
                  </a:cubicBezTo>
                  <a:cubicBezTo>
                    <a:pt x="314" y="24"/>
                    <a:pt x="286" y="0"/>
                    <a:pt x="252" y="0"/>
                  </a:cubicBezTo>
                  <a:cubicBezTo>
                    <a:pt x="80" y="0"/>
                    <a:pt x="80" y="0"/>
                    <a:pt x="80" y="0"/>
                  </a:cubicBezTo>
                  <a:cubicBezTo>
                    <a:pt x="46" y="0"/>
                    <a:pt x="18" y="24"/>
                    <a:pt x="13" y="58"/>
                  </a:cubicBezTo>
                  <a:cubicBezTo>
                    <a:pt x="0" y="197"/>
                    <a:pt x="0" y="197"/>
                    <a:pt x="0" y="197"/>
                  </a:cubicBezTo>
                  <a:cubicBezTo>
                    <a:pt x="335" y="197"/>
                    <a:pt x="335" y="197"/>
                    <a:pt x="335" y="197"/>
                  </a:cubicBezTo>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110">
              <a:extLst>
                <a:ext uri="{FF2B5EF4-FFF2-40B4-BE49-F238E27FC236}">
                  <a16:creationId xmlns:a16="http://schemas.microsoft.com/office/drawing/2014/main" id="{FC2B3A8F-BAA8-4942-934C-51ACFE56D854}"/>
                </a:ext>
              </a:extLst>
            </p:cNvPr>
            <p:cNvSpPr>
              <a:spLocks/>
            </p:cNvSpPr>
            <p:nvPr/>
          </p:nvSpPr>
          <p:spPr bwMode="auto">
            <a:xfrm>
              <a:off x="4565673" y="5452741"/>
              <a:ext cx="251542" cy="237168"/>
            </a:xfrm>
            <a:custGeom>
              <a:avLst/>
              <a:gdLst>
                <a:gd name="T0" fmla="*/ 112 w 112"/>
                <a:gd name="T1" fmla="*/ 0 h 106"/>
                <a:gd name="T2" fmla="*/ 0 w 112"/>
                <a:gd name="T3" fmla="*/ 0 h 106"/>
                <a:gd name="T4" fmla="*/ 0 w 112"/>
                <a:gd name="T5" fmla="*/ 51 h 106"/>
                <a:gd name="T6" fmla="*/ 55 w 112"/>
                <a:gd name="T7" fmla="*/ 106 h 106"/>
                <a:gd name="T8" fmla="*/ 56 w 112"/>
                <a:gd name="T9" fmla="*/ 106 h 106"/>
                <a:gd name="T10" fmla="*/ 112 w 112"/>
                <a:gd name="T11" fmla="*/ 51 h 106"/>
                <a:gd name="T12" fmla="*/ 112 w 11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12" h="106">
                  <a:moveTo>
                    <a:pt x="112" y="0"/>
                  </a:moveTo>
                  <a:cubicBezTo>
                    <a:pt x="0" y="0"/>
                    <a:pt x="0" y="0"/>
                    <a:pt x="0" y="0"/>
                  </a:cubicBezTo>
                  <a:cubicBezTo>
                    <a:pt x="0" y="51"/>
                    <a:pt x="0" y="51"/>
                    <a:pt x="0" y="51"/>
                  </a:cubicBezTo>
                  <a:cubicBezTo>
                    <a:pt x="0" y="81"/>
                    <a:pt x="25" y="106"/>
                    <a:pt x="55" y="106"/>
                  </a:cubicBezTo>
                  <a:cubicBezTo>
                    <a:pt x="56" y="106"/>
                    <a:pt x="56" y="106"/>
                    <a:pt x="56" y="106"/>
                  </a:cubicBezTo>
                  <a:cubicBezTo>
                    <a:pt x="87" y="106"/>
                    <a:pt x="112" y="81"/>
                    <a:pt x="112" y="51"/>
                  </a:cubicBezTo>
                  <a:lnTo>
                    <a:pt x="112"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111">
              <a:extLst>
                <a:ext uri="{FF2B5EF4-FFF2-40B4-BE49-F238E27FC236}">
                  <a16:creationId xmlns:a16="http://schemas.microsoft.com/office/drawing/2014/main" id="{62A9E401-9FEE-4370-B7EE-F969944A864B}"/>
                </a:ext>
              </a:extLst>
            </p:cNvPr>
            <p:cNvSpPr>
              <a:spLocks/>
            </p:cNvSpPr>
            <p:nvPr/>
          </p:nvSpPr>
          <p:spPr bwMode="auto">
            <a:xfrm>
              <a:off x="4690246" y="5524610"/>
              <a:ext cx="126969" cy="134155"/>
            </a:xfrm>
            <a:custGeom>
              <a:avLst/>
              <a:gdLst>
                <a:gd name="T0" fmla="*/ 27 w 56"/>
                <a:gd name="T1" fmla="*/ 14 h 60"/>
                <a:gd name="T2" fmla="*/ 14 w 56"/>
                <a:gd name="T3" fmla="*/ 18 h 60"/>
                <a:gd name="T4" fmla="*/ 0 w 56"/>
                <a:gd name="T5" fmla="*/ 15 h 60"/>
                <a:gd name="T6" fmla="*/ 0 w 56"/>
                <a:gd name="T7" fmla="*/ 22 h 60"/>
                <a:gd name="T8" fmla="*/ 38 w 56"/>
                <a:gd name="T9" fmla="*/ 60 h 60"/>
                <a:gd name="T10" fmla="*/ 56 w 56"/>
                <a:gd name="T11" fmla="*/ 19 h 60"/>
                <a:gd name="T12" fmla="*/ 56 w 56"/>
                <a:gd name="T13" fmla="*/ 0 h 60"/>
                <a:gd name="T14" fmla="*/ 56 w 56"/>
                <a:gd name="T15" fmla="*/ 0 h 60"/>
                <a:gd name="T16" fmla="*/ 27 w 56"/>
                <a:gd name="T17"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0">
                  <a:moveTo>
                    <a:pt x="27" y="14"/>
                  </a:moveTo>
                  <a:cubicBezTo>
                    <a:pt x="14" y="18"/>
                    <a:pt x="14" y="18"/>
                    <a:pt x="14" y="18"/>
                  </a:cubicBezTo>
                  <a:cubicBezTo>
                    <a:pt x="5" y="21"/>
                    <a:pt x="0" y="15"/>
                    <a:pt x="0" y="15"/>
                  </a:cubicBezTo>
                  <a:cubicBezTo>
                    <a:pt x="0" y="22"/>
                    <a:pt x="0" y="22"/>
                    <a:pt x="0" y="22"/>
                  </a:cubicBezTo>
                  <a:cubicBezTo>
                    <a:pt x="6" y="42"/>
                    <a:pt x="24" y="53"/>
                    <a:pt x="38" y="60"/>
                  </a:cubicBezTo>
                  <a:cubicBezTo>
                    <a:pt x="49" y="50"/>
                    <a:pt x="56" y="35"/>
                    <a:pt x="56" y="19"/>
                  </a:cubicBezTo>
                  <a:cubicBezTo>
                    <a:pt x="56" y="0"/>
                    <a:pt x="56" y="0"/>
                    <a:pt x="56" y="0"/>
                  </a:cubicBezTo>
                  <a:cubicBezTo>
                    <a:pt x="56" y="0"/>
                    <a:pt x="56" y="0"/>
                    <a:pt x="56" y="0"/>
                  </a:cubicBezTo>
                  <a:cubicBezTo>
                    <a:pt x="47" y="6"/>
                    <a:pt x="38" y="11"/>
                    <a:pt x="27" y="14"/>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112">
              <a:extLst>
                <a:ext uri="{FF2B5EF4-FFF2-40B4-BE49-F238E27FC236}">
                  <a16:creationId xmlns:a16="http://schemas.microsoft.com/office/drawing/2014/main" id="{B795ACAC-90BE-4E18-85A6-14841F969B16}"/>
                </a:ext>
              </a:extLst>
            </p:cNvPr>
            <p:cNvSpPr>
              <a:spLocks/>
            </p:cNvSpPr>
            <p:nvPr/>
          </p:nvSpPr>
          <p:spPr bwMode="auto">
            <a:xfrm>
              <a:off x="4433914" y="4930493"/>
              <a:ext cx="479127" cy="390489"/>
            </a:xfrm>
            <a:custGeom>
              <a:avLst/>
              <a:gdLst>
                <a:gd name="T0" fmla="*/ 101 w 214"/>
                <a:gd name="T1" fmla="*/ 4 h 174"/>
                <a:gd name="T2" fmla="*/ 99 w 214"/>
                <a:gd name="T3" fmla="*/ 4 h 174"/>
                <a:gd name="T4" fmla="*/ 4 w 214"/>
                <a:gd name="T5" fmla="*/ 113 h 174"/>
                <a:gd name="T6" fmla="*/ 8 w 214"/>
                <a:gd name="T7" fmla="*/ 174 h 174"/>
                <a:gd name="T8" fmla="*/ 214 w 214"/>
                <a:gd name="T9" fmla="*/ 160 h 174"/>
                <a:gd name="T10" fmla="*/ 210 w 214"/>
                <a:gd name="T11" fmla="*/ 99 h 174"/>
                <a:gd name="T12" fmla="*/ 101 w 214"/>
                <a:gd name="T13" fmla="*/ 4 h 174"/>
              </a:gdLst>
              <a:ahLst/>
              <a:cxnLst>
                <a:cxn ang="0">
                  <a:pos x="T0" y="T1"/>
                </a:cxn>
                <a:cxn ang="0">
                  <a:pos x="T2" y="T3"/>
                </a:cxn>
                <a:cxn ang="0">
                  <a:pos x="T4" y="T5"/>
                </a:cxn>
                <a:cxn ang="0">
                  <a:pos x="T6" y="T7"/>
                </a:cxn>
                <a:cxn ang="0">
                  <a:pos x="T8" y="T9"/>
                </a:cxn>
                <a:cxn ang="0">
                  <a:pos x="T10" y="T11"/>
                </a:cxn>
                <a:cxn ang="0">
                  <a:pos x="T12" y="T13"/>
                </a:cxn>
              </a:cxnLst>
              <a:rect l="0" t="0" r="r" b="b"/>
              <a:pathLst>
                <a:path w="214" h="174">
                  <a:moveTo>
                    <a:pt x="101" y="4"/>
                  </a:moveTo>
                  <a:cubicBezTo>
                    <a:pt x="99" y="4"/>
                    <a:pt x="99" y="4"/>
                    <a:pt x="99" y="4"/>
                  </a:cubicBezTo>
                  <a:cubicBezTo>
                    <a:pt x="42" y="8"/>
                    <a:pt x="0" y="57"/>
                    <a:pt x="4" y="113"/>
                  </a:cubicBezTo>
                  <a:cubicBezTo>
                    <a:pt x="8" y="174"/>
                    <a:pt x="8" y="174"/>
                    <a:pt x="8" y="174"/>
                  </a:cubicBezTo>
                  <a:cubicBezTo>
                    <a:pt x="214" y="160"/>
                    <a:pt x="214" y="160"/>
                    <a:pt x="214" y="160"/>
                  </a:cubicBezTo>
                  <a:cubicBezTo>
                    <a:pt x="210" y="99"/>
                    <a:pt x="210" y="99"/>
                    <a:pt x="210" y="99"/>
                  </a:cubicBezTo>
                  <a:cubicBezTo>
                    <a:pt x="206" y="42"/>
                    <a:pt x="157" y="0"/>
                    <a:pt x="101" y="4"/>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113">
              <a:extLst>
                <a:ext uri="{FF2B5EF4-FFF2-40B4-BE49-F238E27FC236}">
                  <a16:creationId xmlns:a16="http://schemas.microsoft.com/office/drawing/2014/main" id="{6A39F941-5F5D-446D-B981-95119A94118E}"/>
                </a:ext>
              </a:extLst>
            </p:cNvPr>
            <p:cNvSpPr>
              <a:spLocks/>
            </p:cNvSpPr>
            <p:nvPr/>
          </p:nvSpPr>
          <p:spPr bwMode="auto">
            <a:xfrm>
              <a:off x="4469848" y="5100584"/>
              <a:ext cx="440797" cy="469544"/>
            </a:xfrm>
            <a:custGeom>
              <a:avLst/>
              <a:gdLst>
                <a:gd name="T0" fmla="*/ 192 w 197"/>
                <a:gd name="T1" fmla="*/ 107 h 210"/>
                <a:gd name="T2" fmla="*/ 130 w 197"/>
                <a:gd name="T3" fmla="*/ 200 h 210"/>
                <a:gd name="T4" fmla="*/ 111 w 197"/>
                <a:gd name="T5" fmla="*/ 210 h 210"/>
                <a:gd name="T6" fmla="*/ 75 w 197"/>
                <a:gd name="T7" fmla="*/ 204 h 210"/>
                <a:gd name="T8" fmla="*/ 6 w 197"/>
                <a:gd name="T9" fmla="*/ 120 h 210"/>
                <a:gd name="T10" fmla="*/ 2 w 197"/>
                <a:gd name="T11" fmla="*/ 52 h 210"/>
                <a:gd name="T12" fmla="*/ 38 w 197"/>
                <a:gd name="T13" fmla="*/ 8 h 210"/>
                <a:gd name="T14" fmla="*/ 146 w 197"/>
                <a:gd name="T15" fmla="*/ 1 h 210"/>
                <a:gd name="T16" fmla="*/ 187 w 197"/>
                <a:gd name="T17" fmla="*/ 40 h 210"/>
                <a:gd name="T18" fmla="*/ 192 w 197"/>
                <a:gd name="T19" fmla="*/ 10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7" h="210">
                  <a:moveTo>
                    <a:pt x="192" y="107"/>
                  </a:moveTo>
                  <a:cubicBezTo>
                    <a:pt x="197" y="148"/>
                    <a:pt x="168" y="186"/>
                    <a:pt x="130" y="200"/>
                  </a:cubicBezTo>
                  <a:cubicBezTo>
                    <a:pt x="111" y="210"/>
                    <a:pt x="111" y="210"/>
                    <a:pt x="111" y="210"/>
                  </a:cubicBezTo>
                  <a:cubicBezTo>
                    <a:pt x="75" y="204"/>
                    <a:pt x="75" y="204"/>
                    <a:pt x="75" y="204"/>
                  </a:cubicBezTo>
                  <a:cubicBezTo>
                    <a:pt x="36" y="195"/>
                    <a:pt x="7" y="160"/>
                    <a:pt x="6" y="120"/>
                  </a:cubicBezTo>
                  <a:cubicBezTo>
                    <a:pt x="2" y="52"/>
                    <a:pt x="2" y="52"/>
                    <a:pt x="2" y="52"/>
                  </a:cubicBezTo>
                  <a:cubicBezTo>
                    <a:pt x="0" y="31"/>
                    <a:pt x="16" y="10"/>
                    <a:pt x="38" y="8"/>
                  </a:cubicBezTo>
                  <a:cubicBezTo>
                    <a:pt x="146" y="1"/>
                    <a:pt x="146" y="1"/>
                    <a:pt x="146" y="1"/>
                  </a:cubicBezTo>
                  <a:cubicBezTo>
                    <a:pt x="167" y="0"/>
                    <a:pt x="186" y="18"/>
                    <a:pt x="187" y="40"/>
                  </a:cubicBezTo>
                  <a:lnTo>
                    <a:pt x="192" y="107"/>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14">
              <a:extLst>
                <a:ext uri="{FF2B5EF4-FFF2-40B4-BE49-F238E27FC236}">
                  <a16:creationId xmlns:a16="http://schemas.microsoft.com/office/drawing/2014/main" id="{83950C96-3A1C-41FE-863D-78B5144F4151}"/>
                </a:ext>
              </a:extLst>
            </p:cNvPr>
            <p:cNvSpPr>
              <a:spLocks/>
            </p:cNvSpPr>
            <p:nvPr/>
          </p:nvSpPr>
          <p:spPr bwMode="auto">
            <a:xfrm>
              <a:off x="4838775" y="5241925"/>
              <a:ext cx="88639" cy="88639"/>
            </a:xfrm>
            <a:custGeom>
              <a:avLst/>
              <a:gdLst>
                <a:gd name="T0" fmla="*/ 39 w 39"/>
                <a:gd name="T1" fmla="*/ 19 h 40"/>
                <a:gd name="T2" fmla="*/ 18 w 39"/>
                <a:gd name="T3" fmla="*/ 1 h 40"/>
                <a:gd name="T4" fmla="*/ 0 w 39"/>
                <a:gd name="T5" fmla="*/ 21 h 40"/>
                <a:gd name="T6" fmla="*/ 21 w 39"/>
                <a:gd name="T7" fmla="*/ 39 h 40"/>
                <a:gd name="T8" fmla="*/ 39 w 39"/>
                <a:gd name="T9" fmla="*/ 19 h 40"/>
              </a:gdLst>
              <a:ahLst/>
              <a:cxnLst>
                <a:cxn ang="0">
                  <a:pos x="T0" y="T1"/>
                </a:cxn>
                <a:cxn ang="0">
                  <a:pos x="T2" y="T3"/>
                </a:cxn>
                <a:cxn ang="0">
                  <a:pos x="T4" y="T5"/>
                </a:cxn>
                <a:cxn ang="0">
                  <a:pos x="T6" y="T7"/>
                </a:cxn>
                <a:cxn ang="0">
                  <a:pos x="T8" y="T9"/>
                </a:cxn>
              </a:cxnLst>
              <a:rect l="0" t="0" r="r" b="b"/>
              <a:pathLst>
                <a:path w="39" h="40">
                  <a:moveTo>
                    <a:pt x="39" y="19"/>
                  </a:moveTo>
                  <a:cubicBezTo>
                    <a:pt x="38" y="8"/>
                    <a:pt x="29" y="0"/>
                    <a:pt x="18" y="1"/>
                  </a:cubicBezTo>
                  <a:cubicBezTo>
                    <a:pt x="8" y="2"/>
                    <a:pt x="0" y="11"/>
                    <a:pt x="0" y="21"/>
                  </a:cubicBezTo>
                  <a:cubicBezTo>
                    <a:pt x="1" y="32"/>
                    <a:pt x="10" y="40"/>
                    <a:pt x="21" y="39"/>
                  </a:cubicBezTo>
                  <a:cubicBezTo>
                    <a:pt x="31" y="38"/>
                    <a:pt x="39" y="29"/>
                    <a:pt x="39" y="19"/>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15">
              <a:extLst>
                <a:ext uri="{FF2B5EF4-FFF2-40B4-BE49-F238E27FC236}">
                  <a16:creationId xmlns:a16="http://schemas.microsoft.com/office/drawing/2014/main" id="{0E912A88-291E-46FC-99D8-13FE87860022}"/>
                </a:ext>
              </a:extLst>
            </p:cNvPr>
            <p:cNvSpPr>
              <a:spLocks/>
            </p:cNvSpPr>
            <p:nvPr/>
          </p:nvSpPr>
          <p:spPr bwMode="auto">
            <a:xfrm>
              <a:off x="4661498" y="5165265"/>
              <a:ext cx="249146" cy="402466"/>
            </a:xfrm>
            <a:custGeom>
              <a:avLst/>
              <a:gdLst>
                <a:gd name="T0" fmla="*/ 106 w 111"/>
                <a:gd name="T1" fmla="*/ 78 h 180"/>
                <a:gd name="T2" fmla="*/ 101 w 111"/>
                <a:gd name="T3" fmla="*/ 17 h 180"/>
                <a:gd name="T4" fmla="*/ 73 w 111"/>
                <a:gd name="T5" fmla="*/ 1 h 180"/>
                <a:gd name="T6" fmla="*/ 44 w 111"/>
                <a:gd name="T7" fmla="*/ 3 h 180"/>
                <a:gd name="T8" fmla="*/ 17 w 111"/>
                <a:gd name="T9" fmla="*/ 34 h 180"/>
                <a:gd name="T10" fmla="*/ 17 w 111"/>
                <a:gd name="T11" fmla="*/ 34 h 180"/>
                <a:gd name="T12" fmla="*/ 17 w 111"/>
                <a:gd name="T13" fmla="*/ 34 h 180"/>
                <a:gd name="T14" fmla="*/ 21 w 111"/>
                <a:gd name="T15" fmla="*/ 51 h 180"/>
                <a:gd name="T16" fmla="*/ 31 w 111"/>
                <a:gd name="T17" fmla="*/ 70 h 180"/>
                <a:gd name="T18" fmla="*/ 27 w 111"/>
                <a:gd name="T19" fmla="*/ 77 h 180"/>
                <a:gd name="T20" fmla="*/ 20 w 111"/>
                <a:gd name="T21" fmla="*/ 77 h 180"/>
                <a:gd name="T22" fmla="*/ 2 w 111"/>
                <a:gd name="T23" fmla="*/ 79 h 180"/>
                <a:gd name="T24" fmla="*/ 0 w 111"/>
                <a:gd name="T25" fmla="*/ 79 h 180"/>
                <a:gd name="T26" fmla="*/ 2 w 111"/>
                <a:gd name="T27" fmla="*/ 80 h 180"/>
                <a:gd name="T28" fmla="*/ 12 w 111"/>
                <a:gd name="T29" fmla="*/ 84 h 180"/>
                <a:gd name="T30" fmla="*/ 38 w 111"/>
                <a:gd name="T31" fmla="*/ 151 h 180"/>
                <a:gd name="T32" fmla="*/ 25 w 111"/>
                <a:gd name="T33" fmla="*/ 147 h 180"/>
                <a:gd name="T34" fmla="*/ 10 w 111"/>
                <a:gd name="T35" fmla="*/ 158 h 180"/>
                <a:gd name="T36" fmla="*/ 25 w 111"/>
                <a:gd name="T37" fmla="*/ 153 h 180"/>
                <a:gd name="T38" fmla="*/ 37 w 111"/>
                <a:gd name="T39" fmla="*/ 154 h 180"/>
                <a:gd name="T40" fmla="*/ 28 w 111"/>
                <a:gd name="T41" fmla="*/ 180 h 180"/>
                <a:gd name="T42" fmla="*/ 51 w 111"/>
                <a:gd name="T43" fmla="*/ 171 h 180"/>
                <a:gd name="T44" fmla="*/ 106 w 111"/>
                <a:gd name="T45"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180">
                  <a:moveTo>
                    <a:pt x="106" y="78"/>
                  </a:moveTo>
                  <a:cubicBezTo>
                    <a:pt x="101" y="17"/>
                    <a:pt x="101" y="17"/>
                    <a:pt x="101" y="17"/>
                  </a:cubicBezTo>
                  <a:cubicBezTo>
                    <a:pt x="96" y="7"/>
                    <a:pt x="85" y="0"/>
                    <a:pt x="73" y="1"/>
                  </a:cubicBezTo>
                  <a:cubicBezTo>
                    <a:pt x="44" y="3"/>
                    <a:pt x="44" y="3"/>
                    <a:pt x="44" y="3"/>
                  </a:cubicBezTo>
                  <a:cubicBezTo>
                    <a:pt x="28" y="4"/>
                    <a:pt x="16" y="18"/>
                    <a:pt x="17" y="34"/>
                  </a:cubicBezTo>
                  <a:cubicBezTo>
                    <a:pt x="17" y="34"/>
                    <a:pt x="17" y="34"/>
                    <a:pt x="17" y="34"/>
                  </a:cubicBezTo>
                  <a:cubicBezTo>
                    <a:pt x="17" y="34"/>
                    <a:pt x="17" y="34"/>
                    <a:pt x="17" y="34"/>
                  </a:cubicBezTo>
                  <a:cubicBezTo>
                    <a:pt x="17" y="40"/>
                    <a:pt x="19" y="46"/>
                    <a:pt x="21" y="51"/>
                  </a:cubicBezTo>
                  <a:cubicBezTo>
                    <a:pt x="31" y="70"/>
                    <a:pt x="31" y="70"/>
                    <a:pt x="31" y="70"/>
                  </a:cubicBezTo>
                  <a:cubicBezTo>
                    <a:pt x="33" y="73"/>
                    <a:pt x="31" y="77"/>
                    <a:pt x="27" y="77"/>
                  </a:cubicBezTo>
                  <a:cubicBezTo>
                    <a:pt x="20" y="77"/>
                    <a:pt x="20" y="77"/>
                    <a:pt x="20" y="77"/>
                  </a:cubicBezTo>
                  <a:cubicBezTo>
                    <a:pt x="2" y="79"/>
                    <a:pt x="2" y="79"/>
                    <a:pt x="2" y="79"/>
                  </a:cubicBezTo>
                  <a:cubicBezTo>
                    <a:pt x="0" y="79"/>
                    <a:pt x="0" y="79"/>
                    <a:pt x="0" y="79"/>
                  </a:cubicBezTo>
                  <a:cubicBezTo>
                    <a:pt x="2" y="80"/>
                    <a:pt x="2" y="80"/>
                    <a:pt x="2" y="80"/>
                  </a:cubicBezTo>
                  <a:cubicBezTo>
                    <a:pt x="5" y="82"/>
                    <a:pt x="9" y="84"/>
                    <a:pt x="12" y="84"/>
                  </a:cubicBezTo>
                  <a:cubicBezTo>
                    <a:pt x="25" y="93"/>
                    <a:pt x="46" y="114"/>
                    <a:pt x="38" y="151"/>
                  </a:cubicBezTo>
                  <a:cubicBezTo>
                    <a:pt x="35" y="148"/>
                    <a:pt x="30" y="146"/>
                    <a:pt x="25" y="147"/>
                  </a:cubicBezTo>
                  <a:cubicBezTo>
                    <a:pt x="16" y="147"/>
                    <a:pt x="10" y="152"/>
                    <a:pt x="10" y="158"/>
                  </a:cubicBezTo>
                  <a:cubicBezTo>
                    <a:pt x="14" y="155"/>
                    <a:pt x="19" y="153"/>
                    <a:pt x="25" y="153"/>
                  </a:cubicBezTo>
                  <a:cubicBezTo>
                    <a:pt x="30" y="152"/>
                    <a:pt x="34" y="153"/>
                    <a:pt x="37" y="154"/>
                  </a:cubicBezTo>
                  <a:cubicBezTo>
                    <a:pt x="35" y="162"/>
                    <a:pt x="32" y="171"/>
                    <a:pt x="28" y="180"/>
                  </a:cubicBezTo>
                  <a:cubicBezTo>
                    <a:pt x="51" y="171"/>
                    <a:pt x="51" y="171"/>
                    <a:pt x="51" y="171"/>
                  </a:cubicBezTo>
                  <a:cubicBezTo>
                    <a:pt x="89" y="157"/>
                    <a:pt x="111" y="119"/>
                    <a:pt x="106" y="78"/>
                  </a:cubicBez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116">
              <a:extLst>
                <a:ext uri="{FF2B5EF4-FFF2-40B4-BE49-F238E27FC236}">
                  <a16:creationId xmlns:a16="http://schemas.microsoft.com/office/drawing/2014/main" id="{07A9766B-57A0-44EF-B4DF-20252D9E1A79}"/>
                </a:ext>
              </a:extLst>
            </p:cNvPr>
            <p:cNvSpPr>
              <a:spLocks/>
            </p:cNvSpPr>
            <p:nvPr/>
          </p:nvSpPr>
          <p:spPr bwMode="auto">
            <a:xfrm>
              <a:off x="4433914" y="5270673"/>
              <a:ext cx="91034" cy="88639"/>
            </a:xfrm>
            <a:custGeom>
              <a:avLst/>
              <a:gdLst>
                <a:gd name="T0" fmla="*/ 39 w 40"/>
                <a:gd name="T1" fmla="*/ 18 h 39"/>
                <a:gd name="T2" fmla="*/ 18 w 40"/>
                <a:gd name="T3" fmla="*/ 0 h 39"/>
                <a:gd name="T4" fmla="*/ 0 w 40"/>
                <a:gd name="T5" fmla="*/ 21 h 39"/>
                <a:gd name="T6" fmla="*/ 21 w 40"/>
                <a:gd name="T7" fmla="*/ 39 h 39"/>
                <a:gd name="T8" fmla="*/ 39 w 40"/>
                <a:gd name="T9" fmla="*/ 18 h 39"/>
              </a:gdLst>
              <a:ahLst/>
              <a:cxnLst>
                <a:cxn ang="0">
                  <a:pos x="T0" y="T1"/>
                </a:cxn>
                <a:cxn ang="0">
                  <a:pos x="T2" y="T3"/>
                </a:cxn>
                <a:cxn ang="0">
                  <a:pos x="T4" y="T5"/>
                </a:cxn>
                <a:cxn ang="0">
                  <a:pos x="T6" y="T7"/>
                </a:cxn>
                <a:cxn ang="0">
                  <a:pos x="T8" y="T9"/>
                </a:cxn>
              </a:cxnLst>
              <a:rect l="0" t="0" r="r" b="b"/>
              <a:pathLst>
                <a:path w="40" h="39">
                  <a:moveTo>
                    <a:pt x="39" y="18"/>
                  </a:moveTo>
                  <a:cubicBezTo>
                    <a:pt x="38" y="8"/>
                    <a:pt x="29" y="0"/>
                    <a:pt x="18" y="0"/>
                  </a:cubicBezTo>
                  <a:cubicBezTo>
                    <a:pt x="8" y="1"/>
                    <a:pt x="0" y="10"/>
                    <a:pt x="0" y="21"/>
                  </a:cubicBezTo>
                  <a:cubicBezTo>
                    <a:pt x="1" y="31"/>
                    <a:pt x="10" y="39"/>
                    <a:pt x="21" y="39"/>
                  </a:cubicBezTo>
                  <a:cubicBezTo>
                    <a:pt x="32" y="38"/>
                    <a:pt x="40" y="29"/>
                    <a:pt x="39" y="18"/>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17">
              <a:extLst>
                <a:ext uri="{FF2B5EF4-FFF2-40B4-BE49-F238E27FC236}">
                  <a16:creationId xmlns:a16="http://schemas.microsoft.com/office/drawing/2014/main" id="{2338D9EB-F987-4D30-AA0B-6031E81EAED7}"/>
                </a:ext>
              </a:extLst>
            </p:cNvPr>
            <p:cNvSpPr>
              <a:spLocks/>
            </p:cNvSpPr>
            <p:nvPr/>
          </p:nvSpPr>
          <p:spPr bwMode="auto">
            <a:xfrm>
              <a:off x="4474639" y="5225157"/>
              <a:ext cx="436005" cy="344971"/>
            </a:xfrm>
            <a:custGeom>
              <a:avLst/>
              <a:gdLst>
                <a:gd name="T0" fmla="*/ 190 w 194"/>
                <a:gd name="T1" fmla="*/ 53 h 155"/>
                <a:gd name="T2" fmla="*/ 186 w 194"/>
                <a:gd name="T3" fmla="*/ 0 h 155"/>
                <a:gd name="T4" fmla="*/ 142 w 194"/>
                <a:gd name="T5" fmla="*/ 81 h 155"/>
                <a:gd name="T6" fmla="*/ 102 w 194"/>
                <a:gd name="T7" fmla="*/ 63 h 155"/>
                <a:gd name="T8" fmla="*/ 101 w 194"/>
                <a:gd name="T9" fmla="*/ 63 h 155"/>
                <a:gd name="T10" fmla="*/ 63 w 194"/>
                <a:gd name="T11" fmla="*/ 86 h 155"/>
                <a:gd name="T12" fmla="*/ 0 w 194"/>
                <a:gd name="T13" fmla="*/ 14 h 155"/>
                <a:gd name="T14" fmla="*/ 3 w 194"/>
                <a:gd name="T15" fmla="*/ 65 h 155"/>
                <a:gd name="T16" fmla="*/ 108 w 194"/>
                <a:gd name="T17" fmla="*/ 155 h 155"/>
                <a:gd name="T18" fmla="*/ 134 w 194"/>
                <a:gd name="T19" fmla="*/ 145 h 155"/>
                <a:gd name="T20" fmla="*/ 190 w 194"/>
                <a:gd name="T21" fmla="*/ 5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55">
                  <a:moveTo>
                    <a:pt x="190" y="53"/>
                  </a:moveTo>
                  <a:cubicBezTo>
                    <a:pt x="186" y="0"/>
                    <a:pt x="186" y="0"/>
                    <a:pt x="186" y="0"/>
                  </a:cubicBezTo>
                  <a:cubicBezTo>
                    <a:pt x="187" y="34"/>
                    <a:pt x="171" y="65"/>
                    <a:pt x="142" y="81"/>
                  </a:cubicBezTo>
                  <a:cubicBezTo>
                    <a:pt x="133" y="69"/>
                    <a:pt x="118" y="61"/>
                    <a:pt x="102" y="63"/>
                  </a:cubicBezTo>
                  <a:cubicBezTo>
                    <a:pt x="101" y="63"/>
                    <a:pt x="101" y="63"/>
                    <a:pt x="101" y="63"/>
                  </a:cubicBezTo>
                  <a:cubicBezTo>
                    <a:pt x="85" y="64"/>
                    <a:pt x="71" y="73"/>
                    <a:pt x="63" y="86"/>
                  </a:cubicBezTo>
                  <a:cubicBezTo>
                    <a:pt x="33" y="74"/>
                    <a:pt x="4" y="47"/>
                    <a:pt x="0" y="14"/>
                  </a:cubicBezTo>
                  <a:cubicBezTo>
                    <a:pt x="3" y="65"/>
                    <a:pt x="3" y="65"/>
                    <a:pt x="3" y="65"/>
                  </a:cubicBezTo>
                  <a:cubicBezTo>
                    <a:pt x="4" y="154"/>
                    <a:pt x="108" y="155"/>
                    <a:pt x="108" y="155"/>
                  </a:cubicBezTo>
                  <a:cubicBezTo>
                    <a:pt x="134" y="145"/>
                    <a:pt x="134" y="145"/>
                    <a:pt x="134" y="145"/>
                  </a:cubicBezTo>
                  <a:cubicBezTo>
                    <a:pt x="172" y="131"/>
                    <a:pt x="194" y="93"/>
                    <a:pt x="190" y="53"/>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18">
              <a:extLst>
                <a:ext uri="{FF2B5EF4-FFF2-40B4-BE49-F238E27FC236}">
                  <a16:creationId xmlns:a16="http://schemas.microsoft.com/office/drawing/2014/main" id="{E00E42AC-B9F1-41A2-8F39-A31213913257}"/>
                </a:ext>
              </a:extLst>
            </p:cNvPr>
            <p:cNvSpPr>
              <a:spLocks/>
            </p:cNvSpPr>
            <p:nvPr/>
          </p:nvSpPr>
          <p:spPr bwMode="auto">
            <a:xfrm>
              <a:off x="4644730" y="5421599"/>
              <a:ext cx="124573" cy="57495"/>
            </a:xfrm>
            <a:custGeom>
              <a:avLst/>
              <a:gdLst>
                <a:gd name="T0" fmla="*/ 0 w 56"/>
                <a:gd name="T1" fmla="*/ 4 h 26"/>
                <a:gd name="T2" fmla="*/ 30 w 56"/>
                <a:gd name="T3" fmla="*/ 25 h 26"/>
                <a:gd name="T4" fmla="*/ 56 w 56"/>
                <a:gd name="T5" fmla="*/ 0 h 26"/>
                <a:gd name="T6" fmla="*/ 0 w 56"/>
                <a:gd name="T7" fmla="*/ 4 h 26"/>
              </a:gdLst>
              <a:ahLst/>
              <a:cxnLst>
                <a:cxn ang="0">
                  <a:pos x="T0" y="T1"/>
                </a:cxn>
                <a:cxn ang="0">
                  <a:pos x="T2" y="T3"/>
                </a:cxn>
                <a:cxn ang="0">
                  <a:pos x="T4" y="T5"/>
                </a:cxn>
                <a:cxn ang="0">
                  <a:pos x="T6" y="T7"/>
                </a:cxn>
              </a:cxnLst>
              <a:rect l="0" t="0" r="r" b="b"/>
              <a:pathLst>
                <a:path w="56" h="26">
                  <a:moveTo>
                    <a:pt x="0" y="4"/>
                  </a:moveTo>
                  <a:cubicBezTo>
                    <a:pt x="4" y="17"/>
                    <a:pt x="16" y="26"/>
                    <a:pt x="30" y="25"/>
                  </a:cubicBezTo>
                  <a:cubicBezTo>
                    <a:pt x="44" y="24"/>
                    <a:pt x="55" y="13"/>
                    <a:pt x="56" y="0"/>
                  </a:cubicBez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19">
              <a:extLst>
                <a:ext uri="{FF2B5EF4-FFF2-40B4-BE49-F238E27FC236}">
                  <a16:creationId xmlns:a16="http://schemas.microsoft.com/office/drawing/2014/main" id="{79224FE8-267A-4FEB-8277-77C6A0557620}"/>
                </a:ext>
              </a:extLst>
            </p:cNvPr>
            <p:cNvSpPr>
              <a:spLocks/>
            </p:cNvSpPr>
            <p:nvPr/>
          </p:nvSpPr>
          <p:spPr bwMode="auto">
            <a:xfrm>
              <a:off x="4766906" y="5227552"/>
              <a:ext cx="40727" cy="38330"/>
            </a:xfrm>
            <a:custGeom>
              <a:avLst/>
              <a:gdLst>
                <a:gd name="T0" fmla="*/ 18 w 18"/>
                <a:gd name="T1" fmla="*/ 8 h 18"/>
                <a:gd name="T2" fmla="*/ 9 w 18"/>
                <a:gd name="T3" fmla="*/ 0 h 18"/>
                <a:gd name="T4" fmla="*/ 0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3" y="0"/>
                    <a:pt x="9" y="0"/>
                  </a:cubicBezTo>
                  <a:cubicBezTo>
                    <a:pt x="4" y="0"/>
                    <a:pt x="0" y="5"/>
                    <a:pt x="0"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20">
              <a:extLst>
                <a:ext uri="{FF2B5EF4-FFF2-40B4-BE49-F238E27FC236}">
                  <a16:creationId xmlns:a16="http://schemas.microsoft.com/office/drawing/2014/main" id="{30C529D9-C3E8-4F74-A1C5-E41BF5A44228}"/>
                </a:ext>
              </a:extLst>
            </p:cNvPr>
            <p:cNvSpPr>
              <a:spLocks/>
            </p:cNvSpPr>
            <p:nvPr/>
          </p:nvSpPr>
          <p:spPr bwMode="auto">
            <a:xfrm>
              <a:off x="4596817" y="5237134"/>
              <a:ext cx="40727" cy="40727"/>
            </a:xfrm>
            <a:custGeom>
              <a:avLst/>
              <a:gdLst>
                <a:gd name="T0" fmla="*/ 18 w 18"/>
                <a:gd name="T1" fmla="*/ 8 h 18"/>
                <a:gd name="T2" fmla="*/ 9 w 18"/>
                <a:gd name="T3" fmla="*/ 0 h 18"/>
                <a:gd name="T4" fmla="*/ 1 w 18"/>
                <a:gd name="T5" fmla="*/ 9 h 18"/>
                <a:gd name="T6" fmla="*/ 10 w 18"/>
                <a:gd name="T7" fmla="*/ 17 h 18"/>
                <a:gd name="T8" fmla="*/ 18 w 18"/>
                <a:gd name="T9" fmla="*/ 8 h 18"/>
              </a:gdLst>
              <a:ahLst/>
              <a:cxnLst>
                <a:cxn ang="0">
                  <a:pos x="T0" y="T1"/>
                </a:cxn>
                <a:cxn ang="0">
                  <a:pos x="T2" y="T3"/>
                </a:cxn>
                <a:cxn ang="0">
                  <a:pos x="T4" y="T5"/>
                </a:cxn>
                <a:cxn ang="0">
                  <a:pos x="T6" y="T7"/>
                </a:cxn>
                <a:cxn ang="0">
                  <a:pos x="T8" y="T9"/>
                </a:cxn>
              </a:cxnLst>
              <a:rect l="0" t="0" r="r" b="b"/>
              <a:pathLst>
                <a:path w="18" h="18">
                  <a:moveTo>
                    <a:pt x="18" y="8"/>
                  </a:moveTo>
                  <a:cubicBezTo>
                    <a:pt x="18" y="3"/>
                    <a:pt x="14" y="0"/>
                    <a:pt x="9" y="0"/>
                  </a:cubicBezTo>
                  <a:cubicBezTo>
                    <a:pt x="4" y="0"/>
                    <a:pt x="0" y="5"/>
                    <a:pt x="1" y="9"/>
                  </a:cubicBezTo>
                  <a:cubicBezTo>
                    <a:pt x="1" y="14"/>
                    <a:pt x="5" y="18"/>
                    <a:pt x="10" y="17"/>
                  </a:cubicBezTo>
                  <a:cubicBezTo>
                    <a:pt x="15" y="17"/>
                    <a:pt x="18" y="13"/>
                    <a:pt x="18"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21">
              <a:extLst>
                <a:ext uri="{FF2B5EF4-FFF2-40B4-BE49-F238E27FC236}">
                  <a16:creationId xmlns:a16="http://schemas.microsoft.com/office/drawing/2014/main" id="{81D6E4F6-83BE-4B86-BB4E-398A730B62ED}"/>
                </a:ext>
              </a:extLst>
            </p:cNvPr>
            <p:cNvSpPr>
              <a:spLocks/>
            </p:cNvSpPr>
            <p:nvPr/>
          </p:nvSpPr>
          <p:spPr bwMode="auto">
            <a:xfrm>
              <a:off x="4951371" y="5591688"/>
              <a:ext cx="404863" cy="589326"/>
            </a:xfrm>
            <a:custGeom>
              <a:avLst/>
              <a:gdLst>
                <a:gd name="T0" fmla="*/ 126 w 180"/>
                <a:gd name="T1" fmla="*/ 9 h 264"/>
                <a:gd name="T2" fmla="*/ 118 w 180"/>
                <a:gd name="T3" fmla="*/ 23 h 264"/>
                <a:gd name="T4" fmla="*/ 103 w 180"/>
                <a:gd name="T5" fmla="*/ 42 h 264"/>
                <a:gd name="T6" fmla="*/ 103 w 180"/>
                <a:gd name="T7" fmla="*/ 16 h 264"/>
                <a:gd name="T8" fmla="*/ 83 w 180"/>
                <a:gd name="T9" fmla="*/ 7 h 264"/>
                <a:gd name="T10" fmla="*/ 82 w 180"/>
                <a:gd name="T11" fmla="*/ 64 h 264"/>
                <a:gd name="T12" fmla="*/ 88 w 180"/>
                <a:gd name="T13" fmla="*/ 75 h 264"/>
                <a:gd name="T14" fmla="*/ 87 w 180"/>
                <a:gd name="T15" fmla="*/ 75 h 264"/>
                <a:gd name="T16" fmla="*/ 0 w 180"/>
                <a:gd name="T17" fmla="*/ 182 h 264"/>
                <a:gd name="T18" fmla="*/ 0 w 180"/>
                <a:gd name="T19" fmla="*/ 263 h 264"/>
                <a:gd name="T20" fmla="*/ 7 w 180"/>
                <a:gd name="T21" fmla="*/ 263 h 264"/>
                <a:gd name="T22" fmla="*/ 12 w 180"/>
                <a:gd name="T23" fmla="*/ 263 h 264"/>
                <a:gd name="T24" fmla="*/ 61 w 180"/>
                <a:gd name="T25" fmla="*/ 238 h 264"/>
                <a:gd name="T26" fmla="*/ 135 w 180"/>
                <a:gd name="T27" fmla="*/ 106 h 264"/>
                <a:gd name="T28" fmla="*/ 165 w 180"/>
                <a:gd name="T29" fmla="*/ 73 h 264"/>
                <a:gd name="T30" fmla="*/ 177 w 180"/>
                <a:gd name="T31" fmla="*/ 53 h 264"/>
                <a:gd name="T32" fmla="*/ 173 w 180"/>
                <a:gd name="T33" fmla="*/ 40 h 264"/>
                <a:gd name="T34" fmla="*/ 168 w 180"/>
                <a:gd name="T35" fmla="*/ 38 h 264"/>
                <a:gd name="T36" fmla="*/ 164 w 180"/>
                <a:gd name="T37" fmla="*/ 26 h 264"/>
                <a:gd name="T38" fmla="*/ 158 w 180"/>
                <a:gd name="T39" fmla="*/ 24 h 264"/>
                <a:gd name="T40" fmla="*/ 158 w 180"/>
                <a:gd name="T41" fmla="*/ 24 h 264"/>
                <a:gd name="T42" fmla="*/ 154 w 180"/>
                <a:gd name="T43" fmla="*/ 10 h 264"/>
                <a:gd name="T44" fmla="*/ 144 w 180"/>
                <a:gd name="T45" fmla="*/ 11 h 264"/>
                <a:gd name="T46" fmla="*/ 140 w 180"/>
                <a:gd name="T47" fmla="*/ 6 h 264"/>
                <a:gd name="T48" fmla="*/ 126 w 180"/>
                <a:gd name="T49" fmla="*/ 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64">
                  <a:moveTo>
                    <a:pt x="126" y="9"/>
                  </a:moveTo>
                  <a:cubicBezTo>
                    <a:pt x="118" y="23"/>
                    <a:pt x="118" y="23"/>
                    <a:pt x="118" y="23"/>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0" y="182"/>
                    <a:pt x="0" y="182"/>
                    <a:pt x="0" y="182"/>
                  </a:cubicBezTo>
                  <a:cubicBezTo>
                    <a:pt x="0" y="263"/>
                    <a:pt x="0" y="263"/>
                    <a:pt x="0" y="263"/>
                  </a:cubicBezTo>
                  <a:cubicBezTo>
                    <a:pt x="0" y="263"/>
                    <a:pt x="4" y="263"/>
                    <a:pt x="7" y="263"/>
                  </a:cubicBezTo>
                  <a:cubicBezTo>
                    <a:pt x="9" y="263"/>
                    <a:pt x="12" y="263"/>
                    <a:pt x="12" y="263"/>
                  </a:cubicBezTo>
                  <a:cubicBezTo>
                    <a:pt x="31" y="264"/>
                    <a:pt x="50" y="255"/>
                    <a:pt x="61" y="238"/>
                  </a:cubicBezTo>
                  <a:cubicBezTo>
                    <a:pt x="135" y="106"/>
                    <a:pt x="135" y="106"/>
                    <a:pt x="135" y="106"/>
                  </a:cubicBezTo>
                  <a:cubicBezTo>
                    <a:pt x="165" y="73"/>
                    <a:pt x="165" y="73"/>
                    <a:pt x="165" y="73"/>
                  </a:cubicBezTo>
                  <a:cubicBezTo>
                    <a:pt x="177" y="53"/>
                    <a:pt x="177" y="53"/>
                    <a:pt x="177" y="53"/>
                  </a:cubicBezTo>
                  <a:cubicBezTo>
                    <a:pt x="180" y="49"/>
                    <a:pt x="178" y="43"/>
                    <a:pt x="173" y="40"/>
                  </a:cubicBezTo>
                  <a:cubicBezTo>
                    <a:pt x="172" y="39"/>
                    <a:pt x="170" y="38"/>
                    <a:pt x="168" y="38"/>
                  </a:cubicBezTo>
                  <a:cubicBezTo>
                    <a:pt x="170" y="34"/>
                    <a:pt x="168" y="28"/>
                    <a:pt x="164" y="26"/>
                  </a:cubicBezTo>
                  <a:cubicBezTo>
                    <a:pt x="162" y="25"/>
                    <a:pt x="160" y="24"/>
                    <a:pt x="158" y="24"/>
                  </a:cubicBezTo>
                  <a:cubicBezTo>
                    <a:pt x="158" y="24"/>
                    <a:pt x="158" y="24"/>
                    <a:pt x="158" y="24"/>
                  </a:cubicBezTo>
                  <a:cubicBezTo>
                    <a:pt x="161" y="19"/>
                    <a:pt x="159" y="13"/>
                    <a:pt x="154" y="10"/>
                  </a:cubicBezTo>
                  <a:cubicBezTo>
                    <a:pt x="151" y="8"/>
                    <a:pt x="147" y="9"/>
                    <a:pt x="144" y="11"/>
                  </a:cubicBezTo>
                  <a:cubicBezTo>
                    <a:pt x="143" y="9"/>
                    <a:pt x="142" y="7"/>
                    <a:pt x="140" y="6"/>
                  </a:cubicBezTo>
                  <a:cubicBezTo>
                    <a:pt x="135" y="3"/>
                    <a:pt x="129" y="5"/>
                    <a:pt x="126" y="9"/>
                  </a:cubicBezTo>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22">
              <a:extLst>
                <a:ext uri="{FF2B5EF4-FFF2-40B4-BE49-F238E27FC236}">
                  <a16:creationId xmlns:a16="http://schemas.microsoft.com/office/drawing/2014/main" id="{8F91EDC4-B78E-487F-AB3A-676ABF570281}"/>
                </a:ext>
              </a:extLst>
            </p:cNvPr>
            <p:cNvSpPr>
              <a:spLocks/>
            </p:cNvSpPr>
            <p:nvPr/>
          </p:nvSpPr>
          <p:spPr bwMode="auto">
            <a:xfrm>
              <a:off x="4951371" y="5591688"/>
              <a:ext cx="378510" cy="455170"/>
            </a:xfrm>
            <a:custGeom>
              <a:avLst/>
              <a:gdLst>
                <a:gd name="T0" fmla="*/ 154 w 168"/>
                <a:gd name="T1" fmla="*/ 50 h 204"/>
                <a:gd name="T2" fmla="*/ 131 w 168"/>
                <a:gd name="T3" fmla="*/ 37 h 204"/>
                <a:gd name="T4" fmla="*/ 107 w 168"/>
                <a:gd name="T5" fmla="*/ 37 h 204"/>
                <a:gd name="T6" fmla="*/ 103 w 168"/>
                <a:gd name="T7" fmla="*/ 42 h 204"/>
                <a:gd name="T8" fmla="*/ 103 w 168"/>
                <a:gd name="T9" fmla="*/ 16 h 204"/>
                <a:gd name="T10" fmla="*/ 83 w 168"/>
                <a:gd name="T11" fmla="*/ 7 h 204"/>
                <a:gd name="T12" fmla="*/ 82 w 168"/>
                <a:gd name="T13" fmla="*/ 64 h 204"/>
                <a:gd name="T14" fmla="*/ 88 w 168"/>
                <a:gd name="T15" fmla="*/ 75 h 204"/>
                <a:gd name="T16" fmla="*/ 87 w 168"/>
                <a:gd name="T17" fmla="*/ 75 h 204"/>
                <a:gd name="T18" fmla="*/ 65 w 168"/>
                <a:gd name="T19" fmla="*/ 102 h 204"/>
                <a:gd name="T20" fmla="*/ 0 w 168"/>
                <a:gd name="T21" fmla="*/ 182 h 204"/>
                <a:gd name="T22" fmla="*/ 0 w 168"/>
                <a:gd name="T23" fmla="*/ 204 h 204"/>
                <a:gd name="T24" fmla="*/ 89 w 168"/>
                <a:gd name="T25" fmla="*/ 95 h 204"/>
                <a:gd name="T26" fmla="*/ 132 w 168"/>
                <a:gd name="T27" fmla="*/ 87 h 204"/>
                <a:gd name="T28" fmla="*/ 159 w 168"/>
                <a:gd name="T29" fmla="*/ 75 h 204"/>
                <a:gd name="T30" fmla="*/ 164 w 168"/>
                <a:gd name="T31" fmla="*/ 67 h 204"/>
                <a:gd name="T32" fmla="*/ 168 w 168"/>
                <a:gd name="T33" fmla="*/ 60 h 204"/>
                <a:gd name="T34" fmla="*/ 154 w 168"/>
                <a:gd name="T35" fmla="*/ 5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204">
                  <a:moveTo>
                    <a:pt x="154" y="50"/>
                  </a:moveTo>
                  <a:cubicBezTo>
                    <a:pt x="147" y="46"/>
                    <a:pt x="139" y="41"/>
                    <a:pt x="131" y="37"/>
                  </a:cubicBezTo>
                  <a:cubicBezTo>
                    <a:pt x="107" y="37"/>
                    <a:pt x="107" y="37"/>
                    <a:pt x="107" y="37"/>
                  </a:cubicBezTo>
                  <a:cubicBezTo>
                    <a:pt x="103" y="42"/>
                    <a:pt x="103" y="42"/>
                    <a:pt x="103" y="42"/>
                  </a:cubicBezTo>
                  <a:cubicBezTo>
                    <a:pt x="103" y="16"/>
                    <a:pt x="103" y="16"/>
                    <a:pt x="103" y="16"/>
                  </a:cubicBezTo>
                  <a:cubicBezTo>
                    <a:pt x="103" y="16"/>
                    <a:pt x="96" y="0"/>
                    <a:pt x="83" y="7"/>
                  </a:cubicBezTo>
                  <a:cubicBezTo>
                    <a:pt x="85" y="52"/>
                    <a:pt x="79" y="49"/>
                    <a:pt x="82" y="64"/>
                  </a:cubicBezTo>
                  <a:cubicBezTo>
                    <a:pt x="82" y="66"/>
                    <a:pt x="87" y="74"/>
                    <a:pt x="88" y="75"/>
                  </a:cubicBezTo>
                  <a:cubicBezTo>
                    <a:pt x="87" y="75"/>
                    <a:pt x="87" y="75"/>
                    <a:pt x="87" y="75"/>
                  </a:cubicBezTo>
                  <a:cubicBezTo>
                    <a:pt x="65" y="102"/>
                    <a:pt x="65" y="102"/>
                    <a:pt x="65" y="102"/>
                  </a:cubicBezTo>
                  <a:cubicBezTo>
                    <a:pt x="0" y="182"/>
                    <a:pt x="0" y="182"/>
                    <a:pt x="0" y="182"/>
                  </a:cubicBezTo>
                  <a:cubicBezTo>
                    <a:pt x="0" y="204"/>
                    <a:pt x="0" y="204"/>
                    <a:pt x="0" y="204"/>
                  </a:cubicBezTo>
                  <a:cubicBezTo>
                    <a:pt x="89" y="95"/>
                    <a:pt x="89" y="95"/>
                    <a:pt x="89" y="95"/>
                  </a:cubicBezTo>
                  <a:cubicBezTo>
                    <a:pt x="102" y="90"/>
                    <a:pt x="118" y="90"/>
                    <a:pt x="132" y="87"/>
                  </a:cubicBezTo>
                  <a:cubicBezTo>
                    <a:pt x="142" y="85"/>
                    <a:pt x="152" y="82"/>
                    <a:pt x="159" y="75"/>
                  </a:cubicBezTo>
                  <a:cubicBezTo>
                    <a:pt x="161" y="73"/>
                    <a:pt x="162" y="70"/>
                    <a:pt x="164" y="67"/>
                  </a:cubicBezTo>
                  <a:cubicBezTo>
                    <a:pt x="165" y="65"/>
                    <a:pt x="167" y="62"/>
                    <a:pt x="168" y="60"/>
                  </a:cubicBezTo>
                  <a:cubicBezTo>
                    <a:pt x="163" y="57"/>
                    <a:pt x="158" y="53"/>
                    <a:pt x="154" y="50"/>
                  </a:cubicBezTo>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23">
              <a:extLst>
                <a:ext uri="{FF2B5EF4-FFF2-40B4-BE49-F238E27FC236}">
                  <a16:creationId xmlns:a16="http://schemas.microsoft.com/office/drawing/2014/main" id="{DEE3E4F8-09D6-4C7B-8AA5-94029393EFFC}"/>
                </a:ext>
              </a:extLst>
            </p:cNvPr>
            <p:cNvSpPr>
              <a:spLocks/>
            </p:cNvSpPr>
            <p:nvPr/>
          </p:nvSpPr>
          <p:spPr bwMode="auto">
            <a:xfrm>
              <a:off x="5396959" y="5814483"/>
              <a:ext cx="16770" cy="14374"/>
            </a:xfrm>
            <a:custGeom>
              <a:avLst/>
              <a:gdLst>
                <a:gd name="T0" fmla="*/ 4 w 7"/>
                <a:gd name="T1" fmla="*/ 6 h 6"/>
                <a:gd name="T2" fmla="*/ 0 w 7"/>
                <a:gd name="T3" fmla="*/ 3 h 6"/>
                <a:gd name="T4" fmla="*/ 2 w 7"/>
                <a:gd name="T5" fmla="*/ 0 h 6"/>
                <a:gd name="T6" fmla="*/ 6 w 7"/>
                <a:gd name="T7" fmla="*/ 3 h 6"/>
                <a:gd name="T8" fmla="*/ 6 w 7"/>
                <a:gd name="T9" fmla="*/ 5 h 6"/>
                <a:gd name="T10" fmla="*/ 4 w 7"/>
                <a:gd name="T11" fmla="*/ 6 h 6"/>
              </a:gdLst>
              <a:ahLst/>
              <a:cxnLst>
                <a:cxn ang="0">
                  <a:pos x="T0" y="T1"/>
                </a:cxn>
                <a:cxn ang="0">
                  <a:pos x="T2" y="T3"/>
                </a:cxn>
                <a:cxn ang="0">
                  <a:pos x="T4" y="T5"/>
                </a:cxn>
                <a:cxn ang="0">
                  <a:pos x="T6" y="T7"/>
                </a:cxn>
                <a:cxn ang="0">
                  <a:pos x="T8" y="T9"/>
                </a:cxn>
                <a:cxn ang="0">
                  <a:pos x="T10" y="T11"/>
                </a:cxn>
              </a:cxnLst>
              <a:rect l="0" t="0" r="r" b="b"/>
              <a:pathLst>
                <a:path w="7" h="6">
                  <a:moveTo>
                    <a:pt x="4" y="6"/>
                  </a:moveTo>
                  <a:cubicBezTo>
                    <a:pt x="0" y="3"/>
                    <a:pt x="0" y="3"/>
                    <a:pt x="0" y="3"/>
                  </a:cubicBezTo>
                  <a:cubicBezTo>
                    <a:pt x="2" y="0"/>
                    <a:pt x="2" y="0"/>
                    <a:pt x="2" y="0"/>
                  </a:cubicBezTo>
                  <a:cubicBezTo>
                    <a:pt x="6" y="3"/>
                    <a:pt x="6" y="3"/>
                    <a:pt x="6" y="3"/>
                  </a:cubicBezTo>
                  <a:cubicBezTo>
                    <a:pt x="6" y="4"/>
                    <a:pt x="7" y="5"/>
                    <a:pt x="6" y="5"/>
                  </a:cubicBezTo>
                  <a:cubicBezTo>
                    <a:pt x="5" y="6"/>
                    <a:pt x="4" y="6"/>
                    <a:pt x="4" y="6"/>
                  </a:cubicBezTo>
                  <a:close/>
                </a:path>
              </a:pathLst>
            </a:custGeom>
            <a:solidFill>
              <a:srgbClr val="E7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24">
              <a:extLst>
                <a:ext uri="{FF2B5EF4-FFF2-40B4-BE49-F238E27FC236}">
                  <a16:creationId xmlns:a16="http://schemas.microsoft.com/office/drawing/2014/main" id="{A285C8C2-869F-48E1-9CB2-DCF21F1340BE}"/>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25">
              <a:extLst>
                <a:ext uri="{FF2B5EF4-FFF2-40B4-BE49-F238E27FC236}">
                  <a16:creationId xmlns:a16="http://schemas.microsoft.com/office/drawing/2014/main" id="{A2FC1697-EB2A-4167-A76B-7A30B12678B2}"/>
                </a:ext>
              </a:extLst>
            </p:cNvPr>
            <p:cNvSpPr>
              <a:spLocks/>
            </p:cNvSpPr>
            <p:nvPr/>
          </p:nvSpPr>
          <p:spPr bwMode="auto">
            <a:xfrm>
              <a:off x="5092713" y="5596479"/>
              <a:ext cx="277894" cy="218003"/>
            </a:xfrm>
            <a:custGeom>
              <a:avLst/>
              <a:gdLst>
                <a:gd name="T0" fmla="*/ 0 w 116"/>
                <a:gd name="T1" fmla="*/ 4 h 91"/>
                <a:gd name="T2" fmla="*/ 113 w 116"/>
                <a:gd name="T3" fmla="*/ 91 h 91"/>
                <a:gd name="T4" fmla="*/ 116 w 116"/>
                <a:gd name="T5" fmla="*/ 87 h 91"/>
                <a:gd name="T6" fmla="*/ 4 w 116"/>
                <a:gd name="T7" fmla="*/ 0 h 91"/>
                <a:gd name="T8" fmla="*/ 0 w 116"/>
                <a:gd name="T9" fmla="*/ 4 h 91"/>
              </a:gdLst>
              <a:ahLst/>
              <a:cxnLst>
                <a:cxn ang="0">
                  <a:pos x="T0" y="T1"/>
                </a:cxn>
                <a:cxn ang="0">
                  <a:pos x="T2" y="T3"/>
                </a:cxn>
                <a:cxn ang="0">
                  <a:pos x="T4" y="T5"/>
                </a:cxn>
                <a:cxn ang="0">
                  <a:pos x="T6" y="T7"/>
                </a:cxn>
                <a:cxn ang="0">
                  <a:pos x="T8" y="T9"/>
                </a:cxn>
              </a:cxnLst>
              <a:rect l="0" t="0" r="r" b="b"/>
              <a:pathLst>
                <a:path w="116" h="91">
                  <a:moveTo>
                    <a:pt x="0" y="4"/>
                  </a:moveTo>
                  <a:lnTo>
                    <a:pt x="113" y="91"/>
                  </a:lnTo>
                  <a:lnTo>
                    <a:pt x="116" y="87"/>
                  </a:lnTo>
                  <a:lnTo>
                    <a:pt x="4" y="0"/>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26">
              <a:extLst>
                <a:ext uri="{FF2B5EF4-FFF2-40B4-BE49-F238E27FC236}">
                  <a16:creationId xmlns:a16="http://schemas.microsoft.com/office/drawing/2014/main" id="{14519882-93D0-470D-9DB3-94DEB7AFDCA3}"/>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27">
              <a:extLst>
                <a:ext uri="{FF2B5EF4-FFF2-40B4-BE49-F238E27FC236}">
                  <a16:creationId xmlns:a16="http://schemas.microsoft.com/office/drawing/2014/main" id="{20CCA583-208E-4D0E-B787-5988DD74017A}"/>
                </a:ext>
              </a:extLst>
            </p:cNvPr>
            <p:cNvSpPr>
              <a:spLocks/>
            </p:cNvSpPr>
            <p:nvPr/>
          </p:nvSpPr>
          <p:spPr bwMode="auto">
            <a:xfrm>
              <a:off x="5092713" y="5574919"/>
              <a:ext cx="294664" cy="239563"/>
            </a:xfrm>
            <a:custGeom>
              <a:avLst/>
              <a:gdLst>
                <a:gd name="T0" fmla="*/ 11 w 123"/>
                <a:gd name="T1" fmla="*/ 0 h 100"/>
                <a:gd name="T2" fmla="*/ 4 w 123"/>
                <a:gd name="T3" fmla="*/ 9 h 100"/>
                <a:gd name="T4" fmla="*/ 0 w 123"/>
                <a:gd name="T5" fmla="*/ 13 h 100"/>
                <a:gd name="T6" fmla="*/ 113 w 123"/>
                <a:gd name="T7" fmla="*/ 100 h 100"/>
                <a:gd name="T8" fmla="*/ 116 w 123"/>
                <a:gd name="T9" fmla="*/ 96 h 100"/>
                <a:gd name="T10" fmla="*/ 123 w 123"/>
                <a:gd name="T11" fmla="*/ 87 h 100"/>
                <a:gd name="T12" fmla="*/ 11 w 123"/>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23" h="100">
                  <a:moveTo>
                    <a:pt x="11" y="0"/>
                  </a:moveTo>
                  <a:lnTo>
                    <a:pt x="4" y="9"/>
                  </a:lnTo>
                  <a:lnTo>
                    <a:pt x="0" y="13"/>
                  </a:lnTo>
                  <a:lnTo>
                    <a:pt x="113" y="100"/>
                  </a:lnTo>
                  <a:lnTo>
                    <a:pt x="116" y="96"/>
                  </a:lnTo>
                  <a:lnTo>
                    <a:pt x="123" y="87"/>
                  </a:lnTo>
                  <a:lnTo>
                    <a:pt x="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28">
              <a:extLst>
                <a:ext uri="{FF2B5EF4-FFF2-40B4-BE49-F238E27FC236}">
                  <a16:creationId xmlns:a16="http://schemas.microsoft.com/office/drawing/2014/main" id="{F5323424-4347-4647-B942-C6433E9A8F37}"/>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29">
              <a:extLst>
                <a:ext uri="{FF2B5EF4-FFF2-40B4-BE49-F238E27FC236}">
                  <a16:creationId xmlns:a16="http://schemas.microsoft.com/office/drawing/2014/main" id="{3D7F6AF5-515D-41A5-B5DC-3AEF8112AC4F}"/>
                </a:ext>
              </a:extLst>
            </p:cNvPr>
            <p:cNvSpPr>
              <a:spLocks/>
            </p:cNvSpPr>
            <p:nvPr/>
          </p:nvSpPr>
          <p:spPr bwMode="auto">
            <a:xfrm>
              <a:off x="5087921" y="5570128"/>
              <a:ext cx="28748" cy="33539"/>
            </a:xfrm>
            <a:custGeom>
              <a:avLst/>
              <a:gdLst>
                <a:gd name="T0" fmla="*/ 0 w 12"/>
                <a:gd name="T1" fmla="*/ 11 h 14"/>
                <a:gd name="T2" fmla="*/ 3 w 12"/>
                <a:gd name="T3" fmla="*/ 14 h 14"/>
                <a:gd name="T4" fmla="*/ 12 w 12"/>
                <a:gd name="T5" fmla="*/ 3 h 14"/>
                <a:gd name="T6" fmla="*/ 8 w 12"/>
                <a:gd name="T7" fmla="*/ 0 h 14"/>
                <a:gd name="T8" fmla="*/ 0 w 12"/>
                <a:gd name="T9" fmla="*/ 11 h 14"/>
              </a:gdLst>
              <a:ahLst/>
              <a:cxnLst>
                <a:cxn ang="0">
                  <a:pos x="T0" y="T1"/>
                </a:cxn>
                <a:cxn ang="0">
                  <a:pos x="T2" y="T3"/>
                </a:cxn>
                <a:cxn ang="0">
                  <a:pos x="T4" y="T5"/>
                </a:cxn>
                <a:cxn ang="0">
                  <a:pos x="T6" y="T7"/>
                </a:cxn>
                <a:cxn ang="0">
                  <a:pos x="T8" y="T9"/>
                </a:cxn>
              </a:cxnLst>
              <a:rect l="0" t="0" r="r" b="b"/>
              <a:pathLst>
                <a:path w="12" h="14">
                  <a:moveTo>
                    <a:pt x="0" y="11"/>
                  </a:moveTo>
                  <a:lnTo>
                    <a:pt x="3" y="14"/>
                  </a:lnTo>
                  <a:lnTo>
                    <a:pt x="12" y="3"/>
                  </a:lnTo>
                  <a:lnTo>
                    <a:pt x="8" y="0"/>
                  </a:lnTo>
                  <a:lnTo>
                    <a:pt x="0"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04" name="Rectangle 130">
              <a:extLst>
                <a:ext uri="{FF2B5EF4-FFF2-40B4-BE49-F238E27FC236}">
                  <a16:creationId xmlns:a16="http://schemas.microsoft.com/office/drawing/2014/main" id="{2BFB507B-0C06-4DE1-9084-675E7D79A06D}"/>
                </a:ext>
              </a:extLst>
            </p:cNvPr>
            <p:cNvSpPr>
              <a:spLocks noChangeArrowheads="1"/>
            </p:cNvSpPr>
            <p:nvPr/>
          </p:nvSpPr>
          <p:spPr bwMode="auto">
            <a:xfrm>
              <a:off x="5087921" y="5586897"/>
              <a:ext cx="14374" cy="16770"/>
            </a:xfrm>
            <a:prstGeom prst="rect">
              <a:avLst/>
            </a:prstGeom>
            <a:solidFill>
              <a:srgbClr val="2D12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31">
              <a:extLst>
                <a:ext uri="{FF2B5EF4-FFF2-40B4-BE49-F238E27FC236}">
                  <a16:creationId xmlns:a16="http://schemas.microsoft.com/office/drawing/2014/main" id="{D1168EFD-4AC2-4477-94A7-47C884BA9AA4}"/>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32">
              <a:extLst>
                <a:ext uri="{FF2B5EF4-FFF2-40B4-BE49-F238E27FC236}">
                  <a16:creationId xmlns:a16="http://schemas.microsoft.com/office/drawing/2014/main" id="{826872CE-F5AE-4C07-8D30-5DBBB2644C6A}"/>
                </a:ext>
              </a:extLst>
            </p:cNvPr>
            <p:cNvSpPr>
              <a:spLocks/>
            </p:cNvSpPr>
            <p:nvPr/>
          </p:nvSpPr>
          <p:spPr bwMode="auto">
            <a:xfrm>
              <a:off x="5363420" y="5783339"/>
              <a:ext cx="45518" cy="43121"/>
            </a:xfrm>
            <a:custGeom>
              <a:avLst/>
              <a:gdLst>
                <a:gd name="T0" fmla="*/ 19 w 19"/>
                <a:gd name="T1" fmla="*/ 14 h 18"/>
                <a:gd name="T2" fmla="*/ 10 w 19"/>
                <a:gd name="T3" fmla="*/ 0 h 18"/>
                <a:gd name="T4" fmla="*/ 0 w 19"/>
                <a:gd name="T5" fmla="*/ 13 h 18"/>
                <a:gd name="T6" fmla="*/ 15 w 19"/>
                <a:gd name="T7" fmla="*/ 18 h 18"/>
                <a:gd name="T8" fmla="*/ 19 w 19"/>
                <a:gd name="T9" fmla="*/ 14 h 18"/>
              </a:gdLst>
              <a:ahLst/>
              <a:cxnLst>
                <a:cxn ang="0">
                  <a:pos x="T0" y="T1"/>
                </a:cxn>
                <a:cxn ang="0">
                  <a:pos x="T2" y="T3"/>
                </a:cxn>
                <a:cxn ang="0">
                  <a:pos x="T4" y="T5"/>
                </a:cxn>
                <a:cxn ang="0">
                  <a:pos x="T6" y="T7"/>
                </a:cxn>
                <a:cxn ang="0">
                  <a:pos x="T8" y="T9"/>
                </a:cxn>
              </a:cxnLst>
              <a:rect l="0" t="0" r="r" b="b"/>
              <a:pathLst>
                <a:path w="19" h="18">
                  <a:moveTo>
                    <a:pt x="19" y="14"/>
                  </a:moveTo>
                  <a:lnTo>
                    <a:pt x="10" y="0"/>
                  </a:lnTo>
                  <a:lnTo>
                    <a:pt x="0" y="13"/>
                  </a:lnTo>
                  <a:lnTo>
                    <a:pt x="15" y="18"/>
                  </a:lnTo>
                  <a:lnTo>
                    <a:pt x="1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33">
              <a:extLst>
                <a:ext uri="{FF2B5EF4-FFF2-40B4-BE49-F238E27FC236}">
                  <a16:creationId xmlns:a16="http://schemas.microsoft.com/office/drawing/2014/main" id="{DD6B6B99-956E-4256-9FB3-B7EE00ECAE6A}"/>
                </a:ext>
              </a:extLst>
            </p:cNvPr>
            <p:cNvSpPr>
              <a:spLocks/>
            </p:cNvSpPr>
            <p:nvPr/>
          </p:nvSpPr>
          <p:spPr bwMode="auto">
            <a:xfrm>
              <a:off x="5061570" y="5550963"/>
              <a:ext cx="47913" cy="47913"/>
            </a:xfrm>
            <a:custGeom>
              <a:avLst/>
              <a:gdLst>
                <a:gd name="T0" fmla="*/ 12 w 21"/>
                <a:gd name="T1" fmla="*/ 1 h 22"/>
                <a:gd name="T2" fmla="*/ 9 w 21"/>
                <a:gd name="T3" fmla="*/ 1 h 22"/>
                <a:gd name="T4" fmla="*/ 5 w 21"/>
                <a:gd name="T5" fmla="*/ 7 h 22"/>
                <a:gd name="T6" fmla="*/ 3 w 21"/>
                <a:gd name="T7" fmla="*/ 9 h 22"/>
                <a:gd name="T8" fmla="*/ 1 w 21"/>
                <a:gd name="T9" fmla="*/ 11 h 22"/>
                <a:gd name="T10" fmla="*/ 1 w 21"/>
                <a:gd name="T11" fmla="*/ 11 h 22"/>
                <a:gd name="T12" fmla="*/ 1 w 21"/>
                <a:gd name="T13" fmla="*/ 15 h 22"/>
                <a:gd name="T14" fmla="*/ 10 w 21"/>
                <a:gd name="T15" fmla="*/ 22 h 22"/>
                <a:gd name="T16" fmla="*/ 13 w 21"/>
                <a:gd name="T17" fmla="*/ 17 h 22"/>
                <a:gd name="T18" fmla="*/ 21 w 21"/>
                <a:gd name="T19" fmla="*/ 7 h 22"/>
                <a:gd name="T20" fmla="*/ 12 w 21"/>
                <a:gd name="T21"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2">
                  <a:moveTo>
                    <a:pt x="12" y="1"/>
                  </a:moveTo>
                  <a:cubicBezTo>
                    <a:pt x="11" y="0"/>
                    <a:pt x="10" y="0"/>
                    <a:pt x="9" y="1"/>
                  </a:cubicBezTo>
                  <a:cubicBezTo>
                    <a:pt x="5" y="7"/>
                    <a:pt x="5" y="7"/>
                    <a:pt x="5" y="7"/>
                  </a:cubicBezTo>
                  <a:cubicBezTo>
                    <a:pt x="4" y="7"/>
                    <a:pt x="3" y="8"/>
                    <a:pt x="3" y="9"/>
                  </a:cubicBezTo>
                  <a:cubicBezTo>
                    <a:pt x="2" y="9"/>
                    <a:pt x="2" y="10"/>
                    <a:pt x="1" y="11"/>
                  </a:cubicBezTo>
                  <a:cubicBezTo>
                    <a:pt x="1" y="11"/>
                    <a:pt x="1" y="11"/>
                    <a:pt x="1" y="11"/>
                  </a:cubicBezTo>
                  <a:cubicBezTo>
                    <a:pt x="0" y="13"/>
                    <a:pt x="0" y="14"/>
                    <a:pt x="1" y="15"/>
                  </a:cubicBezTo>
                  <a:cubicBezTo>
                    <a:pt x="10" y="22"/>
                    <a:pt x="10" y="22"/>
                    <a:pt x="10" y="22"/>
                  </a:cubicBezTo>
                  <a:cubicBezTo>
                    <a:pt x="13" y="17"/>
                    <a:pt x="13" y="17"/>
                    <a:pt x="13" y="17"/>
                  </a:cubicBezTo>
                  <a:cubicBezTo>
                    <a:pt x="21" y="7"/>
                    <a:pt x="21" y="7"/>
                    <a:pt x="21" y="7"/>
                  </a:cubicBezTo>
                  <a:cubicBezTo>
                    <a:pt x="12" y="1"/>
                    <a:pt x="12" y="1"/>
                    <a:pt x="12" y="1"/>
                  </a:cubicBezTo>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34">
              <a:extLst>
                <a:ext uri="{FF2B5EF4-FFF2-40B4-BE49-F238E27FC236}">
                  <a16:creationId xmlns:a16="http://schemas.microsoft.com/office/drawing/2014/main" id="{9C80A2F4-A829-4ECF-A169-EBB4B6C68A0B}"/>
                </a:ext>
              </a:extLst>
            </p:cNvPr>
            <p:cNvSpPr>
              <a:spLocks/>
            </p:cNvSpPr>
            <p:nvPr/>
          </p:nvSpPr>
          <p:spPr bwMode="auto">
            <a:xfrm>
              <a:off x="5061570" y="5570128"/>
              <a:ext cx="7188" cy="9583"/>
            </a:xfrm>
            <a:custGeom>
              <a:avLst/>
              <a:gdLst>
                <a:gd name="T0" fmla="*/ 3 w 3"/>
                <a:gd name="T1" fmla="*/ 0 h 4"/>
                <a:gd name="T2" fmla="*/ 1 w 3"/>
                <a:gd name="T3" fmla="*/ 2 h 4"/>
                <a:gd name="T4" fmla="*/ 1 w 3"/>
                <a:gd name="T5" fmla="*/ 2 h 4"/>
                <a:gd name="T6" fmla="*/ 0 w 3"/>
                <a:gd name="T7" fmla="*/ 4 h 4"/>
                <a:gd name="T8" fmla="*/ 1 w 3"/>
                <a:gd name="T9" fmla="*/ 2 h 4"/>
                <a:gd name="T10" fmla="*/ 1 w 3"/>
                <a:gd name="T11" fmla="*/ 2 h 4"/>
                <a:gd name="T12" fmla="*/ 3 w 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3" y="0"/>
                  </a:moveTo>
                  <a:cubicBezTo>
                    <a:pt x="2" y="1"/>
                    <a:pt x="2" y="1"/>
                    <a:pt x="1" y="2"/>
                  </a:cubicBezTo>
                  <a:cubicBezTo>
                    <a:pt x="1" y="2"/>
                    <a:pt x="1" y="2"/>
                    <a:pt x="1" y="2"/>
                  </a:cubicBezTo>
                  <a:cubicBezTo>
                    <a:pt x="0" y="3"/>
                    <a:pt x="0" y="3"/>
                    <a:pt x="0" y="4"/>
                  </a:cubicBezTo>
                  <a:cubicBezTo>
                    <a:pt x="0" y="3"/>
                    <a:pt x="0" y="3"/>
                    <a:pt x="1" y="2"/>
                  </a:cubicBezTo>
                  <a:cubicBezTo>
                    <a:pt x="1" y="2"/>
                    <a:pt x="1" y="2"/>
                    <a:pt x="1" y="2"/>
                  </a:cubicBezTo>
                  <a:cubicBezTo>
                    <a:pt x="2" y="1"/>
                    <a:pt x="2" y="1"/>
                    <a:pt x="3" y="0"/>
                  </a:cubicBezTo>
                </a:path>
              </a:pathLst>
            </a:custGeom>
            <a:solidFill>
              <a:srgbClr val="006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35">
              <a:extLst>
                <a:ext uri="{FF2B5EF4-FFF2-40B4-BE49-F238E27FC236}">
                  <a16:creationId xmlns:a16="http://schemas.microsoft.com/office/drawing/2014/main" id="{74D830EC-D523-474E-91D1-222133559CD7}"/>
                </a:ext>
              </a:extLst>
            </p:cNvPr>
            <p:cNvSpPr>
              <a:spLocks/>
            </p:cNvSpPr>
            <p:nvPr/>
          </p:nvSpPr>
          <p:spPr bwMode="auto">
            <a:xfrm>
              <a:off x="5061570" y="5570128"/>
              <a:ext cx="31144" cy="28748"/>
            </a:xfrm>
            <a:custGeom>
              <a:avLst/>
              <a:gdLst>
                <a:gd name="T0" fmla="*/ 3 w 13"/>
                <a:gd name="T1" fmla="*/ 0 h 13"/>
                <a:gd name="T2" fmla="*/ 3 w 13"/>
                <a:gd name="T3" fmla="*/ 0 h 13"/>
                <a:gd name="T4" fmla="*/ 3 w 13"/>
                <a:gd name="T5" fmla="*/ 0 h 13"/>
                <a:gd name="T6" fmla="*/ 3 w 13"/>
                <a:gd name="T7" fmla="*/ 0 h 13"/>
                <a:gd name="T8" fmla="*/ 1 w 13"/>
                <a:gd name="T9" fmla="*/ 2 h 13"/>
                <a:gd name="T10" fmla="*/ 1 w 13"/>
                <a:gd name="T11" fmla="*/ 2 h 13"/>
                <a:gd name="T12" fmla="*/ 0 w 13"/>
                <a:gd name="T13" fmla="*/ 4 h 13"/>
                <a:gd name="T14" fmla="*/ 1 w 13"/>
                <a:gd name="T15" fmla="*/ 6 h 13"/>
                <a:gd name="T16" fmla="*/ 10 w 13"/>
                <a:gd name="T17" fmla="*/ 13 h 13"/>
                <a:gd name="T18" fmla="*/ 13 w 13"/>
                <a:gd name="T19" fmla="*/ 8 h 13"/>
                <a:gd name="T20" fmla="*/ 3 w 1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3">
                  <a:moveTo>
                    <a:pt x="3" y="0"/>
                  </a:moveTo>
                  <a:cubicBezTo>
                    <a:pt x="3" y="0"/>
                    <a:pt x="3" y="0"/>
                    <a:pt x="3" y="0"/>
                  </a:cubicBezTo>
                  <a:cubicBezTo>
                    <a:pt x="3" y="0"/>
                    <a:pt x="3" y="0"/>
                    <a:pt x="3" y="0"/>
                  </a:cubicBezTo>
                  <a:cubicBezTo>
                    <a:pt x="3" y="0"/>
                    <a:pt x="3" y="0"/>
                    <a:pt x="3" y="0"/>
                  </a:cubicBezTo>
                  <a:cubicBezTo>
                    <a:pt x="2" y="1"/>
                    <a:pt x="2" y="1"/>
                    <a:pt x="1" y="2"/>
                  </a:cubicBezTo>
                  <a:cubicBezTo>
                    <a:pt x="1" y="2"/>
                    <a:pt x="1" y="2"/>
                    <a:pt x="1" y="2"/>
                  </a:cubicBezTo>
                  <a:cubicBezTo>
                    <a:pt x="0" y="3"/>
                    <a:pt x="0" y="3"/>
                    <a:pt x="0" y="4"/>
                  </a:cubicBezTo>
                  <a:cubicBezTo>
                    <a:pt x="0" y="5"/>
                    <a:pt x="1" y="6"/>
                    <a:pt x="1" y="6"/>
                  </a:cubicBezTo>
                  <a:cubicBezTo>
                    <a:pt x="10" y="13"/>
                    <a:pt x="10" y="13"/>
                    <a:pt x="10" y="13"/>
                  </a:cubicBezTo>
                  <a:cubicBezTo>
                    <a:pt x="13" y="8"/>
                    <a:pt x="13" y="8"/>
                    <a:pt x="13" y="8"/>
                  </a:cubicBezTo>
                  <a:cubicBezTo>
                    <a:pt x="3" y="0"/>
                    <a:pt x="3" y="0"/>
                    <a:pt x="3" y="0"/>
                  </a:cubicBezTo>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136">
              <a:extLst>
                <a:ext uri="{FF2B5EF4-FFF2-40B4-BE49-F238E27FC236}">
                  <a16:creationId xmlns:a16="http://schemas.microsoft.com/office/drawing/2014/main" id="{F81415CE-975C-46F3-8C7A-34A9FB4F5991}"/>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37">
              <a:extLst>
                <a:ext uri="{FF2B5EF4-FFF2-40B4-BE49-F238E27FC236}">
                  <a16:creationId xmlns:a16="http://schemas.microsoft.com/office/drawing/2014/main" id="{79A85BFF-8826-4B11-B0C1-7129F6C2DAF8}"/>
                </a:ext>
              </a:extLst>
            </p:cNvPr>
            <p:cNvSpPr>
              <a:spLocks/>
            </p:cNvSpPr>
            <p:nvPr/>
          </p:nvSpPr>
          <p:spPr bwMode="auto">
            <a:xfrm>
              <a:off x="5092713" y="5596479"/>
              <a:ext cx="277894" cy="218003"/>
            </a:xfrm>
            <a:custGeom>
              <a:avLst/>
              <a:gdLst>
                <a:gd name="T0" fmla="*/ 4 w 116"/>
                <a:gd name="T1" fmla="*/ 0 h 91"/>
                <a:gd name="T2" fmla="*/ 1 w 116"/>
                <a:gd name="T3" fmla="*/ 3 h 91"/>
                <a:gd name="T4" fmla="*/ 1 w 116"/>
                <a:gd name="T5" fmla="*/ 3 h 91"/>
                <a:gd name="T6" fmla="*/ 0 w 116"/>
                <a:gd name="T7" fmla="*/ 4 h 91"/>
                <a:gd name="T8" fmla="*/ 113 w 116"/>
                <a:gd name="T9" fmla="*/ 91 h 91"/>
                <a:gd name="T10" fmla="*/ 116 w 116"/>
                <a:gd name="T11" fmla="*/ 87 h 91"/>
                <a:gd name="T12" fmla="*/ 4 w 116"/>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116" h="91">
                  <a:moveTo>
                    <a:pt x="4" y="0"/>
                  </a:moveTo>
                  <a:lnTo>
                    <a:pt x="1" y="3"/>
                  </a:lnTo>
                  <a:lnTo>
                    <a:pt x="1" y="3"/>
                  </a:lnTo>
                  <a:lnTo>
                    <a:pt x="0" y="4"/>
                  </a:lnTo>
                  <a:lnTo>
                    <a:pt x="113" y="91"/>
                  </a:lnTo>
                  <a:lnTo>
                    <a:pt x="116" y="87"/>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38">
              <a:extLst>
                <a:ext uri="{FF2B5EF4-FFF2-40B4-BE49-F238E27FC236}">
                  <a16:creationId xmlns:a16="http://schemas.microsoft.com/office/drawing/2014/main" id="{CC0DCB5C-BE19-42A4-9A33-D5E4C40A626A}"/>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close/>
                </a:path>
              </a:pathLst>
            </a:custGeom>
            <a:solidFill>
              <a:srgbClr val="2810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39">
              <a:extLst>
                <a:ext uri="{FF2B5EF4-FFF2-40B4-BE49-F238E27FC236}">
                  <a16:creationId xmlns:a16="http://schemas.microsoft.com/office/drawing/2014/main" id="{1D6194CA-0F5F-499E-A609-3F2E6716F6E8}"/>
                </a:ext>
              </a:extLst>
            </p:cNvPr>
            <p:cNvSpPr>
              <a:spLocks/>
            </p:cNvSpPr>
            <p:nvPr/>
          </p:nvSpPr>
          <p:spPr bwMode="auto">
            <a:xfrm>
              <a:off x="5095109" y="5596479"/>
              <a:ext cx="7188" cy="7188"/>
            </a:xfrm>
            <a:custGeom>
              <a:avLst/>
              <a:gdLst>
                <a:gd name="T0" fmla="*/ 3 w 3"/>
                <a:gd name="T1" fmla="*/ 0 h 3"/>
                <a:gd name="T2" fmla="*/ 0 w 3"/>
                <a:gd name="T3" fmla="*/ 3 h 3"/>
                <a:gd name="T4" fmla="*/ 0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0" y="3"/>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40">
              <a:extLst>
                <a:ext uri="{FF2B5EF4-FFF2-40B4-BE49-F238E27FC236}">
                  <a16:creationId xmlns:a16="http://schemas.microsoft.com/office/drawing/2014/main" id="{D2A7FC61-1FEB-4AE5-ABF2-2C2B76D2F53F}"/>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41">
              <a:extLst>
                <a:ext uri="{FF2B5EF4-FFF2-40B4-BE49-F238E27FC236}">
                  <a16:creationId xmlns:a16="http://schemas.microsoft.com/office/drawing/2014/main" id="{828A6432-EA8C-4747-8AD9-8E49C9260D75}"/>
                </a:ext>
              </a:extLst>
            </p:cNvPr>
            <p:cNvSpPr>
              <a:spLocks/>
            </p:cNvSpPr>
            <p:nvPr/>
          </p:nvSpPr>
          <p:spPr bwMode="auto">
            <a:xfrm>
              <a:off x="5363420" y="5804900"/>
              <a:ext cx="7188" cy="9583"/>
            </a:xfrm>
            <a:custGeom>
              <a:avLst/>
              <a:gdLst>
                <a:gd name="T0" fmla="*/ 3 w 3"/>
                <a:gd name="T1" fmla="*/ 0 h 4"/>
                <a:gd name="T2" fmla="*/ 0 w 3"/>
                <a:gd name="T3" fmla="*/ 4 h 4"/>
                <a:gd name="T4" fmla="*/ 3 w 3"/>
                <a:gd name="T5" fmla="*/ 0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42">
              <a:extLst>
                <a:ext uri="{FF2B5EF4-FFF2-40B4-BE49-F238E27FC236}">
                  <a16:creationId xmlns:a16="http://schemas.microsoft.com/office/drawing/2014/main" id="{2E7A6A36-68F6-4329-BEF7-5ADF25C1A351}"/>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43">
              <a:extLst>
                <a:ext uri="{FF2B5EF4-FFF2-40B4-BE49-F238E27FC236}">
                  <a16:creationId xmlns:a16="http://schemas.microsoft.com/office/drawing/2014/main" id="{7295AAB1-0428-461B-8D1E-03954E96A934}"/>
                </a:ext>
              </a:extLst>
            </p:cNvPr>
            <p:cNvSpPr>
              <a:spLocks/>
            </p:cNvSpPr>
            <p:nvPr/>
          </p:nvSpPr>
          <p:spPr bwMode="auto">
            <a:xfrm>
              <a:off x="5298737" y="5709075"/>
              <a:ext cx="43121" cy="35935"/>
            </a:xfrm>
            <a:custGeom>
              <a:avLst/>
              <a:gdLst>
                <a:gd name="T0" fmla="*/ 16 w 18"/>
                <a:gd name="T1" fmla="*/ 15 h 15"/>
                <a:gd name="T2" fmla="*/ 0 w 18"/>
                <a:gd name="T3" fmla="*/ 2 h 15"/>
                <a:gd name="T4" fmla="*/ 2 w 18"/>
                <a:gd name="T5" fmla="*/ 0 h 15"/>
                <a:gd name="T6" fmla="*/ 18 w 18"/>
                <a:gd name="T7" fmla="*/ 13 h 15"/>
                <a:gd name="T8" fmla="*/ 16 w 18"/>
                <a:gd name="T9" fmla="*/ 15 h 15"/>
              </a:gdLst>
              <a:ahLst/>
              <a:cxnLst>
                <a:cxn ang="0">
                  <a:pos x="T0" y="T1"/>
                </a:cxn>
                <a:cxn ang="0">
                  <a:pos x="T2" y="T3"/>
                </a:cxn>
                <a:cxn ang="0">
                  <a:pos x="T4" y="T5"/>
                </a:cxn>
                <a:cxn ang="0">
                  <a:pos x="T6" y="T7"/>
                </a:cxn>
                <a:cxn ang="0">
                  <a:pos x="T8" y="T9"/>
                </a:cxn>
              </a:cxnLst>
              <a:rect l="0" t="0" r="r" b="b"/>
              <a:pathLst>
                <a:path w="18" h="15">
                  <a:moveTo>
                    <a:pt x="16" y="15"/>
                  </a:moveTo>
                  <a:lnTo>
                    <a:pt x="0" y="2"/>
                  </a:lnTo>
                  <a:lnTo>
                    <a:pt x="2" y="0"/>
                  </a:lnTo>
                  <a:lnTo>
                    <a:pt x="18" y="13"/>
                  </a:lnTo>
                  <a:lnTo>
                    <a:pt x="16"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44">
              <a:extLst>
                <a:ext uri="{FF2B5EF4-FFF2-40B4-BE49-F238E27FC236}">
                  <a16:creationId xmlns:a16="http://schemas.microsoft.com/office/drawing/2014/main" id="{E6C32E41-635F-4FEB-BBAC-E6D95D37E663}"/>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close/>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45">
              <a:extLst>
                <a:ext uri="{FF2B5EF4-FFF2-40B4-BE49-F238E27FC236}">
                  <a16:creationId xmlns:a16="http://schemas.microsoft.com/office/drawing/2014/main" id="{3A5235CB-6A2A-4FDA-8D08-2F533CAAC826}"/>
                </a:ext>
              </a:extLst>
            </p:cNvPr>
            <p:cNvSpPr>
              <a:spLocks/>
            </p:cNvSpPr>
            <p:nvPr/>
          </p:nvSpPr>
          <p:spPr bwMode="auto">
            <a:xfrm>
              <a:off x="5337067" y="5742614"/>
              <a:ext cx="2396" cy="2396"/>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lnTo>
                    <a:pt x="0" y="1"/>
                  </a:lnTo>
                  <a:lnTo>
                    <a:pt x="1"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20" name="Rectangle 146">
              <a:extLst>
                <a:ext uri="{FF2B5EF4-FFF2-40B4-BE49-F238E27FC236}">
                  <a16:creationId xmlns:a16="http://schemas.microsoft.com/office/drawing/2014/main" id="{604B60B5-AEEC-413D-8096-C0DA1BCA684C}"/>
                </a:ext>
              </a:extLst>
            </p:cNvPr>
            <p:cNvSpPr>
              <a:spLocks noChangeArrowheads="1"/>
            </p:cNvSpPr>
            <p:nvPr/>
          </p:nvSpPr>
          <p:spPr bwMode="auto">
            <a:xfrm>
              <a:off x="5339464" y="5740217"/>
              <a:ext cx="2396" cy="239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47">
              <a:extLst>
                <a:ext uri="{FF2B5EF4-FFF2-40B4-BE49-F238E27FC236}">
                  <a16:creationId xmlns:a16="http://schemas.microsoft.com/office/drawing/2014/main" id="{8ACC2658-5374-4DBD-8B78-7BB1285ACCDC}"/>
                </a:ext>
              </a:extLst>
            </p:cNvPr>
            <p:cNvSpPr>
              <a:spLocks/>
            </p:cNvSpPr>
            <p:nvPr/>
          </p:nvSpPr>
          <p:spPr bwMode="auto">
            <a:xfrm>
              <a:off x="5339464" y="5740217"/>
              <a:ext cx="0" cy="2396"/>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48">
              <a:extLst>
                <a:ext uri="{FF2B5EF4-FFF2-40B4-BE49-F238E27FC236}">
                  <a16:creationId xmlns:a16="http://schemas.microsoft.com/office/drawing/2014/main" id="{4D12CD04-F901-4B5A-BC3E-D203A06BD713}"/>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close/>
                </a:path>
              </a:pathLst>
            </a:custGeom>
            <a:solidFill>
              <a:srgbClr val="532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49">
              <a:extLst>
                <a:ext uri="{FF2B5EF4-FFF2-40B4-BE49-F238E27FC236}">
                  <a16:creationId xmlns:a16="http://schemas.microsoft.com/office/drawing/2014/main" id="{30C95542-1E87-4781-AD30-3F5ED1BEE6D0}"/>
                </a:ext>
              </a:extLst>
            </p:cNvPr>
            <p:cNvSpPr>
              <a:spLocks/>
            </p:cNvSpPr>
            <p:nvPr/>
          </p:nvSpPr>
          <p:spPr bwMode="auto">
            <a:xfrm>
              <a:off x="5298737" y="5711470"/>
              <a:ext cx="40727" cy="33539"/>
            </a:xfrm>
            <a:custGeom>
              <a:avLst/>
              <a:gdLst>
                <a:gd name="T0" fmla="*/ 1 w 17"/>
                <a:gd name="T1" fmla="*/ 0 h 14"/>
                <a:gd name="T2" fmla="*/ 0 w 17"/>
                <a:gd name="T3" fmla="*/ 1 h 14"/>
                <a:gd name="T4" fmla="*/ 16 w 17"/>
                <a:gd name="T5" fmla="*/ 14 h 14"/>
                <a:gd name="T6" fmla="*/ 17 w 17"/>
                <a:gd name="T7" fmla="*/ 13 h 14"/>
                <a:gd name="T8" fmla="*/ 17 w 17"/>
                <a:gd name="T9" fmla="*/ 12 h 14"/>
                <a:gd name="T10" fmla="*/ 1 w 17"/>
                <a:gd name="T11" fmla="*/ 0 h 14"/>
              </a:gdLst>
              <a:ahLst/>
              <a:cxnLst>
                <a:cxn ang="0">
                  <a:pos x="T0" y="T1"/>
                </a:cxn>
                <a:cxn ang="0">
                  <a:pos x="T2" y="T3"/>
                </a:cxn>
                <a:cxn ang="0">
                  <a:pos x="T4" y="T5"/>
                </a:cxn>
                <a:cxn ang="0">
                  <a:pos x="T6" y="T7"/>
                </a:cxn>
                <a:cxn ang="0">
                  <a:pos x="T8" y="T9"/>
                </a:cxn>
                <a:cxn ang="0">
                  <a:pos x="T10" y="T11"/>
                </a:cxn>
              </a:cxnLst>
              <a:rect l="0" t="0" r="r" b="b"/>
              <a:pathLst>
                <a:path w="17" h="14">
                  <a:moveTo>
                    <a:pt x="1" y="0"/>
                  </a:moveTo>
                  <a:lnTo>
                    <a:pt x="0" y="1"/>
                  </a:lnTo>
                  <a:lnTo>
                    <a:pt x="16" y="14"/>
                  </a:lnTo>
                  <a:lnTo>
                    <a:pt x="17" y="13"/>
                  </a:lnTo>
                  <a:lnTo>
                    <a:pt x="17" y="1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69">
              <a:extLst>
                <a:ext uri="{FF2B5EF4-FFF2-40B4-BE49-F238E27FC236}">
                  <a16:creationId xmlns:a16="http://schemas.microsoft.com/office/drawing/2014/main" id="{C3AE3282-9D54-4F0C-97D9-990E34D95423}"/>
                </a:ext>
              </a:extLst>
            </p:cNvPr>
            <p:cNvSpPr>
              <a:spLocks/>
            </p:cNvSpPr>
            <p:nvPr/>
          </p:nvSpPr>
          <p:spPr bwMode="auto">
            <a:xfrm>
              <a:off x="4184768" y="5558149"/>
              <a:ext cx="330597" cy="493501"/>
            </a:xfrm>
            <a:custGeom>
              <a:avLst/>
              <a:gdLst>
                <a:gd name="T0" fmla="*/ 80 w 147"/>
                <a:gd name="T1" fmla="*/ 203 h 221"/>
                <a:gd name="T2" fmla="*/ 128 w 147"/>
                <a:gd name="T3" fmla="*/ 106 h 221"/>
                <a:gd name="T4" fmla="*/ 135 w 147"/>
                <a:gd name="T5" fmla="*/ 127 h 221"/>
                <a:gd name="T6" fmla="*/ 147 w 147"/>
                <a:gd name="T7" fmla="*/ 124 h 221"/>
                <a:gd name="T8" fmla="*/ 136 w 147"/>
                <a:gd name="T9" fmla="*/ 0 h 221"/>
                <a:gd name="T10" fmla="*/ 130 w 147"/>
                <a:gd name="T11" fmla="*/ 0 h 221"/>
                <a:gd name="T12" fmla="*/ 51 w 147"/>
                <a:gd name="T13" fmla="*/ 59 h 221"/>
                <a:gd name="T14" fmla="*/ 2 w 147"/>
                <a:gd name="T15" fmla="*/ 201 h 221"/>
                <a:gd name="T16" fmla="*/ 2 w 147"/>
                <a:gd name="T17" fmla="*/ 221 h 221"/>
                <a:gd name="T18" fmla="*/ 80 w 147"/>
                <a:gd name="T19" fmla="*/ 20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221">
                  <a:moveTo>
                    <a:pt x="80" y="203"/>
                  </a:moveTo>
                  <a:cubicBezTo>
                    <a:pt x="128" y="106"/>
                    <a:pt x="128" y="106"/>
                    <a:pt x="128" y="106"/>
                  </a:cubicBezTo>
                  <a:cubicBezTo>
                    <a:pt x="135" y="127"/>
                    <a:pt x="135" y="127"/>
                    <a:pt x="135" y="127"/>
                  </a:cubicBezTo>
                  <a:cubicBezTo>
                    <a:pt x="147" y="124"/>
                    <a:pt x="147" y="124"/>
                    <a:pt x="147" y="124"/>
                  </a:cubicBezTo>
                  <a:cubicBezTo>
                    <a:pt x="136" y="0"/>
                    <a:pt x="136" y="0"/>
                    <a:pt x="136" y="0"/>
                  </a:cubicBezTo>
                  <a:cubicBezTo>
                    <a:pt x="130" y="0"/>
                    <a:pt x="130" y="0"/>
                    <a:pt x="130" y="0"/>
                  </a:cubicBezTo>
                  <a:cubicBezTo>
                    <a:pt x="94" y="3"/>
                    <a:pt x="64" y="26"/>
                    <a:pt x="51" y="59"/>
                  </a:cubicBezTo>
                  <a:cubicBezTo>
                    <a:pt x="33" y="108"/>
                    <a:pt x="10" y="163"/>
                    <a:pt x="2" y="201"/>
                  </a:cubicBezTo>
                  <a:cubicBezTo>
                    <a:pt x="0" y="208"/>
                    <a:pt x="1" y="214"/>
                    <a:pt x="2" y="221"/>
                  </a:cubicBezTo>
                  <a:lnTo>
                    <a:pt x="80" y="203"/>
                  </a:lnTo>
                  <a:close/>
                </a:path>
              </a:pathLst>
            </a:custGeom>
            <a:solidFill>
              <a:srgbClr val="66D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95">
              <a:extLst>
                <a:ext uri="{FF2B5EF4-FFF2-40B4-BE49-F238E27FC236}">
                  <a16:creationId xmlns:a16="http://schemas.microsoft.com/office/drawing/2014/main" id="{0936A222-C76C-4FA1-BD50-7F838B7A5864}"/>
                </a:ext>
              </a:extLst>
            </p:cNvPr>
            <p:cNvSpPr>
              <a:spLocks/>
            </p:cNvSpPr>
            <p:nvPr/>
          </p:nvSpPr>
          <p:spPr bwMode="auto">
            <a:xfrm>
              <a:off x="5198120" y="5625227"/>
              <a:ext cx="146134" cy="117387"/>
            </a:xfrm>
            <a:custGeom>
              <a:avLst/>
              <a:gdLst>
                <a:gd name="T0" fmla="*/ 14 w 65"/>
                <a:gd name="T1" fmla="*/ 0 h 53"/>
                <a:gd name="T2" fmla="*/ 4 w 65"/>
                <a:gd name="T3" fmla="*/ 16 h 53"/>
                <a:gd name="T4" fmla="*/ 5 w 65"/>
                <a:gd name="T5" fmla="*/ 30 h 53"/>
                <a:gd name="T6" fmla="*/ 11 w 65"/>
                <a:gd name="T7" fmla="*/ 33 h 53"/>
                <a:gd name="T8" fmla="*/ 15 w 65"/>
                <a:gd name="T9" fmla="*/ 43 h 53"/>
                <a:gd name="T10" fmla="*/ 29 w 65"/>
                <a:gd name="T11" fmla="*/ 41 h 53"/>
                <a:gd name="T12" fmla="*/ 29 w 65"/>
                <a:gd name="T13" fmla="*/ 41 h 53"/>
                <a:gd name="T14" fmla="*/ 32 w 65"/>
                <a:gd name="T15" fmla="*/ 46 h 53"/>
                <a:gd name="T16" fmla="*/ 46 w 65"/>
                <a:gd name="T17" fmla="*/ 45 h 53"/>
                <a:gd name="T18" fmla="*/ 49 w 65"/>
                <a:gd name="T19" fmla="*/ 50 h 53"/>
                <a:gd name="T20" fmla="*/ 62 w 65"/>
                <a:gd name="T21" fmla="*/ 48 h 53"/>
                <a:gd name="T22" fmla="*/ 65 w 65"/>
                <a:gd name="T23" fmla="*/ 43 h 53"/>
                <a:gd name="T24" fmla="*/ 14 w 65"/>
                <a:gd name="T2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3">
                  <a:moveTo>
                    <a:pt x="14" y="0"/>
                  </a:moveTo>
                  <a:cubicBezTo>
                    <a:pt x="4" y="16"/>
                    <a:pt x="4" y="16"/>
                    <a:pt x="4" y="16"/>
                  </a:cubicBezTo>
                  <a:cubicBezTo>
                    <a:pt x="0" y="20"/>
                    <a:pt x="1" y="27"/>
                    <a:pt x="5" y="30"/>
                  </a:cubicBezTo>
                  <a:cubicBezTo>
                    <a:pt x="7" y="32"/>
                    <a:pt x="9" y="33"/>
                    <a:pt x="11" y="33"/>
                  </a:cubicBezTo>
                  <a:cubicBezTo>
                    <a:pt x="11" y="36"/>
                    <a:pt x="12" y="40"/>
                    <a:pt x="15" y="43"/>
                  </a:cubicBezTo>
                  <a:cubicBezTo>
                    <a:pt x="19" y="46"/>
                    <a:pt x="25" y="45"/>
                    <a:pt x="29" y="41"/>
                  </a:cubicBezTo>
                  <a:cubicBezTo>
                    <a:pt x="29" y="41"/>
                    <a:pt x="29" y="41"/>
                    <a:pt x="29" y="41"/>
                  </a:cubicBezTo>
                  <a:cubicBezTo>
                    <a:pt x="30" y="43"/>
                    <a:pt x="31" y="45"/>
                    <a:pt x="32" y="46"/>
                  </a:cubicBezTo>
                  <a:cubicBezTo>
                    <a:pt x="36" y="49"/>
                    <a:pt x="42" y="49"/>
                    <a:pt x="46" y="45"/>
                  </a:cubicBezTo>
                  <a:cubicBezTo>
                    <a:pt x="46" y="47"/>
                    <a:pt x="47" y="49"/>
                    <a:pt x="49" y="50"/>
                  </a:cubicBezTo>
                  <a:cubicBezTo>
                    <a:pt x="53" y="53"/>
                    <a:pt x="58" y="53"/>
                    <a:pt x="62" y="48"/>
                  </a:cubicBezTo>
                  <a:cubicBezTo>
                    <a:pt x="65" y="43"/>
                    <a:pt x="65" y="43"/>
                    <a:pt x="65" y="43"/>
                  </a:cubicBezTo>
                  <a:lnTo>
                    <a:pt x="14" y="0"/>
                  </a:ln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26" name="Rectangle 225">
              <a:extLst>
                <a:ext uri="{FF2B5EF4-FFF2-40B4-BE49-F238E27FC236}">
                  <a16:creationId xmlns:a16="http://schemas.microsoft.com/office/drawing/2014/main" id="{61E8C3BF-73CF-43D1-800E-F35D65EF48F8}"/>
                </a:ext>
              </a:extLst>
            </p:cNvPr>
            <p:cNvSpPr/>
            <p:nvPr/>
          </p:nvSpPr>
          <p:spPr bwMode="auto">
            <a:xfrm>
              <a:off x="4601196" y="6048126"/>
              <a:ext cx="877081" cy="427863"/>
            </a:xfrm>
            <a:prstGeom prst="rect">
              <a:avLst/>
            </a:prstGeom>
            <a:solidFill>
              <a:srgbClr val="44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2741" tIns="44815" rIns="62741" bIns="44815" numCol="1" rtlCol="0" anchor="ctr" anchorCtr="0" compatLnSpc="1">
              <a:prstTxWarp prst="textNoShape">
                <a:avLst/>
              </a:prstTxWarp>
              <a:spAutoFit/>
            </a:bodyPr>
            <a:lstStyle/>
            <a:p>
              <a:pPr marL="0" marR="0" lvl="0" indent="0" algn="l" defTabSz="914043" rtl="0" eaLnBrk="1" fontAlgn="base" latinLnBrk="0" hangingPunct="1">
                <a:lnSpc>
                  <a:spcPct val="100000"/>
                </a:lnSpc>
                <a:spcBef>
                  <a:spcPct val="0"/>
                </a:spcBef>
                <a:spcAft>
                  <a:spcPct val="0"/>
                </a:spcAft>
                <a:buClrTx/>
                <a:buSzTx/>
                <a:buFontTx/>
                <a:buNone/>
                <a:tabLst/>
                <a:defRPr/>
              </a:pPr>
              <a:r>
                <a:rPr kumimoji="0" lang="en-US" sz="1567"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  User</a:t>
              </a:r>
            </a:p>
          </p:txBody>
        </p:sp>
        <p:grpSp>
          <p:nvGrpSpPr>
            <p:cNvPr id="227" name="Group 226">
              <a:extLst>
                <a:ext uri="{FF2B5EF4-FFF2-40B4-BE49-F238E27FC236}">
                  <a16:creationId xmlns:a16="http://schemas.microsoft.com/office/drawing/2014/main" id="{F19472DB-61FD-450F-B2A4-835D66B9E101}"/>
                </a:ext>
              </a:extLst>
            </p:cNvPr>
            <p:cNvGrpSpPr/>
            <p:nvPr/>
          </p:nvGrpSpPr>
          <p:grpSpPr>
            <a:xfrm>
              <a:off x="4177580" y="5788130"/>
              <a:ext cx="723481" cy="749834"/>
              <a:chOff x="4177580" y="5788130"/>
              <a:chExt cx="723481" cy="749834"/>
            </a:xfrm>
          </p:grpSpPr>
          <p:sp>
            <p:nvSpPr>
              <p:cNvPr id="228" name="Freeform 170">
                <a:extLst>
                  <a:ext uri="{FF2B5EF4-FFF2-40B4-BE49-F238E27FC236}">
                    <a16:creationId xmlns:a16="http://schemas.microsoft.com/office/drawing/2014/main" id="{675C9420-9031-4DFF-AE0C-99A1644D6C29}"/>
                  </a:ext>
                </a:extLst>
              </p:cNvPr>
              <p:cNvSpPr>
                <a:spLocks/>
              </p:cNvSpPr>
              <p:nvPr/>
            </p:nvSpPr>
            <p:spPr bwMode="auto">
              <a:xfrm>
                <a:off x="4177580" y="5788130"/>
                <a:ext cx="723481" cy="749834"/>
              </a:xfrm>
              <a:custGeom>
                <a:avLst/>
                <a:gdLst>
                  <a:gd name="T0" fmla="*/ 319 w 322"/>
                  <a:gd name="T1" fmla="*/ 115 h 336"/>
                  <a:gd name="T2" fmla="*/ 320 w 322"/>
                  <a:gd name="T3" fmla="*/ 123 h 336"/>
                  <a:gd name="T4" fmla="*/ 160 w 322"/>
                  <a:gd name="T5" fmla="*/ 333 h 336"/>
                  <a:gd name="T6" fmla="*/ 152 w 322"/>
                  <a:gd name="T7" fmla="*/ 334 h 336"/>
                  <a:gd name="T8" fmla="*/ 3 w 322"/>
                  <a:gd name="T9" fmla="*/ 220 h 336"/>
                  <a:gd name="T10" fmla="*/ 2 w 322"/>
                  <a:gd name="T11" fmla="*/ 212 h 336"/>
                  <a:gd name="T12" fmla="*/ 162 w 322"/>
                  <a:gd name="T13" fmla="*/ 3 h 336"/>
                  <a:gd name="T14" fmla="*/ 170 w 322"/>
                  <a:gd name="T15" fmla="*/ 2 h 336"/>
                  <a:gd name="T16" fmla="*/ 319 w 322"/>
                  <a:gd name="T17" fmla="*/ 11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336">
                    <a:moveTo>
                      <a:pt x="319" y="115"/>
                    </a:moveTo>
                    <a:cubicBezTo>
                      <a:pt x="321" y="117"/>
                      <a:pt x="322" y="121"/>
                      <a:pt x="320" y="123"/>
                    </a:cubicBezTo>
                    <a:cubicBezTo>
                      <a:pt x="160" y="333"/>
                      <a:pt x="160" y="333"/>
                      <a:pt x="160" y="333"/>
                    </a:cubicBezTo>
                    <a:cubicBezTo>
                      <a:pt x="158" y="336"/>
                      <a:pt x="154" y="336"/>
                      <a:pt x="152" y="334"/>
                    </a:cubicBezTo>
                    <a:cubicBezTo>
                      <a:pt x="3" y="220"/>
                      <a:pt x="3" y="220"/>
                      <a:pt x="3" y="220"/>
                    </a:cubicBezTo>
                    <a:cubicBezTo>
                      <a:pt x="0" y="218"/>
                      <a:pt x="0" y="215"/>
                      <a:pt x="2" y="212"/>
                    </a:cubicBezTo>
                    <a:cubicBezTo>
                      <a:pt x="162" y="3"/>
                      <a:pt x="162" y="3"/>
                      <a:pt x="162" y="3"/>
                    </a:cubicBezTo>
                    <a:cubicBezTo>
                      <a:pt x="164" y="0"/>
                      <a:pt x="167" y="0"/>
                      <a:pt x="170" y="2"/>
                    </a:cubicBezTo>
                    <a:cubicBezTo>
                      <a:pt x="319" y="115"/>
                      <a:pt x="319" y="115"/>
                      <a:pt x="319" y="115"/>
                    </a:cubicBezTo>
                  </a:path>
                </a:pathLst>
              </a:custGeom>
              <a:solidFill>
                <a:srgbClr val="221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71">
                <a:extLst>
                  <a:ext uri="{FF2B5EF4-FFF2-40B4-BE49-F238E27FC236}">
                    <a16:creationId xmlns:a16="http://schemas.microsoft.com/office/drawing/2014/main" id="{BE941941-DC7F-42A2-8D33-20235942D6F7}"/>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close/>
                  </a:path>
                </a:pathLst>
              </a:custGeom>
              <a:solidFill>
                <a:srgbClr val="C6E7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72">
                <a:extLst>
                  <a:ext uri="{FF2B5EF4-FFF2-40B4-BE49-F238E27FC236}">
                    <a16:creationId xmlns:a16="http://schemas.microsoft.com/office/drawing/2014/main" id="{D9FAF591-7FFE-4138-8AB0-CEDFDCDB07C9}"/>
                  </a:ext>
                </a:extLst>
              </p:cNvPr>
              <p:cNvSpPr>
                <a:spLocks/>
              </p:cNvSpPr>
              <p:nvPr/>
            </p:nvSpPr>
            <p:spPr bwMode="auto">
              <a:xfrm>
                <a:off x="4218307" y="5831251"/>
                <a:ext cx="637239" cy="663591"/>
              </a:xfrm>
              <a:custGeom>
                <a:avLst/>
                <a:gdLst>
                  <a:gd name="T0" fmla="*/ 266 w 266"/>
                  <a:gd name="T1" fmla="*/ 96 h 277"/>
                  <a:gd name="T2" fmla="*/ 127 w 266"/>
                  <a:gd name="T3" fmla="*/ 277 h 277"/>
                  <a:gd name="T4" fmla="*/ 127 w 266"/>
                  <a:gd name="T5" fmla="*/ 277 h 277"/>
                  <a:gd name="T6" fmla="*/ 0 w 266"/>
                  <a:gd name="T7" fmla="*/ 181 h 277"/>
                  <a:gd name="T8" fmla="*/ 139 w 266"/>
                  <a:gd name="T9" fmla="*/ 0 h 277"/>
                  <a:gd name="T10" fmla="*/ 266 w 266"/>
                  <a:gd name="T11" fmla="*/ 96 h 277"/>
                </a:gdLst>
                <a:ahLst/>
                <a:cxnLst>
                  <a:cxn ang="0">
                    <a:pos x="T0" y="T1"/>
                  </a:cxn>
                  <a:cxn ang="0">
                    <a:pos x="T2" y="T3"/>
                  </a:cxn>
                  <a:cxn ang="0">
                    <a:pos x="T4" y="T5"/>
                  </a:cxn>
                  <a:cxn ang="0">
                    <a:pos x="T6" y="T7"/>
                  </a:cxn>
                  <a:cxn ang="0">
                    <a:pos x="T8" y="T9"/>
                  </a:cxn>
                  <a:cxn ang="0">
                    <a:pos x="T10" y="T11"/>
                  </a:cxn>
                </a:cxnLst>
                <a:rect l="0" t="0" r="r" b="b"/>
                <a:pathLst>
                  <a:path w="266" h="277">
                    <a:moveTo>
                      <a:pt x="266" y="96"/>
                    </a:moveTo>
                    <a:lnTo>
                      <a:pt x="127" y="277"/>
                    </a:lnTo>
                    <a:lnTo>
                      <a:pt x="127" y="277"/>
                    </a:lnTo>
                    <a:lnTo>
                      <a:pt x="0" y="181"/>
                    </a:lnTo>
                    <a:lnTo>
                      <a:pt x="139" y="0"/>
                    </a:lnTo>
                    <a:lnTo>
                      <a:pt x="266" y="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73">
                <a:extLst>
                  <a:ext uri="{FF2B5EF4-FFF2-40B4-BE49-F238E27FC236}">
                    <a16:creationId xmlns:a16="http://schemas.microsoft.com/office/drawing/2014/main" id="{027A4B05-8189-4D78-A2F5-5E8338A467DA}"/>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close/>
                  </a:path>
                </a:pathLst>
              </a:custGeom>
              <a:solidFill>
                <a:srgbClr val="D1E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74">
                <a:extLst>
                  <a:ext uri="{FF2B5EF4-FFF2-40B4-BE49-F238E27FC236}">
                    <a16:creationId xmlns:a16="http://schemas.microsoft.com/office/drawing/2014/main" id="{4E496BDA-6966-43EF-B516-5BEB05F565A9}"/>
                  </a:ext>
                </a:extLst>
              </p:cNvPr>
              <p:cNvSpPr>
                <a:spLocks/>
              </p:cNvSpPr>
              <p:nvPr/>
            </p:nvSpPr>
            <p:spPr bwMode="auto">
              <a:xfrm>
                <a:off x="4522552" y="5831251"/>
                <a:ext cx="332994" cy="663591"/>
              </a:xfrm>
              <a:custGeom>
                <a:avLst/>
                <a:gdLst>
                  <a:gd name="T0" fmla="*/ 12 w 139"/>
                  <a:gd name="T1" fmla="*/ 0 h 277"/>
                  <a:gd name="T2" fmla="*/ 12 w 139"/>
                  <a:gd name="T3" fmla="*/ 0 h 277"/>
                  <a:gd name="T4" fmla="*/ 0 w 139"/>
                  <a:gd name="T5" fmla="*/ 277 h 277"/>
                  <a:gd name="T6" fmla="*/ 0 w 139"/>
                  <a:gd name="T7" fmla="*/ 277 h 277"/>
                  <a:gd name="T8" fmla="*/ 139 w 139"/>
                  <a:gd name="T9" fmla="*/ 96 h 277"/>
                  <a:gd name="T10" fmla="*/ 12 w 139"/>
                  <a:gd name="T11" fmla="*/ 0 h 277"/>
                </a:gdLst>
                <a:ahLst/>
                <a:cxnLst>
                  <a:cxn ang="0">
                    <a:pos x="T0" y="T1"/>
                  </a:cxn>
                  <a:cxn ang="0">
                    <a:pos x="T2" y="T3"/>
                  </a:cxn>
                  <a:cxn ang="0">
                    <a:pos x="T4" y="T5"/>
                  </a:cxn>
                  <a:cxn ang="0">
                    <a:pos x="T6" y="T7"/>
                  </a:cxn>
                  <a:cxn ang="0">
                    <a:pos x="T8" y="T9"/>
                  </a:cxn>
                  <a:cxn ang="0">
                    <a:pos x="T10" y="T11"/>
                  </a:cxn>
                </a:cxnLst>
                <a:rect l="0" t="0" r="r" b="b"/>
                <a:pathLst>
                  <a:path w="139" h="277">
                    <a:moveTo>
                      <a:pt x="12" y="0"/>
                    </a:moveTo>
                    <a:lnTo>
                      <a:pt x="12" y="0"/>
                    </a:lnTo>
                    <a:lnTo>
                      <a:pt x="0" y="277"/>
                    </a:lnTo>
                    <a:lnTo>
                      <a:pt x="0" y="277"/>
                    </a:lnTo>
                    <a:lnTo>
                      <a:pt x="139" y="96"/>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75">
                <a:extLst>
                  <a:ext uri="{FF2B5EF4-FFF2-40B4-BE49-F238E27FC236}">
                    <a16:creationId xmlns:a16="http://schemas.microsoft.com/office/drawing/2014/main" id="{E83A08B1-F57B-4EDE-A500-9BAFACBB44FB}"/>
                  </a:ext>
                </a:extLst>
              </p:cNvPr>
              <p:cNvSpPr>
                <a:spLocks/>
              </p:cNvSpPr>
              <p:nvPr/>
            </p:nvSpPr>
            <p:spPr bwMode="auto">
              <a:xfrm>
                <a:off x="4405166" y="6070815"/>
                <a:ext cx="103013" cy="81452"/>
              </a:xfrm>
              <a:custGeom>
                <a:avLst/>
                <a:gdLst>
                  <a:gd name="T0" fmla="*/ 42 w 43"/>
                  <a:gd name="T1" fmla="*/ 34 h 34"/>
                  <a:gd name="T2" fmla="*/ 0 w 43"/>
                  <a:gd name="T3" fmla="*/ 3 h 34"/>
                  <a:gd name="T4" fmla="*/ 3 w 43"/>
                  <a:gd name="T5" fmla="*/ 0 h 34"/>
                  <a:gd name="T6" fmla="*/ 43 w 43"/>
                  <a:gd name="T7" fmla="*/ 31 h 34"/>
                  <a:gd name="T8" fmla="*/ 42 w 43"/>
                  <a:gd name="T9" fmla="*/ 34 h 34"/>
                </a:gdLst>
                <a:ahLst/>
                <a:cxnLst>
                  <a:cxn ang="0">
                    <a:pos x="T0" y="T1"/>
                  </a:cxn>
                  <a:cxn ang="0">
                    <a:pos x="T2" y="T3"/>
                  </a:cxn>
                  <a:cxn ang="0">
                    <a:pos x="T4" y="T5"/>
                  </a:cxn>
                  <a:cxn ang="0">
                    <a:pos x="T6" y="T7"/>
                  </a:cxn>
                  <a:cxn ang="0">
                    <a:pos x="T8" y="T9"/>
                  </a:cxn>
                </a:cxnLst>
                <a:rect l="0" t="0" r="r" b="b"/>
                <a:pathLst>
                  <a:path w="43" h="34">
                    <a:moveTo>
                      <a:pt x="42" y="34"/>
                    </a:moveTo>
                    <a:lnTo>
                      <a:pt x="0" y="3"/>
                    </a:lnTo>
                    <a:lnTo>
                      <a:pt x="3" y="0"/>
                    </a:lnTo>
                    <a:lnTo>
                      <a:pt x="43" y="31"/>
                    </a:lnTo>
                    <a:lnTo>
                      <a:pt x="42" y="34"/>
                    </a:ln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76">
                <a:extLst>
                  <a:ext uri="{FF2B5EF4-FFF2-40B4-BE49-F238E27FC236}">
                    <a16:creationId xmlns:a16="http://schemas.microsoft.com/office/drawing/2014/main" id="{BDF12EBE-4BD1-41AD-9628-15DC6FA8A8E9}"/>
                  </a:ext>
                </a:extLst>
              </p:cNvPr>
              <p:cNvSpPr>
                <a:spLocks/>
              </p:cNvSpPr>
              <p:nvPr/>
            </p:nvSpPr>
            <p:spPr bwMode="auto">
              <a:xfrm>
                <a:off x="4505783" y="6145080"/>
                <a:ext cx="153321" cy="122178"/>
              </a:xfrm>
              <a:custGeom>
                <a:avLst/>
                <a:gdLst>
                  <a:gd name="T0" fmla="*/ 62 w 64"/>
                  <a:gd name="T1" fmla="*/ 51 h 51"/>
                  <a:gd name="T2" fmla="*/ 0 w 64"/>
                  <a:gd name="T3" fmla="*/ 3 h 51"/>
                  <a:gd name="T4" fmla="*/ 1 w 64"/>
                  <a:gd name="T5" fmla="*/ 0 h 51"/>
                  <a:gd name="T6" fmla="*/ 64 w 64"/>
                  <a:gd name="T7" fmla="*/ 48 h 51"/>
                  <a:gd name="T8" fmla="*/ 62 w 64"/>
                  <a:gd name="T9" fmla="*/ 51 h 51"/>
                </a:gdLst>
                <a:ahLst/>
                <a:cxnLst>
                  <a:cxn ang="0">
                    <a:pos x="T0" y="T1"/>
                  </a:cxn>
                  <a:cxn ang="0">
                    <a:pos x="T2" y="T3"/>
                  </a:cxn>
                  <a:cxn ang="0">
                    <a:pos x="T4" y="T5"/>
                  </a:cxn>
                  <a:cxn ang="0">
                    <a:pos x="T6" y="T7"/>
                  </a:cxn>
                  <a:cxn ang="0">
                    <a:pos x="T8" y="T9"/>
                  </a:cxn>
                </a:cxnLst>
                <a:rect l="0" t="0" r="r" b="b"/>
                <a:pathLst>
                  <a:path w="64" h="51">
                    <a:moveTo>
                      <a:pt x="62" y="51"/>
                    </a:moveTo>
                    <a:lnTo>
                      <a:pt x="0" y="3"/>
                    </a:lnTo>
                    <a:lnTo>
                      <a:pt x="1" y="0"/>
                    </a:lnTo>
                    <a:lnTo>
                      <a:pt x="64" y="48"/>
                    </a:lnTo>
                    <a:lnTo>
                      <a:pt x="62"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77">
                <a:extLst>
                  <a:ext uri="{FF2B5EF4-FFF2-40B4-BE49-F238E27FC236}">
                    <a16:creationId xmlns:a16="http://schemas.microsoft.com/office/drawing/2014/main" id="{9B52DFE4-AE76-49C5-8812-1BC558840050}"/>
                  </a:ext>
                </a:extLst>
              </p:cNvPr>
              <p:cNvSpPr>
                <a:spLocks/>
              </p:cNvSpPr>
              <p:nvPr/>
            </p:nvSpPr>
            <p:spPr bwMode="auto">
              <a:xfrm>
                <a:off x="4383605" y="6101959"/>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78">
                <a:extLst>
                  <a:ext uri="{FF2B5EF4-FFF2-40B4-BE49-F238E27FC236}">
                    <a16:creationId xmlns:a16="http://schemas.microsoft.com/office/drawing/2014/main" id="{CC417B98-0430-4823-B268-CFE668D108C2}"/>
                  </a:ext>
                </a:extLst>
              </p:cNvPr>
              <p:cNvSpPr>
                <a:spLocks/>
              </p:cNvSpPr>
              <p:nvPr/>
            </p:nvSpPr>
            <p:spPr bwMode="auto">
              <a:xfrm>
                <a:off x="4362045" y="6133101"/>
                <a:ext cx="251542" cy="194047"/>
              </a:xfrm>
              <a:custGeom>
                <a:avLst/>
                <a:gdLst>
                  <a:gd name="T0" fmla="*/ 102 w 105"/>
                  <a:gd name="T1" fmla="*/ 81 h 81"/>
                  <a:gd name="T2" fmla="*/ 0 w 105"/>
                  <a:gd name="T3" fmla="*/ 2 h 81"/>
                  <a:gd name="T4" fmla="*/ 1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2"/>
                    </a:lnTo>
                    <a:lnTo>
                      <a:pt x="1"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79">
                <a:extLst>
                  <a:ext uri="{FF2B5EF4-FFF2-40B4-BE49-F238E27FC236}">
                    <a16:creationId xmlns:a16="http://schemas.microsoft.com/office/drawing/2014/main" id="{106C237D-EC25-48C9-A68C-FB1408C2FBD7}"/>
                  </a:ext>
                </a:extLst>
              </p:cNvPr>
              <p:cNvSpPr>
                <a:spLocks/>
              </p:cNvSpPr>
              <p:nvPr/>
            </p:nvSpPr>
            <p:spPr bwMode="auto">
              <a:xfrm>
                <a:off x="4338089" y="6161849"/>
                <a:ext cx="251542" cy="194047"/>
              </a:xfrm>
              <a:custGeom>
                <a:avLst/>
                <a:gdLst>
                  <a:gd name="T0" fmla="*/ 102 w 105"/>
                  <a:gd name="T1" fmla="*/ 81 h 81"/>
                  <a:gd name="T2" fmla="*/ 0 w 105"/>
                  <a:gd name="T3" fmla="*/ 3 h 81"/>
                  <a:gd name="T4" fmla="*/ 2 w 105"/>
                  <a:gd name="T5" fmla="*/ 0 h 81"/>
                  <a:gd name="T6" fmla="*/ 105 w 105"/>
                  <a:gd name="T7" fmla="*/ 78 h 81"/>
                  <a:gd name="T8" fmla="*/ 102 w 105"/>
                  <a:gd name="T9" fmla="*/ 81 h 81"/>
                </a:gdLst>
                <a:ahLst/>
                <a:cxnLst>
                  <a:cxn ang="0">
                    <a:pos x="T0" y="T1"/>
                  </a:cxn>
                  <a:cxn ang="0">
                    <a:pos x="T2" y="T3"/>
                  </a:cxn>
                  <a:cxn ang="0">
                    <a:pos x="T4" y="T5"/>
                  </a:cxn>
                  <a:cxn ang="0">
                    <a:pos x="T6" y="T7"/>
                  </a:cxn>
                  <a:cxn ang="0">
                    <a:pos x="T8" y="T9"/>
                  </a:cxn>
                </a:cxnLst>
                <a:rect l="0" t="0" r="r" b="b"/>
                <a:pathLst>
                  <a:path w="105" h="81">
                    <a:moveTo>
                      <a:pt x="102" y="81"/>
                    </a:moveTo>
                    <a:lnTo>
                      <a:pt x="0" y="3"/>
                    </a:lnTo>
                    <a:lnTo>
                      <a:pt x="2" y="0"/>
                    </a:lnTo>
                    <a:lnTo>
                      <a:pt x="105" y="78"/>
                    </a:lnTo>
                    <a:lnTo>
                      <a:pt x="10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80">
                <a:extLst>
                  <a:ext uri="{FF2B5EF4-FFF2-40B4-BE49-F238E27FC236}">
                    <a16:creationId xmlns:a16="http://schemas.microsoft.com/office/drawing/2014/main" id="{286E0644-2E97-4CDA-9D7E-16FF43468648}"/>
                  </a:ext>
                </a:extLst>
              </p:cNvPr>
              <p:cNvSpPr>
                <a:spLocks/>
              </p:cNvSpPr>
              <p:nvPr/>
            </p:nvSpPr>
            <p:spPr bwMode="auto">
              <a:xfrm>
                <a:off x="4472244" y="6267257"/>
                <a:ext cx="117387" cy="88639"/>
              </a:xfrm>
              <a:custGeom>
                <a:avLst/>
                <a:gdLst>
                  <a:gd name="T0" fmla="*/ 46 w 49"/>
                  <a:gd name="T1" fmla="*/ 37 h 37"/>
                  <a:gd name="T2" fmla="*/ 0 w 49"/>
                  <a:gd name="T3" fmla="*/ 2 h 37"/>
                  <a:gd name="T4" fmla="*/ 2 w 49"/>
                  <a:gd name="T5" fmla="*/ 0 h 37"/>
                  <a:gd name="T6" fmla="*/ 49 w 49"/>
                  <a:gd name="T7" fmla="*/ 34 h 37"/>
                  <a:gd name="T8" fmla="*/ 46 w 49"/>
                  <a:gd name="T9" fmla="*/ 37 h 37"/>
                </a:gdLst>
                <a:ahLst/>
                <a:cxnLst>
                  <a:cxn ang="0">
                    <a:pos x="T0" y="T1"/>
                  </a:cxn>
                  <a:cxn ang="0">
                    <a:pos x="T2" y="T3"/>
                  </a:cxn>
                  <a:cxn ang="0">
                    <a:pos x="T4" y="T5"/>
                  </a:cxn>
                  <a:cxn ang="0">
                    <a:pos x="T6" y="T7"/>
                  </a:cxn>
                  <a:cxn ang="0">
                    <a:pos x="T8" y="T9"/>
                  </a:cxn>
                </a:cxnLst>
                <a:rect l="0" t="0" r="r" b="b"/>
                <a:pathLst>
                  <a:path w="49" h="37">
                    <a:moveTo>
                      <a:pt x="46" y="37"/>
                    </a:moveTo>
                    <a:lnTo>
                      <a:pt x="0" y="2"/>
                    </a:lnTo>
                    <a:lnTo>
                      <a:pt x="2" y="0"/>
                    </a:lnTo>
                    <a:lnTo>
                      <a:pt x="49" y="34"/>
                    </a:lnTo>
                    <a:lnTo>
                      <a:pt x="46" y="37"/>
                    </a:ln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81">
                <a:extLst>
                  <a:ext uri="{FF2B5EF4-FFF2-40B4-BE49-F238E27FC236}">
                    <a16:creationId xmlns:a16="http://schemas.microsoft.com/office/drawing/2014/main" id="{0000E933-591A-4E82-8B1A-D15A870F107C}"/>
                  </a:ext>
                </a:extLst>
              </p:cNvPr>
              <p:cNvSpPr>
                <a:spLocks/>
              </p:cNvSpPr>
              <p:nvPr/>
            </p:nvSpPr>
            <p:spPr bwMode="auto">
              <a:xfrm>
                <a:off x="4314132" y="6192993"/>
                <a:ext cx="251542" cy="194047"/>
              </a:xfrm>
              <a:custGeom>
                <a:avLst/>
                <a:gdLst>
                  <a:gd name="T0" fmla="*/ 103 w 105"/>
                  <a:gd name="T1" fmla="*/ 81 h 81"/>
                  <a:gd name="T2" fmla="*/ 0 w 105"/>
                  <a:gd name="T3" fmla="*/ 3 h 81"/>
                  <a:gd name="T4" fmla="*/ 3 w 105"/>
                  <a:gd name="T5" fmla="*/ 0 h 81"/>
                  <a:gd name="T6" fmla="*/ 105 w 105"/>
                  <a:gd name="T7" fmla="*/ 78 h 81"/>
                  <a:gd name="T8" fmla="*/ 103 w 105"/>
                  <a:gd name="T9" fmla="*/ 81 h 81"/>
                </a:gdLst>
                <a:ahLst/>
                <a:cxnLst>
                  <a:cxn ang="0">
                    <a:pos x="T0" y="T1"/>
                  </a:cxn>
                  <a:cxn ang="0">
                    <a:pos x="T2" y="T3"/>
                  </a:cxn>
                  <a:cxn ang="0">
                    <a:pos x="T4" y="T5"/>
                  </a:cxn>
                  <a:cxn ang="0">
                    <a:pos x="T6" y="T7"/>
                  </a:cxn>
                  <a:cxn ang="0">
                    <a:pos x="T8" y="T9"/>
                  </a:cxn>
                </a:cxnLst>
                <a:rect l="0" t="0" r="r" b="b"/>
                <a:pathLst>
                  <a:path w="105" h="81">
                    <a:moveTo>
                      <a:pt x="103" y="81"/>
                    </a:moveTo>
                    <a:lnTo>
                      <a:pt x="0" y="3"/>
                    </a:lnTo>
                    <a:lnTo>
                      <a:pt x="3" y="0"/>
                    </a:lnTo>
                    <a:lnTo>
                      <a:pt x="105" y="78"/>
                    </a:lnTo>
                    <a:lnTo>
                      <a:pt x="10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82">
                <a:extLst>
                  <a:ext uri="{FF2B5EF4-FFF2-40B4-BE49-F238E27FC236}">
                    <a16:creationId xmlns:a16="http://schemas.microsoft.com/office/drawing/2014/main" id="{7EC5EBB9-0F81-486A-92B1-5288264C2A13}"/>
                  </a:ext>
                </a:extLst>
              </p:cNvPr>
              <p:cNvSpPr>
                <a:spLocks/>
              </p:cNvSpPr>
              <p:nvPr/>
            </p:nvSpPr>
            <p:spPr bwMode="auto">
              <a:xfrm>
                <a:off x="4290176" y="6221740"/>
                <a:ext cx="253937" cy="194047"/>
              </a:xfrm>
              <a:custGeom>
                <a:avLst/>
                <a:gdLst>
                  <a:gd name="T0" fmla="*/ 104 w 106"/>
                  <a:gd name="T1" fmla="*/ 81 h 81"/>
                  <a:gd name="T2" fmla="*/ 0 w 106"/>
                  <a:gd name="T3" fmla="*/ 4 h 81"/>
                  <a:gd name="T4" fmla="*/ 2 w 106"/>
                  <a:gd name="T5" fmla="*/ 0 h 81"/>
                  <a:gd name="T6" fmla="*/ 106 w 106"/>
                  <a:gd name="T7" fmla="*/ 78 h 81"/>
                  <a:gd name="T8" fmla="*/ 104 w 106"/>
                  <a:gd name="T9" fmla="*/ 81 h 81"/>
                </a:gdLst>
                <a:ahLst/>
                <a:cxnLst>
                  <a:cxn ang="0">
                    <a:pos x="T0" y="T1"/>
                  </a:cxn>
                  <a:cxn ang="0">
                    <a:pos x="T2" y="T3"/>
                  </a:cxn>
                  <a:cxn ang="0">
                    <a:pos x="T4" y="T5"/>
                  </a:cxn>
                  <a:cxn ang="0">
                    <a:pos x="T6" y="T7"/>
                  </a:cxn>
                  <a:cxn ang="0">
                    <a:pos x="T8" y="T9"/>
                  </a:cxn>
                </a:cxnLst>
                <a:rect l="0" t="0" r="r" b="b"/>
                <a:pathLst>
                  <a:path w="106" h="81">
                    <a:moveTo>
                      <a:pt x="104" y="81"/>
                    </a:moveTo>
                    <a:lnTo>
                      <a:pt x="0" y="4"/>
                    </a:lnTo>
                    <a:lnTo>
                      <a:pt x="2" y="0"/>
                    </a:lnTo>
                    <a:lnTo>
                      <a:pt x="106" y="78"/>
                    </a:lnTo>
                    <a:lnTo>
                      <a:pt x="10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83">
                <a:extLst>
                  <a:ext uri="{FF2B5EF4-FFF2-40B4-BE49-F238E27FC236}">
                    <a16:creationId xmlns:a16="http://schemas.microsoft.com/office/drawing/2014/main" id="{B7BECAE9-4E51-4B37-A8E8-A5DB96829A85}"/>
                  </a:ext>
                </a:extLst>
              </p:cNvPr>
              <p:cNvSpPr>
                <a:spLocks/>
              </p:cNvSpPr>
              <p:nvPr/>
            </p:nvSpPr>
            <p:spPr bwMode="auto">
              <a:xfrm>
                <a:off x="4290176" y="6221740"/>
                <a:ext cx="143738" cy="112596"/>
              </a:xfrm>
              <a:custGeom>
                <a:avLst/>
                <a:gdLst>
                  <a:gd name="T0" fmla="*/ 57 w 60"/>
                  <a:gd name="T1" fmla="*/ 47 h 47"/>
                  <a:gd name="T2" fmla="*/ 0 w 60"/>
                  <a:gd name="T3" fmla="*/ 4 h 47"/>
                  <a:gd name="T4" fmla="*/ 2 w 60"/>
                  <a:gd name="T5" fmla="*/ 0 h 47"/>
                  <a:gd name="T6" fmla="*/ 60 w 60"/>
                  <a:gd name="T7" fmla="*/ 43 h 47"/>
                  <a:gd name="T8" fmla="*/ 57 w 60"/>
                  <a:gd name="T9" fmla="*/ 47 h 47"/>
                </a:gdLst>
                <a:ahLst/>
                <a:cxnLst>
                  <a:cxn ang="0">
                    <a:pos x="T0" y="T1"/>
                  </a:cxn>
                  <a:cxn ang="0">
                    <a:pos x="T2" y="T3"/>
                  </a:cxn>
                  <a:cxn ang="0">
                    <a:pos x="T4" y="T5"/>
                  </a:cxn>
                  <a:cxn ang="0">
                    <a:pos x="T6" y="T7"/>
                  </a:cxn>
                  <a:cxn ang="0">
                    <a:pos x="T8" y="T9"/>
                  </a:cxn>
                </a:cxnLst>
                <a:rect l="0" t="0" r="r" b="b"/>
                <a:pathLst>
                  <a:path w="60" h="47">
                    <a:moveTo>
                      <a:pt x="57" y="47"/>
                    </a:moveTo>
                    <a:lnTo>
                      <a:pt x="0" y="4"/>
                    </a:lnTo>
                    <a:lnTo>
                      <a:pt x="2" y="0"/>
                    </a:lnTo>
                    <a:lnTo>
                      <a:pt x="60" y="43"/>
                    </a:lnTo>
                    <a:lnTo>
                      <a:pt x="57" y="4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84">
                <a:extLst>
                  <a:ext uri="{FF2B5EF4-FFF2-40B4-BE49-F238E27FC236}">
                    <a16:creationId xmlns:a16="http://schemas.microsoft.com/office/drawing/2014/main" id="{C2062CCB-C20A-44FA-B6E6-208E0867BEB7}"/>
                  </a:ext>
                </a:extLst>
              </p:cNvPr>
              <p:cNvSpPr>
                <a:spLocks/>
              </p:cNvSpPr>
              <p:nvPr/>
            </p:nvSpPr>
            <p:spPr bwMode="auto">
              <a:xfrm>
                <a:off x="4460265" y="5951033"/>
                <a:ext cx="136552" cy="158112"/>
              </a:xfrm>
              <a:custGeom>
                <a:avLst/>
                <a:gdLst>
                  <a:gd name="T0" fmla="*/ 40 w 61"/>
                  <a:gd name="T1" fmla="*/ 55 h 71"/>
                  <a:gd name="T2" fmla="*/ 0 w 61"/>
                  <a:gd name="T3" fmla="*/ 71 h 71"/>
                  <a:gd name="T4" fmla="*/ 5 w 61"/>
                  <a:gd name="T5" fmla="*/ 28 h 71"/>
                  <a:gd name="T6" fmla="*/ 45 w 61"/>
                  <a:gd name="T7" fmla="*/ 12 h 71"/>
                  <a:gd name="T8" fmla="*/ 46 w 61"/>
                  <a:gd name="T9" fmla="*/ 12 h 71"/>
                  <a:gd name="T10" fmla="*/ 40 w 61"/>
                  <a:gd name="T11" fmla="*/ 55 h 71"/>
                </a:gdLst>
                <a:ahLst/>
                <a:cxnLst>
                  <a:cxn ang="0">
                    <a:pos x="T0" y="T1"/>
                  </a:cxn>
                  <a:cxn ang="0">
                    <a:pos x="T2" y="T3"/>
                  </a:cxn>
                  <a:cxn ang="0">
                    <a:pos x="T4" y="T5"/>
                  </a:cxn>
                  <a:cxn ang="0">
                    <a:pos x="T6" y="T7"/>
                  </a:cxn>
                  <a:cxn ang="0">
                    <a:pos x="T8" y="T9"/>
                  </a:cxn>
                  <a:cxn ang="0">
                    <a:pos x="T10" y="T11"/>
                  </a:cxn>
                </a:cxnLst>
                <a:rect l="0" t="0" r="r" b="b"/>
                <a:pathLst>
                  <a:path w="61" h="71">
                    <a:moveTo>
                      <a:pt x="40" y="55"/>
                    </a:moveTo>
                    <a:cubicBezTo>
                      <a:pt x="0" y="71"/>
                      <a:pt x="0" y="71"/>
                      <a:pt x="0" y="71"/>
                    </a:cubicBezTo>
                    <a:cubicBezTo>
                      <a:pt x="5" y="28"/>
                      <a:pt x="5" y="28"/>
                      <a:pt x="5" y="28"/>
                    </a:cubicBezTo>
                    <a:cubicBezTo>
                      <a:pt x="8" y="9"/>
                      <a:pt x="30" y="0"/>
                      <a:pt x="45" y="12"/>
                    </a:cubicBezTo>
                    <a:cubicBezTo>
                      <a:pt x="46" y="12"/>
                      <a:pt x="46" y="12"/>
                      <a:pt x="46" y="12"/>
                    </a:cubicBezTo>
                    <a:cubicBezTo>
                      <a:pt x="61" y="24"/>
                      <a:pt x="58" y="47"/>
                      <a:pt x="40" y="55"/>
                    </a:cubicBezTo>
                    <a:close/>
                  </a:path>
                </a:pathLst>
              </a:custGeom>
              <a:solidFill>
                <a:srgbClr val="5C2D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85">
                <a:extLst>
                  <a:ext uri="{FF2B5EF4-FFF2-40B4-BE49-F238E27FC236}">
                    <a16:creationId xmlns:a16="http://schemas.microsoft.com/office/drawing/2014/main" id="{8D2727E7-9BF7-4585-91DE-4304D9F70FD5}"/>
                  </a:ext>
                </a:extLst>
              </p:cNvPr>
              <p:cNvSpPr>
                <a:spLocks/>
              </p:cNvSpPr>
              <p:nvPr/>
            </p:nvSpPr>
            <p:spPr bwMode="auto">
              <a:xfrm>
                <a:off x="4474639" y="5986968"/>
                <a:ext cx="83848" cy="95825"/>
              </a:xfrm>
              <a:custGeom>
                <a:avLst/>
                <a:gdLst>
                  <a:gd name="T0" fmla="*/ 29 w 37"/>
                  <a:gd name="T1" fmla="*/ 30 h 43"/>
                  <a:gd name="T2" fmla="*/ 29 w 37"/>
                  <a:gd name="T3" fmla="*/ 28 h 43"/>
                  <a:gd name="T4" fmla="*/ 30 w 37"/>
                  <a:gd name="T5" fmla="*/ 26 h 43"/>
                  <a:gd name="T6" fmla="*/ 32 w 37"/>
                  <a:gd name="T7" fmla="*/ 24 h 43"/>
                  <a:gd name="T8" fmla="*/ 33 w 37"/>
                  <a:gd name="T9" fmla="*/ 12 h 43"/>
                  <a:gd name="T10" fmla="*/ 35 w 37"/>
                  <a:gd name="T11" fmla="*/ 10 h 43"/>
                  <a:gd name="T12" fmla="*/ 33 w 37"/>
                  <a:gd name="T13" fmla="*/ 2 h 43"/>
                  <a:gd name="T14" fmla="*/ 25 w 37"/>
                  <a:gd name="T15" fmla="*/ 3 h 43"/>
                  <a:gd name="T16" fmla="*/ 24 w 37"/>
                  <a:gd name="T17" fmla="*/ 5 h 43"/>
                  <a:gd name="T18" fmla="*/ 13 w 37"/>
                  <a:gd name="T19" fmla="*/ 9 h 43"/>
                  <a:gd name="T20" fmla="*/ 11 w 37"/>
                  <a:gd name="T21" fmla="*/ 11 h 43"/>
                  <a:gd name="T22" fmla="*/ 10 w 37"/>
                  <a:gd name="T23" fmla="*/ 13 h 43"/>
                  <a:gd name="T24" fmla="*/ 7 w 37"/>
                  <a:gd name="T25" fmla="*/ 14 h 43"/>
                  <a:gd name="T26" fmla="*/ 7 w 37"/>
                  <a:gd name="T27" fmla="*/ 16 h 43"/>
                  <a:gd name="T28" fmla="*/ 5 w 37"/>
                  <a:gd name="T29" fmla="*/ 20 h 43"/>
                  <a:gd name="T30" fmla="*/ 3 w 37"/>
                  <a:gd name="T31" fmla="*/ 24 h 43"/>
                  <a:gd name="T32" fmla="*/ 3 w 37"/>
                  <a:gd name="T33" fmla="*/ 24 h 43"/>
                  <a:gd name="T34" fmla="*/ 7 w 37"/>
                  <a:gd name="T35" fmla="*/ 20 h 43"/>
                  <a:gd name="T36" fmla="*/ 7 w 37"/>
                  <a:gd name="T37" fmla="*/ 28 h 43"/>
                  <a:gd name="T38" fmla="*/ 5 w 37"/>
                  <a:gd name="T39" fmla="*/ 30 h 43"/>
                  <a:gd name="T40" fmla="*/ 3 w 37"/>
                  <a:gd name="T41" fmla="*/ 29 h 43"/>
                  <a:gd name="T42" fmla="*/ 4 w 37"/>
                  <a:gd name="T43" fmla="*/ 40 h 43"/>
                  <a:gd name="T44" fmla="*/ 16 w 37"/>
                  <a:gd name="T45" fmla="*/ 39 h 43"/>
                  <a:gd name="T46" fmla="*/ 14 w 37"/>
                  <a:gd name="T47" fmla="*/ 37 h 43"/>
                  <a:gd name="T48" fmla="*/ 16 w 37"/>
                  <a:gd name="T49" fmla="*/ 34 h 43"/>
                  <a:gd name="T50" fmla="*/ 24 w 37"/>
                  <a:gd name="T51" fmla="*/ 32 h 43"/>
                  <a:gd name="T52" fmla="*/ 20 w 37"/>
                  <a:gd name="T53" fmla="*/ 37 h 43"/>
                  <a:gd name="T54" fmla="*/ 20 w 37"/>
                  <a:gd name="T55" fmla="*/ 37 h 43"/>
                  <a:gd name="T56" fmla="*/ 24 w 37"/>
                  <a:gd name="T57" fmla="*/ 34 h 43"/>
                  <a:gd name="T58" fmla="*/ 27 w 37"/>
                  <a:gd name="T59" fmla="*/ 31 h 43"/>
                  <a:gd name="T60" fmla="*/ 29 w 37"/>
                  <a:gd name="T61" fmla="*/ 3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9" y="30"/>
                    </a:moveTo>
                    <a:cubicBezTo>
                      <a:pt x="29" y="30"/>
                      <a:pt x="29" y="29"/>
                      <a:pt x="29" y="28"/>
                    </a:cubicBezTo>
                    <a:cubicBezTo>
                      <a:pt x="30" y="26"/>
                      <a:pt x="30" y="26"/>
                      <a:pt x="30" y="26"/>
                    </a:cubicBezTo>
                    <a:cubicBezTo>
                      <a:pt x="32" y="24"/>
                      <a:pt x="32" y="24"/>
                      <a:pt x="32" y="24"/>
                    </a:cubicBezTo>
                    <a:cubicBezTo>
                      <a:pt x="35" y="20"/>
                      <a:pt x="35" y="16"/>
                      <a:pt x="33" y="12"/>
                    </a:cubicBezTo>
                    <a:cubicBezTo>
                      <a:pt x="34" y="11"/>
                      <a:pt x="34" y="11"/>
                      <a:pt x="35" y="10"/>
                    </a:cubicBezTo>
                    <a:cubicBezTo>
                      <a:pt x="37" y="8"/>
                      <a:pt x="36" y="4"/>
                      <a:pt x="33" y="2"/>
                    </a:cubicBezTo>
                    <a:cubicBezTo>
                      <a:pt x="31" y="0"/>
                      <a:pt x="27" y="1"/>
                      <a:pt x="25" y="3"/>
                    </a:cubicBezTo>
                    <a:cubicBezTo>
                      <a:pt x="25" y="4"/>
                      <a:pt x="25" y="4"/>
                      <a:pt x="24" y="5"/>
                    </a:cubicBezTo>
                    <a:cubicBezTo>
                      <a:pt x="20" y="4"/>
                      <a:pt x="15" y="6"/>
                      <a:pt x="13" y="9"/>
                    </a:cubicBezTo>
                    <a:cubicBezTo>
                      <a:pt x="11" y="11"/>
                      <a:pt x="11" y="11"/>
                      <a:pt x="11" y="11"/>
                    </a:cubicBezTo>
                    <a:cubicBezTo>
                      <a:pt x="10" y="13"/>
                      <a:pt x="10" y="13"/>
                      <a:pt x="10" y="13"/>
                    </a:cubicBezTo>
                    <a:cubicBezTo>
                      <a:pt x="9" y="13"/>
                      <a:pt x="8" y="13"/>
                      <a:pt x="7" y="14"/>
                    </a:cubicBezTo>
                    <a:cubicBezTo>
                      <a:pt x="7" y="15"/>
                      <a:pt x="7" y="16"/>
                      <a:pt x="7" y="16"/>
                    </a:cubicBezTo>
                    <a:cubicBezTo>
                      <a:pt x="5" y="20"/>
                      <a:pt x="5" y="20"/>
                      <a:pt x="5" y="20"/>
                    </a:cubicBezTo>
                    <a:cubicBezTo>
                      <a:pt x="4" y="21"/>
                      <a:pt x="3" y="22"/>
                      <a:pt x="3" y="24"/>
                    </a:cubicBezTo>
                    <a:cubicBezTo>
                      <a:pt x="3" y="24"/>
                      <a:pt x="3" y="24"/>
                      <a:pt x="3" y="24"/>
                    </a:cubicBezTo>
                    <a:cubicBezTo>
                      <a:pt x="7" y="20"/>
                      <a:pt x="7" y="20"/>
                      <a:pt x="7" y="20"/>
                    </a:cubicBezTo>
                    <a:cubicBezTo>
                      <a:pt x="6" y="22"/>
                      <a:pt x="6" y="25"/>
                      <a:pt x="7" y="28"/>
                    </a:cubicBezTo>
                    <a:cubicBezTo>
                      <a:pt x="5" y="30"/>
                      <a:pt x="5" y="30"/>
                      <a:pt x="5" y="30"/>
                    </a:cubicBezTo>
                    <a:cubicBezTo>
                      <a:pt x="3" y="29"/>
                      <a:pt x="3" y="29"/>
                      <a:pt x="3" y="29"/>
                    </a:cubicBezTo>
                    <a:cubicBezTo>
                      <a:pt x="0" y="32"/>
                      <a:pt x="1" y="38"/>
                      <a:pt x="4" y="40"/>
                    </a:cubicBezTo>
                    <a:cubicBezTo>
                      <a:pt x="8" y="43"/>
                      <a:pt x="13" y="42"/>
                      <a:pt x="16" y="39"/>
                    </a:cubicBezTo>
                    <a:cubicBezTo>
                      <a:pt x="14" y="37"/>
                      <a:pt x="14" y="37"/>
                      <a:pt x="14" y="37"/>
                    </a:cubicBezTo>
                    <a:cubicBezTo>
                      <a:pt x="16" y="34"/>
                      <a:pt x="16" y="34"/>
                      <a:pt x="16" y="34"/>
                    </a:cubicBezTo>
                    <a:cubicBezTo>
                      <a:pt x="19" y="35"/>
                      <a:pt x="21" y="34"/>
                      <a:pt x="24" y="32"/>
                    </a:cubicBezTo>
                    <a:cubicBezTo>
                      <a:pt x="20" y="37"/>
                      <a:pt x="20" y="37"/>
                      <a:pt x="20" y="37"/>
                    </a:cubicBezTo>
                    <a:cubicBezTo>
                      <a:pt x="20" y="37"/>
                      <a:pt x="20" y="37"/>
                      <a:pt x="20" y="37"/>
                    </a:cubicBezTo>
                    <a:cubicBezTo>
                      <a:pt x="22" y="37"/>
                      <a:pt x="23" y="36"/>
                      <a:pt x="24" y="34"/>
                    </a:cubicBezTo>
                    <a:cubicBezTo>
                      <a:pt x="27" y="31"/>
                      <a:pt x="27" y="31"/>
                      <a:pt x="27" y="31"/>
                    </a:cubicBezTo>
                    <a:cubicBezTo>
                      <a:pt x="27" y="31"/>
                      <a:pt x="28" y="31"/>
                      <a:pt x="29"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86">
                <a:extLst>
                  <a:ext uri="{FF2B5EF4-FFF2-40B4-BE49-F238E27FC236}">
                    <a16:creationId xmlns:a16="http://schemas.microsoft.com/office/drawing/2014/main" id="{828F3BC5-D3DD-4CF5-B868-08C3E26BACE6}"/>
                  </a:ext>
                </a:extLst>
              </p:cNvPr>
              <p:cNvSpPr>
                <a:spLocks/>
              </p:cNvSpPr>
              <p:nvPr/>
            </p:nvSpPr>
            <p:spPr bwMode="auto">
              <a:xfrm>
                <a:off x="4532134" y="6149871"/>
                <a:ext cx="136552" cy="160508"/>
              </a:xfrm>
              <a:custGeom>
                <a:avLst/>
                <a:gdLst>
                  <a:gd name="T0" fmla="*/ 40 w 61"/>
                  <a:gd name="T1" fmla="*/ 55 h 72"/>
                  <a:gd name="T2" fmla="*/ 0 w 61"/>
                  <a:gd name="T3" fmla="*/ 72 h 72"/>
                  <a:gd name="T4" fmla="*/ 6 w 61"/>
                  <a:gd name="T5" fmla="*/ 28 h 72"/>
                  <a:gd name="T6" fmla="*/ 45 w 61"/>
                  <a:gd name="T7" fmla="*/ 12 h 72"/>
                  <a:gd name="T8" fmla="*/ 46 w 61"/>
                  <a:gd name="T9" fmla="*/ 12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8"/>
                      <a:pt x="6" y="28"/>
                      <a:pt x="6" y="28"/>
                    </a:cubicBezTo>
                    <a:cubicBezTo>
                      <a:pt x="8" y="9"/>
                      <a:pt x="30" y="0"/>
                      <a:pt x="45" y="12"/>
                    </a:cubicBezTo>
                    <a:cubicBezTo>
                      <a:pt x="46" y="12"/>
                      <a:pt x="46" y="12"/>
                      <a:pt x="46" y="12"/>
                    </a:cubicBezTo>
                    <a:cubicBezTo>
                      <a:pt x="61" y="24"/>
                      <a:pt x="58" y="47"/>
                      <a:pt x="40" y="55"/>
                    </a:cubicBezTo>
                    <a:close/>
                  </a:path>
                </a:pathLst>
              </a:custGeom>
              <a:solidFill>
                <a:srgbClr val="40C5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87">
                <a:extLst>
                  <a:ext uri="{FF2B5EF4-FFF2-40B4-BE49-F238E27FC236}">
                    <a16:creationId xmlns:a16="http://schemas.microsoft.com/office/drawing/2014/main" id="{559A3E35-FECE-4E73-BBC0-F7A9EAE6DC39}"/>
                  </a:ext>
                </a:extLst>
              </p:cNvPr>
              <p:cNvSpPr>
                <a:spLocks/>
              </p:cNvSpPr>
              <p:nvPr/>
            </p:nvSpPr>
            <p:spPr bwMode="auto">
              <a:xfrm>
                <a:off x="4362045" y="6116332"/>
                <a:ext cx="136552" cy="160508"/>
              </a:xfrm>
              <a:custGeom>
                <a:avLst/>
                <a:gdLst>
                  <a:gd name="T0" fmla="*/ 40 w 61"/>
                  <a:gd name="T1" fmla="*/ 55 h 72"/>
                  <a:gd name="T2" fmla="*/ 0 w 61"/>
                  <a:gd name="T3" fmla="*/ 72 h 72"/>
                  <a:gd name="T4" fmla="*/ 6 w 61"/>
                  <a:gd name="T5" fmla="*/ 29 h 72"/>
                  <a:gd name="T6" fmla="*/ 45 w 61"/>
                  <a:gd name="T7" fmla="*/ 12 h 72"/>
                  <a:gd name="T8" fmla="*/ 46 w 61"/>
                  <a:gd name="T9" fmla="*/ 13 h 72"/>
                  <a:gd name="T10" fmla="*/ 40 w 61"/>
                  <a:gd name="T11" fmla="*/ 55 h 72"/>
                </a:gdLst>
                <a:ahLst/>
                <a:cxnLst>
                  <a:cxn ang="0">
                    <a:pos x="T0" y="T1"/>
                  </a:cxn>
                  <a:cxn ang="0">
                    <a:pos x="T2" y="T3"/>
                  </a:cxn>
                  <a:cxn ang="0">
                    <a:pos x="T4" y="T5"/>
                  </a:cxn>
                  <a:cxn ang="0">
                    <a:pos x="T6" y="T7"/>
                  </a:cxn>
                  <a:cxn ang="0">
                    <a:pos x="T8" y="T9"/>
                  </a:cxn>
                  <a:cxn ang="0">
                    <a:pos x="T10" y="T11"/>
                  </a:cxn>
                </a:cxnLst>
                <a:rect l="0" t="0" r="r" b="b"/>
                <a:pathLst>
                  <a:path w="61" h="72">
                    <a:moveTo>
                      <a:pt x="40" y="55"/>
                    </a:moveTo>
                    <a:cubicBezTo>
                      <a:pt x="0" y="72"/>
                      <a:pt x="0" y="72"/>
                      <a:pt x="0" y="72"/>
                    </a:cubicBezTo>
                    <a:cubicBezTo>
                      <a:pt x="6" y="29"/>
                      <a:pt x="6" y="29"/>
                      <a:pt x="6" y="29"/>
                    </a:cubicBezTo>
                    <a:cubicBezTo>
                      <a:pt x="8" y="10"/>
                      <a:pt x="30" y="0"/>
                      <a:pt x="45" y="12"/>
                    </a:cubicBezTo>
                    <a:cubicBezTo>
                      <a:pt x="46" y="13"/>
                      <a:pt x="46" y="13"/>
                      <a:pt x="46" y="13"/>
                    </a:cubicBezTo>
                    <a:cubicBezTo>
                      <a:pt x="61" y="24"/>
                      <a:pt x="58" y="48"/>
                      <a:pt x="40" y="5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88">
                <a:extLst>
                  <a:ext uri="{FF2B5EF4-FFF2-40B4-BE49-F238E27FC236}">
                    <a16:creationId xmlns:a16="http://schemas.microsoft.com/office/drawing/2014/main" id="{1F6E5463-AEEF-456C-8F27-E949D4067132}"/>
                  </a:ext>
                </a:extLst>
              </p:cNvPr>
              <p:cNvSpPr>
                <a:spLocks/>
              </p:cNvSpPr>
              <p:nvPr/>
            </p:nvSpPr>
            <p:spPr bwMode="auto">
              <a:xfrm>
                <a:off x="4551299" y="6181014"/>
                <a:ext cx="88639" cy="95825"/>
              </a:xfrm>
              <a:custGeom>
                <a:avLst/>
                <a:gdLst>
                  <a:gd name="T0" fmla="*/ 30 w 39"/>
                  <a:gd name="T1" fmla="*/ 29 h 43"/>
                  <a:gd name="T2" fmla="*/ 31 w 39"/>
                  <a:gd name="T3" fmla="*/ 27 h 43"/>
                  <a:gd name="T4" fmla="*/ 34 w 39"/>
                  <a:gd name="T5" fmla="*/ 23 h 43"/>
                  <a:gd name="T6" fmla="*/ 32 w 39"/>
                  <a:gd name="T7" fmla="*/ 5 h 43"/>
                  <a:gd name="T8" fmla="*/ 31 w 39"/>
                  <a:gd name="T9" fmla="*/ 4 h 43"/>
                  <a:gd name="T10" fmla="*/ 13 w 39"/>
                  <a:gd name="T11" fmla="*/ 7 h 43"/>
                  <a:gd name="T12" fmla="*/ 10 w 39"/>
                  <a:gd name="T13" fmla="*/ 11 h 43"/>
                  <a:gd name="T14" fmla="*/ 8 w 39"/>
                  <a:gd name="T15" fmla="*/ 12 h 43"/>
                  <a:gd name="T16" fmla="*/ 8 w 39"/>
                  <a:gd name="T17" fmla="*/ 14 h 43"/>
                  <a:gd name="T18" fmla="*/ 1 w 39"/>
                  <a:gd name="T19" fmla="*/ 23 h 43"/>
                  <a:gd name="T20" fmla="*/ 1 w 39"/>
                  <a:gd name="T21" fmla="*/ 23 h 43"/>
                  <a:gd name="T22" fmla="*/ 7 w 39"/>
                  <a:gd name="T23" fmla="*/ 26 h 43"/>
                  <a:gd name="T24" fmla="*/ 8 w 39"/>
                  <a:gd name="T25" fmla="*/ 26 h 43"/>
                  <a:gd name="T26" fmla="*/ 5 w 39"/>
                  <a:gd name="T27" fmla="*/ 29 h 43"/>
                  <a:gd name="T28" fmla="*/ 3 w 39"/>
                  <a:gd name="T29" fmla="*/ 27 h 43"/>
                  <a:gd name="T30" fmla="*/ 5 w 39"/>
                  <a:gd name="T31" fmla="*/ 40 h 43"/>
                  <a:gd name="T32" fmla="*/ 17 w 39"/>
                  <a:gd name="T33" fmla="*/ 38 h 43"/>
                  <a:gd name="T34" fmla="*/ 15 w 39"/>
                  <a:gd name="T35" fmla="*/ 36 h 43"/>
                  <a:gd name="T36" fmla="*/ 17 w 39"/>
                  <a:gd name="T37" fmla="*/ 33 h 43"/>
                  <a:gd name="T38" fmla="*/ 18 w 39"/>
                  <a:gd name="T39" fmla="*/ 33 h 43"/>
                  <a:gd name="T40" fmla="*/ 22 w 39"/>
                  <a:gd name="T41" fmla="*/ 39 h 43"/>
                  <a:gd name="T42" fmla="*/ 22 w 39"/>
                  <a:gd name="T43" fmla="*/ 39 h 43"/>
                  <a:gd name="T44" fmla="*/ 29 w 39"/>
                  <a:gd name="T45" fmla="*/ 30 h 43"/>
                  <a:gd name="T46" fmla="*/ 30 w 39"/>
                  <a:gd name="T47"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43">
                    <a:moveTo>
                      <a:pt x="30" y="29"/>
                    </a:moveTo>
                    <a:cubicBezTo>
                      <a:pt x="31" y="29"/>
                      <a:pt x="31" y="28"/>
                      <a:pt x="31" y="27"/>
                    </a:cubicBezTo>
                    <a:cubicBezTo>
                      <a:pt x="34" y="23"/>
                      <a:pt x="34" y="23"/>
                      <a:pt x="34" y="23"/>
                    </a:cubicBezTo>
                    <a:cubicBezTo>
                      <a:pt x="39" y="17"/>
                      <a:pt x="37" y="9"/>
                      <a:pt x="32" y="5"/>
                    </a:cubicBezTo>
                    <a:cubicBezTo>
                      <a:pt x="31" y="4"/>
                      <a:pt x="31" y="4"/>
                      <a:pt x="31" y="4"/>
                    </a:cubicBezTo>
                    <a:cubicBezTo>
                      <a:pt x="26" y="0"/>
                      <a:pt x="17" y="1"/>
                      <a:pt x="13" y="7"/>
                    </a:cubicBezTo>
                    <a:cubicBezTo>
                      <a:pt x="10" y="11"/>
                      <a:pt x="10" y="11"/>
                      <a:pt x="10" y="11"/>
                    </a:cubicBezTo>
                    <a:cubicBezTo>
                      <a:pt x="9" y="11"/>
                      <a:pt x="8" y="12"/>
                      <a:pt x="8" y="12"/>
                    </a:cubicBezTo>
                    <a:cubicBezTo>
                      <a:pt x="8" y="13"/>
                      <a:pt x="7" y="13"/>
                      <a:pt x="8" y="14"/>
                    </a:cubicBezTo>
                    <a:cubicBezTo>
                      <a:pt x="1" y="23"/>
                      <a:pt x="1" y="23"/>
                      <a:pt x="1" y="23"/>
                    </a:cubicBezTo>
                    <a:cubicBezTo>
                      <a:pt x="1" y="23"/>
                      <a:pt x="1" y="23"/>
                      <a:pt x="1" y="23"/>
                    </a:cubicBezTo>
                    <a:cubicBezTo>
                      <a:pt x="3" y="24"/>
                      <a:pt x="5" y="25"/>
                      <a:pt x="7" y="26"/>
                    </a:cubicBezTo>
                    <a:cubicBezTo>
                      <a:pt x="8" y="26"/>
                      <a:pt x="8" y="26"/>
                      <a:pt x="8" y="26"/>
                    </a:cubicBezTo>
                    <a:cubicBezTo>
                      <a:pt x="5" y="29"/>
                      <a:pt x="5" y="29"/>
                      <a:pt x="5" y="29"/>
                    </a:cubicBezTo>
                    <a:cubicBezTo>
                      <a:pt x="3" y="27"/>
                      <a:pt x="3" y="27"/>
                      <a:pt x="3" y="27"/>
                    </a:cubicBezTo>
                    <a:cubicBezTo>
                      <a:pt x="0" y="31"/>
                      <a:pt x="1" y="37"/>
                      <a:pt x="5" y="40"/>
                    </a:cubicBezTo>
                    <a:cubicBezTo>
                      <a:pt x="8" y="43"/>
                      <a:pt x="14" y="42"/>
                      <a:pt x="17" y="38"/>
                    </a:cubicBezTo>
                    <a:cubicBezTo>
                      <a:pt x="15" y="36"/>
                      <a:pt x="15" y="36"/>
                      <a:pt x="15" y="36"/>
                    </a:cubicBezTo>
                    <a:cubicBezTo>
                      <a:pt x="17" y="33"/>
                      <a:pt x="17" y="33"/>
                      <a:pt x="17" y="33"/>
                    </a:cubicBezTo>
                    <a:cubicBezTo>
                      <a:pt x="18" y="33"/>
                      <a:pt x="18" y="33"/>
                      <a:pt x="18" y="33"/>
                    </a:cubicBezTo>
                    <a:cubicBezTo>
                      <a:pt x="18" y="35"/>
                      <a:pt x="20" y="37"/>
                      <a:pt x="22" y="39"/>
                    </a:cubicBezTo>
                    <a:cubicBezTo>
                      <a:pt x="22" y="39"/>
                      <a:pt x="22" y="39"/>
                      <a:pt x="22" y="39"/>
                    </a:cubicBezTo>
                    <a:cubicBezTo>
                      <a:pt x="29" y="30"/>
                      <a:pt x="29" y="30"/>
                      <a:pt x="29" y="30"/>
                    </a:cubicBezTo>
                    <a:cubicBezTo>
                      <a:pt x="29" y="30"/>
                      <a:pt x="30" y="30"/>
                      <a:pt x="3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89">
                <a:extLst>
                  <a:ext uri="{FF2B5EF4-FFF2-40B4-BE49-F238E27FC236}">
                    <a16:creationId xmlns:a16="http://schemas.microsoft.com/office/drawing/2014/main" id="{23C4E672-2FAE-41E4-B7F1-33EE101C508A}"/>
                  </a:ext>
                </a:extLst>
              </p:cNvPr>
              <p:cNvSpPr>
                <a:spLocks/>
              </p:cNvSpPr>
              <p:nvPr/>
            </p:nvSpPr>
            <p:spPr bwMode="auto">
              <a:xfrm>
                <a:off x="4647125" y="5955824"/>
                <a:ext cx="160508" cy="126969"/>
              </a:xfrm>
              <a:custGeom>
                <a:avLst/>
                <a:gdLst>
                  <a:gd name="T0" fmla="*/ 64 w 67"/>
                  <a:gd name="T1" fmla="*/ 53 h 53"/>
                  <a:gd name="T2" fmla="*/ 0 w 67"/>
                  <a:gd name="T3" fmla="*/ 4 h 53"/>
                  <a:gd name="T4" fmla="*/ 3 w 67"/>
                  <a:gd name="T5" fmla="*/ 0 h 53"/>
                  <a:gd name="T6" fmla="*/ 67 w 67"/>
                  <a:gd name="T7" fmla="*/ 49 h 53"/>
                  <a:gd name="T8" fmla="*/ 64 w 67"/>
                  <a:gd name="T9" fmla="*/ 53 h 53"/>
                </a:gdLst>
                <a:ahLst/>
                <a:cxnLst>
                  <a:cxn ang="0">
                    <a:pos x="T0" y="T1"/>
                  </a:cxn>
                  <a:cxn ang="0">
                    <a:pos x="T2" y="T3"/>
                  </a:cxn>
                  <a:cxn ang="0">
                    <a:pos x="T4" y="T5"/>
                  </a:cxn>
                  <a:cxn ang="0">
                    <a:pos x="T6" y="T7"/>
                  </a:cxn>
                  <a:cxn ang="0">
                    <a:pos x="T8" y="T9"/>
                  </a:cxn>
                </a:cxnLst>
                <a:rect l="0" t="0" r="r" b="b"/>
                <a:pathLst>
                  <a:path w="67" h="53">
                    <a:moveTo>
                      <a:pt x="64" y="53"/>
                    </a:moveTo>
                    <a:lnTo>
                      <a:pt x="0" y="4"/>
                    </a:lnTo>
                    <a:lnTo>
                      <a:pt x="3" y="0"/>
                    </a:lnTo>
                    <a:lnTo>
                      <a:pt x="67" y="49"/>
                    </a:lnTo>
                    <a:lnTo>
                      <a:pt x="6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90">
                <a:extLst>
                  <a:ext uri="{FF2B5EF4-FFF2-40B4-BE49-F238E27FC236}">
                    <a16:creationId xmlns:a16="http://schemas.microsoft.com/office/drawing/2014/main" id="{53567C11-F633-4324-AC92-ECF15C14C1CD}"/>
                  </a:ext>
                </a:extLst>
              </p:cNvPr>
              <p:cNvSpPr>
                <a:spLocks/>
              </p:cNvSpPr>
              <p:nvPr/>
            </p:nvSpPr>
            <p:spPr bwMode="auto">
              <a:xfrm>
                <a:off x="4551299" y="5883955"/>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191">
                <a:extLst>
                  <a:ext uri="{FF2B5EF4-FFF2-40B4-BE49-F238E27FC236}">
                    <a16:creationId xmlns:a16="http://schemas.microsoft.com/office/drawing/2014/main" id="{DAF3639A-3973-405E-A0DB-8BCA511FB157}"/>
                  </a:ext>
                </a:extLst>
              </p:cNvPr>
              <p:cNvSpPr>
                <a:spLocks/>
              </p:cNvSpPr>
              <p:nvPr/>
            </p:nvSpPr>
            <p:spPr bwMode="auto">
              <a:xfrm>
                <a:off x="4599212" y="5919890"/>
                <a:ext cx="38330" cy="33539"/>
              </a:xfrm>
              <a:custGeom>
                <a:avLst/>
                <a:gdLst>
                  <a:gd name="T0" fmla="*/ 13 w 16"/>
                  <a:gd name="T1" fmla="*/ 14 h 14"/>
                  <a:gd name="T2" fmla="*/ 0 w 16"/>
                  <a:gd name="T3" fmla="*/ 4 h 14"/>
                  <a:gd name="T4" fmla="*/ 3 w 16"/>
                  <a:gd name="T5" fmla="*/ 0 h 14"/>
                  <a:gd name="T6" fmla="*/ 16 w 16"/>
                  <a:gd name="T7" fmla="*/ 10 h 14"/>
                  <a:gd name="T8" fmla="*/ 13 w 16"/>
                  <a:gd name="T9" fmla="*/ 14 h 14"/>
                </a:gdLst>
                <a:ahLst/>
                <a:cxnLst>
                  <a:cxn ang="0">
                    <a:pos x="T0" y="T1"/>
                  </a:cxn>
                  <a:cxn ang="0">
                    <a:pos x="T2" y="T3"/>
                  </a:cxn>
                  <a:cxn ang="0">
                    <a:pos x="T4" y="T5"/>
                  </a:cxn>
                  <a:cxn ang="0">
                    <a:pos x="T6" y="T7"/>
                  </a:cxn>
                  <a:cxn ang="0">
                    <a:pos x="T8" y="T9"/>
                  </a:cxn>
                </a:cxnLst>
                <a:rect l="0" t="0" r="r" b="b"/>
                <a:pathLst>
                  <a:path w="16" h="14">
                    <a:moveTo>
                      <a:pt x="13" y="14"/>
                    </a:moveTo>
                    <a:lnTo>
                      <a:pt x="0" y="4"/>
                    </a:lnTo>
                    <a:lnTo>
                      <a:pt x="3" y="0"/>
                    </a:lnTo>
                    <a:lnTo>
                      <a:pt x="16" y="10"/>
                    </a:ln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192">
                <a:extLst>
                  <a:ext uri="{FF2B5EF4-FFF2-40B4-BE49-F238E27FC236}">
                    <a16:creationId xmlns:a16="http://schemas.microsoft.com/office/drawing/2014/main" id="{81BA1F0F-618D-4BEB-B919-447A77D819F8}"/>
                  </a:ext>
                </a:extLst>
              </p:cNvPr>
              <p:cNvSpPr>
                <a:spLocks/>
              </p:cNvSpPr>
              <p:nvPr/>
            </p:nvSpPr>
            <p:spPr bwMode="auto">
              <a:xfrm>
                <a:off x="4378814" y="6147475"/>
                <a:ext cx="91034" cy="100617"/>
              </a:xfrm>
              <a:custGeom>
                <a:avLst/>
                <a:gdLst>
                  <a:gd name="T0" fmla="*/ 31 w 40"/>
                  <a:gd name="T1" fmla="*/ 33 h 45"/>
                  <a:gd name="T2" fmla="*/ 31 w 40"/>
                  <a:gd name="T3" fmla="*/ 31 h 45"/>
                  <a:gd name="T4" fmla="*/ 35 w 40"/>
                  <a:gd name="T5" fmla="*/ 26 h 45"/>
                  <a:gd name="T6" fmla="*/ 32 w 40"/>
                  <a:gd name="T7" fmla="*/ 5 h 45"/>
                  <a:gd name="T8" fmla="*/ 32 w 40"/>
                  <a:gd name="T9" fmla="*/ 5 h 45"/>
                  <a:gd name="T10" fmla="*/ 12 w 40"/>
                  <a:gd name="T11" fmla="*/ 8 h 45"/>
                  <a:gd name="T12" fmla="*/ 8 w 40"/>
                  <a:gd name="T13" fmla="*/ 13 h 45"/>
                  <a:gd name="T14" fmla="*/ 6 w 40"/>
                  <a:gd name="T15" fmla="*/ 14 h 45"/>
                  <a:gd name="T16" fmla="*/ 7 w 40"/>
                  <a:gd name="T17" fmla="*/ 18 h 45"/>
                  <a:gd name="T18" fmla="*/ 6 w 40"/>
                  <a:gd name="T19" fmla="*/ 18 h 45"/>
                  <a:gd name="T20" fmla="*/ 4 w 40"/>
                  <a:gd name="T21" fmla="*/ 30 h 45"/>
                  <a:gd name="T22" fmla="*/ 2 w 40"/>
                  <a:gd name="T23" fmla="*/ 32 h 45"/>
                  <a:gd name="T24" fmla="*/ 4 w 40"/>
                  <a:gd name="T25" fmla="*/ 43 h 45"/>
                  <a:gd name="T26" fmla="*/ 4 w 40"/>
                  <a:gd name="T27" fmla="*/ 43 h 45"/>
                  <a:gd name="T28" fmla="*/ 15 w 40"/>
                  <a:gd name="T29" fmla="*/ 41 h 45"/>
                  <a:gd name="T30" fmla="*/ 16 w 40"/>
                  <a:gd name="T31" fmla="*/ 39 h 45"/>
                  <a:gd name="T32" fmla="*/ 27 w 40"/>
                  <a:gd name="T33" fmla="*/ 34 h 45"/>
                  <a:gd name="T34" fmla="*/ 27 w 40"/>
                  <a:gd name="T35" fmla="*/ 33 h 45"/>
                  <a:gd name="T36" fmla="*/ 31 w 40"/>
                  <a:gd name="T3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5">
                    <a:moveTo>
                      <a:pt x="31" y="33"/>
                    </a:moveTo>
                    <a:cubicBezTo>
                      <a:pt x="31" y="32"/>
                      <a:pt x="32" y="31"/>
                      <a:pt x="31" y="31"/>
                    </a:cubicBezTo>
                    <a:cubicBezTo>
                      <a:pt x="35" y="26"/>
                      <a:pt x="35" y="26"/>
                      <a:pt x="35" y="26"/>
                    </a:cubicBezTo>
                    <a:cubicBezTo>
                      <a:pt x="40" y="19"/>
                      <a:pt x="39" y="10"/>
                      <a:pt x="32" y="5"/>
                    </a:cubicBezTo>
                    <a:cubicBezTo>
                      <a:pt x="32" y="5"/>
                      <a:pt x="32" y="5"/>
                      <a:pt x="32" y="5"/>
                    </a:cubicBezTo>
                    <a:cubicBezTo>
                      <a:pt x="26" y="0"/>
                      <a:pt x="17" y="2"/>
                      <a:pt x="12" y="8"/>
                    </a:cubicBezTo>
                    <a:cubicBezTo>
                      <a:pt x="8" y="13"/>
                      <a:pt x="8" y="13"/>
                      <a:pt x="8" y="13"/>
                    </a:cubicBezTo>
                    <a:cubicBezTo>
                      <a:pt x="7" y="13"/>
                      <a:pt x="7" y="13"/>
                      <a:pt x="6" y="14"/>
                    </a:cubicBezTo>
                    <a:cubicBezTo>
                      <a:pt x="5" y="15"/>
                      <a:pt x="6" y="17"/>
                      <a:pt x="7" y="18"/>
                    </a:cubicBezTo>
                    <a:cubicBezTo>
                      <a:pt x="6" y="18"/>
                      <a:pt x="6" y="18"/>
                      <a:pt x="6" y="18"/>
                    </a:cubicBezTo>
                    <a:cubicBezTo>
                      <a:pt x="4" y="21"/>
                      <a:pt x="3" y="26"/>
                      <a:pt x="4" y="30"/>
                    </a:cubicBezTo>
                    <a:cubicBezTo>
                      <a:pt x="2" y="32"/>
                      <a:pt x="2" y="32"/>
                      <a:pt x="2" y="32"/>
                    </a:cubicBezTo>
                    <a:cubicBezTo>
                      <a:pt x="0" y="35"/>
                      <a:pt x="0" y="40"/>
                      <a:pt x="4" y="43"/>
                    </a:cubicBezTo>
                    <a:cubicBezTo>
                      <a:pt x="4" y="43"/>
                      <a:pt x="4" y="43"/>
                      <a:pt x="4" y="43"/>
                    </a:cubicBezTo>
                    <a:cubicBezTo>
                      <a:pt x="7" y="45"/>
                      <a:pt x="12" y="45"/>
                      <a:pt x="15" y="41"/>
                    </a:cubicBezTo>
                    <a:cubicBezTo>
                      <a:pt x="16" y="39"/>
                      <a:pt x="16" y="39"/>
                      <a:pt x="16" y="39"/>
                    </a:cubicBezTo>
                    <a:cubicBezTo>
                      <a:pt x="20" y="39"/>
                      <a:pt x="24" y="37"/>
                      <a:pt x="27" y="34"/>
                    </a:cubicBezTo>
                    <a:cubicBezTo>
                      <a:pt x="27" y="33"/>
                      <a:pt x="27" y="33"/>
                      <a:pt x="27" y="33"/>
                    </a:cubicBezTo>
                    <a:cubicBezTo>
                      <a:pt x="28" y="34"/>
                      <a:pt x="30" y="34"/>
                      <a:pt x="31"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193">
                <a:extLst>
                  <a:ext uri="{FF2B5EF4-FFF2-40B4-BE49-F238E27FC236}">
                    <a16:creationId xmlns:a16="http://schemas.microsoft.com/office/drawing/2014/main" id="{F40CFFCF-BBA8-4C3D-80D9-3A54B6639C7E}"/>
                  </a:ext>
                </a:extLst>
              </p:cNvPr>
              <p:cNvSpPr>
                <a:spLocks/>
              </p:cNvSpPr>
              <p:nvPr/>
            </p:nvSpPr>
            <p:spPr bwMode="auto">
              <a:xfrm>
                <a:off x="4182372" y="6010925"/>
                <a:ext cx="572557" cy="419237"/>
              </a:xfrm>
              <a:custGeom>
                <a:avLst/>
                <a:gdLst>
                  <a:gd name="T0" fmla="*/ 246 w 254"/>
                  <a:gd name="T1" fmla="*/ 131 h 187"/>
                  <a:gd name="T2" fmla="*/ 232 w 254"/>
                  <a:gd name="T3" fmla="*/ 124 h 187"/>
                  <a:gd name="T4" fmla="*/ 212 w 254"/>
                  <a:gd name="T5" fmla="*/ 110 h 187"/>
                  <a:gd name="T6" fmla="*/ 238 w 254"/>
                  <a:gd name="T7" fmla="*/ 108 h 187"/>
                  <a:gd name="T8" fmla="*/ 246 w 254"/>
                  <a:gd name="T9" fmla="*/ 88 h 187"/>
                  <a:gd name="T10" fmla="*/ 188 w 254"/>
                  <a:gd name="T11" fmla="*/ 90 h 187"/>
                  <a:gd name="T12" fmla="*/ 184 w 254"/>
                  <a:gd name="T13" fmla="*/ 92 h 187"/>
                  <a:gd name="T14" fmla="*/ 184 w 254"/>
                  <a:gd name="T15" fmla="*/ 91 h 187"/>
                  <a:gd name="T16" fmla="*/ 81 w 254"/>
                  <a:gd name="T17" fmla="*/ 0 h 187"/>
                  <a:gd name="T18" fmla="*/ 3 w 254"/>
                  <a:gd name="T19" fmla="*/ 0 h 187"/>
                  <a:gd name="T20" fmla="*/ 2 w 254"/>
                  <a:gd name="T21" fmla="*/ 2 h 187"/>
                  <a:gd name="T22" fmla="*/ 23 w 254"/>
                  <a:gd name="T23" fmla="*/ 53 h 187"/>
                  <a:gd name="T24" fmla="*/ 149 w 254"/>
                  <a:gd name="T25" fmla="*/ 136 h 187"/>
                  <a:gd name="T26" fmla="*/ 185 w 254"/>
                  <a:gd name="T27" fmla="*/ 174 h 187"/>
                  <a:gd name="T28" fmla="*/ 205 w 254"/>
                  <a:gd name="T29" fmla="*/ 184 h 187"/>
                  <a:gd name="T30" fmla="*/ 219 w 254"/>
                  <a:gd name="T31" fmla="*/ 180 h 187"/>
                  <a:gd name="T32" fmla="*/ 220 w 254"/>
                  <a:gd name="T33" fmla="*/ 174 h 187"/>
                  <a:gd name="T34" fmla="*/ 232 w 254"/>
                  <a:gd name="T35" fmla="*/ 170 h 187"/>
                  <a:gd name="T36" fmla="*/ 233 w 254"/>
                  <a:gd name="T37" fmla="*/ 164 h 187"/>
                  <a:gd name="T38" fmla="*/ 233 w 254"/>
                  <a:gd name="T39" fmla="*/ 164 h 187"/>
                  <a:gd name="T40" fmla="*/ 247 w 254"/>
                  <a:gd name="T41" fmla="*/ 159 h 187"/>
                  <a:gd name="T42" fmla="*/ 246 w 254"/>
                  <a:gd name="T43" fmla="*/ 149 h 187"/>
                  <a:gd name="T44" fmla="*/ 250 w 254"/>
                  <a:gd name="T45" fmla="*/ 144 h 187"/>
                  <a:gd name="T46" fmla="*/ 246 w 254"/>
                  <a:gd name="T47"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4" h="187">
                    <a:moveTo>
                      <a:pt x="246" y="131"/>
                    </a:moveTo>
                    <a:cubicBezTo>
                      <a:pt x="232" y="124"/>
                      <a:pt x="232" y="124"/>
                      <a:pt x="232" y="124"/>
                    </a:cubicBezTo>
                    <a:cubicBezTo>
                      <a:pt x="212" y="110"/>
                      <a:pt x="212" y="110"/>
                      <a:pt x="212" y="110"/>
                    </a:cubicBezTo>
                    <a:cubicBezTo>
                      <a:pt x="238" y="108"/>
                      <a:pt x="238" y="108"/>
                      <a:pt x="238" y="108"/>
                    </a:cubicBezTo>
                    <a:cubicBezTo>
                      <a:pt x="238" y="108"/>
                      <a:pt x="254" y="100"/>
                      <a:pt x="246" y="88"/>
                    </a:cubicBezTo>
                    <a:cubicBezTo>
                      <a:pt x="201" y="93"/>
                      <a:pt x="203" y="87"/>
                      <a:pt x="188" y="90"/>
                    </a:cubicBezTo>
                    <a:cubicBezTo>
                      <a:pt x="186" y="91"/>
                      <a:pt x="185" y="91"/>
                      <a:pt x="184" y="92"/>
                    </a:cubicBezTo>
                    <a:cubicBezTo>
                      <a:pt x="184" y="91"/>
                      <a:pt x="184" y="91"/>
                      <a:pt x="184" y="91"/>
                    </a:cubicBezTo>
                    <a:cubicBezTo>
                      <a:pt x="81" y="0"/>
                      <a:pt x="81" y="0"/>
                      <a:pt x="81"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cubicBezTo>
                      <a:pt x="225" y="176"/>
                      <a:pt x="230" y="174"/>
                      <a:pt x="232" y="170"/>
                    </a:cubicBezTo>
                    <a:cubicBezTo>
                      <a:pt x="233" y="168"/>
                      <a:pt x="233" y="166"/>
                      <a:pt x="233" y="164"/>
                    </a:cubicBezTo>
                    <a:cubicBezTo>
                      <a:pt x="233" y="164"/>
                      <a:pt x="233" y="164"/>
                      <a:pt x="233" y="164"/>
                    </a:cubicBezTo>
                    <a:cubicBezTo>
                      <a:pt x="238" y="166"/>
                      <a:pt x="244" y="164"/>
                      <a:pt x="247" y="159"/>
                    </a:cubicBezTo>
                    <a:cubicBezTo>
                      <a:pt x="249" y="156"/>
                      <a:pt x="248" y="152"/>
                      <a:pt x="246" y="149"/>
                    </a:cubicBezTo>
                    <a:cubicBezTo>
                      <a:pt x="248" y="148"/>
                      <a:pt x="249" y="146"/>
                      <a:pt x="250" y="144"/>
                    </a:cubicBezTo>
                    <a:cubicBezTo>
                      <a:pt x="253" y="139"/>
                      <a:pt x="251" y="133"/>
                      <a:pt x="246" y="131"/>
                    </a:cubicBezTo>
                    <a:close/>
                  </a:path>
                </a:pathLst>
              </a:custGeom>
              <a:solidFill>
                <a:srgbClr val="A067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194">
                <a:extLst>
                  <a:ext uri="{FF2B5EF4-FFF2-40B4-BE49-F238E27FC236}">
                    <a16:creationId xmlns:a16="http://schemas.microsoft.com/office/drawing/2014/main" id="{2D1B07E3-B336-4790-9B7D-48FC485C2F20}"/>
                  </a:ext>
                </a:extLst>
              </p:cNvPr>
              <p:cNvSpPr>
                <a:spLocks/>
              </p:cNvSpPr>
              <p:nvPr/>
            </p:nvSpPr>
            <p:spPr bwMode="auto">
              <a:xfrm>
                <a:off x="4182372" y="6010925"/>
                <a:ext cx="495897" cy="419237"/>
              </a:xfrm>
              <a:custGeom>
                <a:avLst/>
                <a:gdLst>
                  <a:gd name="T0" fmla="*/ 158 w 220"/>
                  <a:gd name="T1" fmla="*/ 124 h 187"/>
                  <a:gd name="T2" fmla="*/ 46 w 220"/>
                  <a:gd name="T3" fmla="*/ 48 h 187"/>
                  <a:gd name="T4" fmla="*/ 24 w 220"/>
                  <a:gd name="T5" fmla="*/ 0 h 187"/>
                  <a:gd name="T6" fmla="*/ 3 w 220"/>
                  <a:gd name="T7" fmla="*/ 0 h 187"/>
                  <a:gd name="T8" fmla="*/ 2 w 220"/>
                  <a:gd name="T9" fmla="*/ 2 h 187"/>
                  <a:gd name="T10" fmla="*/ 23 w 220"/>
                  <a:gd name="T11" fmla="*/ 53 h 187"/>
                  <a:gd name="T12" fmla="*/ 149 w 220"/>
                  <a:gd name="T13" fmla="*/ 136 h 187"/>
                  <a:gd name="T14" fmla="*/ 185 w 220"/>
                  <a:gd name="T15" fmla="*/ 174 h 187"/>
                  <a:gd name="T16" fmla="*/ 205 w 220"/>
                  <a:gd name="T17" fmla="*/ 184 h 187"/>
                  <a:gd name="T18" fmla="*/ 219 w 220"/>
                  <a:gd name="T19" fmla="*/ 180 h 187"/>
                  <a:gd name="T20" fmla="*/ 220 w 220"/>
                  <a:gd name="T21" fmla="*/ 174 h 187"/>
                  <a:gd name="T22" fmla="*/ 158 w 220"/>
                  <a:gd name="T23" fmla="*/ 12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7">
                    <a:moveTo>
                      <a:pt x="158" y="124"/>
                    </a:moveTo>
                    <a:cubicBezTo>
                      <a:pt x="113" y="94"/>
                      <a:pt x="62" y="60"/>
                      <a:pt x="46" y="48"/>
                    </a:cubicBezTo>
                    <a:cubicBezTo>
                      <a:pt x="19" y="28"/>
                      <a:pt x="24" y="0"/>
                      <a:pt x="24" y="0"/>
                    </a:cubicBezTo>
                    <a:cubicBezTo>
                      <a:pt x="3" y="0"/>
                      <a:pt x="3" y="0"/>
                      <a:pt x="3" y="0"/>
                    </a:cubicBezTo>
                    <a:cubicBezTo>
                      <a:pt x="2" y="1"/>
                      <a:pt x="2" y="1"/>
                      <a:pt x="2" y="2"/>
                    </a:cubicBezTo>
                    <a:cubicBezTo>
                      <a:pt x="0" y="21"/>
                      <a:pt x="8" y="40"/>
                      <a:pt x="23" y="53"/>
                    </a:cubicBezTo>
                    <a:cubicBezTo>
                      <a:pt x="149" y="136"/>
                      <a:pt x="149" y="136"/>
                      <a:pt x="149" y="136"/>
                    </a:cubicBezTo>
                    <a:cubicBezTo>
                      <a:pt x="185" y="174"/>
                      <a:pt x="185" y="174"/>
                      <a:pt x="185" y="174"/>
                    </a:cubicBezTo>
                    <a:cubicBezTo>
                      <a:pt x="205" y="184"/>
                      <a:pt x="205" y="184"/>
                      <a:pt x="205" y="184"/>
                    </a:cubicBezTo>
                    <a:cubicBezTo>
                      <a:pt x="210" y="187"/>
                      <a:pt x="216" y="185"/>
                      <a:pt x="219" y="180"/>
                    </a:cubicBezTo>
                    <a:cubicBezTo>
                      <a:pt x="220" y="178"/>
                      <a:pt x="220" y="176"/>
                      <a:pt x="220" y="174"/>
                    </a:cubicBezTo>
                    <a:lnTo>
                      <a:pt x="158" y="124"/>
                    </a:lnTo>
                    <a:close/>
                  </a:path>
                </a:pathLst>
              </a:custGeom>
              <a:solidFill>
                <a:srgbClr val="915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505050"/>
                  </a:solidFill>
                  <a:effectLst/>
                  <a:uLnTx/>
                  <a:uFillTx/>
                  <a:latin typeface="Segoe UI"/>
                  <a:ea typeface="+mn-ea"/>
                  <a:cs typeface="+mn-cs"/>
                </a:endParaRPr>
              </a:p>
            </p:txBody>
          </p:sp>
        </p:grpSp>
      </p:grpSp>
      <p:pic>
        <p:nvPicPr>
          <p:cNvPr id="253" name="Graphic 252" descr="Checklist">
            <a:extLst>
              <a:ext uri="{FF2B5EF4-FFF2-40B4-BE49-F238E27FC236}">
                <a16:creationId xmlns:a16="http://schemas.microsoft.com/office/drawing/2014/main" id="{8A2F9C11-06DE-4DFC-9947-9D5D3AA6C4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3380" y="5057806"/>
            <a:ext cx="486412" cy="486412"/>
          </a:xfrm>
          <a:prstGeom prst="rect">
            <a:avLst/>
          </a:prstGeom>
        </p:spPr>
      </p:pic>
      <p:sp>
        <p:nvSpPr>
          <p:cNvPr id="256" name="Freeform 9">
            <a:extLst>
              <a:ext uri="{FF2B5EF4-FFF2-40B4-BE49-F238E27FC236}">
                <a16:creationId xmlns:a16="http://schemas.microsoft.com/office/drawing/2014/main" id="{29DD9E00-E729-44F9-ACDC-5A6E9F7276E6}"/>
              </a:ext>
            </a:extLst>
          </p:cNvPr>
          <p:cNvSpPr>
            <a:spLocks noChangeAspect="1"/>
          </p:cNvSpPr>
          <p:nvPr/>
        </p:nvSpPr>
        <p:spPr bwMode="auto">
          <a:xfrm>
            <a:off x="3786299" y="5044843"/>
            <a:ext cx="375051" cy="404166"/>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rgbClr val="107C10"/>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233" tIns="46616" rIns="46616" bIns="93233" numCol="1" spcCol="0" rtlCol="0" fromWordArt="0" anchor="b" anchorCtr="0" forceAA="0" compatLnSpc="1">
            <a:prstTxWarp prst="textNoShape">
              <a:avLst/>
            </a:prstTxWarp>
            <a:noAutofit/>
          </a:bodyPr>
          <a:lstStyle/>
          <a:p>
            <a:pPr marL="0" marR="0" lvl="0" indent="0" algn="ctr" defTabSz="932051"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7835570" y="2090951"/>
            <a:ext cx="4389621" cy="34367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ü"/>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Detects potential </a:t>
            </a:r>
            <a:r>
              <a:rPr kumimoji="0" lang="en-US" sz="2400" b="0" i="0" u="none" strike="noStrike" kern="1200" cap="none" spc="-100" normalizeH="0" baseline="0" noProof="0" dirty="0">
                <a:ln w="3175">
                  <a:noFill/>
                </a:ln>
                <a:gradFill>
                  <a:gsLst>
                    <a:gs pos="0">
                      <a:srgbClr val="D83B01"/>
                    </a:gs>
                    <a:gs pos="100000">
                      <a:srgbClr val="D83B01"/>
                    </a:gs>
                  </a:gsLst>
                  <a:lin ang="5400000" scaled="0"/>
                </a:gradFill>
                <a:effectLst/>
                <a:uLnTx/>
                <a:uFillTx/>
                <a:latin typeface="Segoe UI Light"/>
                <a:ea typeface="+mn-ea"/>
                <a:cs typeface="Segoe UI Semilight" panose="020B0402040204020203" pitchFamily="34" charset="0"/>
              </a:rPr>
              <a:t>SQL</a:t>
            </a:r>
            <a:r>
              <a:rPr kumimoji="0" 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en-US" sz="2400" b="0" i="0" u="none" strike="noStrike" kern="1200" cap="none" spc="-100" normalizeH="0" baseline="0" noProof="0" dirty="0">
                <a:ln w="3175">
                  <a:noFill/>
                </a:ln>
                <a:gradFill>
                  <a:gsLst>
                    <a:gs pos="0">
                      <a:srgbClr val="D83B01"/>
                    </a:gs>
                    <a:gs pos="100000">
                      <a:srgbClr val="D83B01"/>
                    </a:gs>
                  </a:gsLst>
                  <a:lin ang="5400000" scaled="0"/>
                </a:gradFill>
                <a:effectLst/>
                <a:uLnTx/>
                <a:uFillTx/>
                <a:latin typeface="Segoe UI Light"/>
                <a:ea typeface="+mn-ea"/>
                <a:cs typeface="Segoe UI Semilight" panose="020B0402040204020203" pitchFamily="34" charset="0"/>
              </a:rPr>
              <a:t>injection</a:t>
            </a:r>
            <a:r>
              <a:rPr kumimoji="0" 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attacks</a:t>
            </a:r>
          </a:p>
          <a:p>
            <a:pPr marL="336145" marR="0" lvl="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ü"/>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Detects </a:t>
            </a:r>
            <a:r>
              <a:rPr kumimoji="0" lang="en-US" sz="2400" b="0" i="0" u="none" strike="noStrike" kern="1200" cap="none" spc="-100" normalizeH="0" baseline="0" noProof="0" dirty="0">
                <a:ln w="3175">
                  <a:noFill/>
                </a:ln>
                <a:gradFill>
                  <a:gsLst>
                    <a:gs pos="0">
                      <a:srgbClr val="D83B01"/>
                    </a:gs>
                    <a:gs pos="100000">
                      <a:srgbClr val="D83B01"/>
                    </a:gs>
                  </a:gsLst>
                  <a:lin ang="5400000" scaled="0"/>
                </a:gradFill>
                <a:effectLst/>
                <a:uLnTx/>
                <a:uFillTx/>
                <a:latin typeface="Segoe UI Light"/>
                <a:ea typeface="+mn-ea"/>
                <a:cs typeface="Segoe UI Semilight" panose="020B0402040204020203" pitchFamily="34" charset="0"/>
              </a:rPr>
              <a:t>unusual</a:t>
            </a:r>
            <a:r>
              <a:rPr kumimoji="0" 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en-US" sz="2400" b="0" i="0" u="none" strike="noStrike" kern="1200" cap="none" spc="-100" normalizeH="0" baseline="0" noProof="0" dirty="0">
                <a:ln w="3175">
                  <a:noFill/>
                </a:ln>
                <a:gradFill>
                  <a:gsLst>
                    <a:gs pos="0">
                      <a:srgbClr val="D83B01"/>
                    </a:gs>
                    <a:gs pos="100000">
                      <a:srgbClr val="D83B01"/>
                    </a:gs>
                  </a:gsLst>
                  <a:lin ang="5400000" scaled="0"/>
                </a:gradFill>
                <a:effectLst/>
                <a:uLnTx/>
                <a:uFillTx/>
                <a:latin typeface="Segoe UI Light"/>
                <a:ea typeface="+mn-ea"/>
                <a:cs typeface="Segoe UI Semilight" panose="020B0402040204020203" pitchFamily="34" charset="0"/>
              </a:rPr>
              <a:t>access</a:t>
            </a:r>
            <a:r>
              <a:rPr kumimoji="0" 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&amp; </a:t>
            </a:r>
            <a:r>
              <a:rPr kumimoji="0" lang="en-US" sz="2400" b="0" i="0" u="none" strike="noStrike" kern="1200" cap="none" spc="-100" normalizeH="0" baseline="0" noProof="0" dirty="0">
                <a:ln w="3175">
                  <a:noFill/>
                </a:ln>
                <a:gradFill>
                  <a:gsLst>
                    <a:gs pos="0">
                      <a:srgbClr val="D83B01"/>
                    </a:gs>
                    <a:gs pos="100000">
                      <a:srgbClr val="D83B01"/>
                    </a:gs>
                  </a:gsLst>
                  <a:lin ang="5400000" scaled="0"/>
                </a:gradFill>
                <a:effectLst/>
                <a:uLnTx/>
                <a:uFillTx/>
                <a:latin typeface="Segoe UI Light"/>
                <a:ea typeface="+mn-ea"/>
                <a:cs typeface="Segoe UI Semilight" panose="020B0402040204020203" pitchFamily="34" charset="0"/>
              </a:rPr>
              <a:t>data</a:t>
            </a:r>
            <a:r>
              <a:rPr kumimoji="0" 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en-US" sz="2400" b="0" i="0" u="none" strike="noStrike" kern="1200" cap="none" spc="-100" normalizeH="0" baseline="0" noProof="0" dirty="0">
                <a:ln w="3175">
                  <a:noFill/>
                </a:ln>
                <a:gradFill>
                  <a:gsLst>
                    <a:gs pos="0">
                      <a:srgbClr val="D83B01"/>
                    </a:gs>
                    <a:gs pos="100000">
                      <a:srgbClr val="D83B01"/>
                    </a:gs>
                  </a:gsLst>
                  <a:lin ang="5400000" scaled="0"/>
                </a:gradFill>
                <a:effectLst/>
                <a:uLnTx/>
                <a:uFillTx/>
                <a:latin typeface="Segoe UI Light"/>
                <a:ea typeface="+mn-ea"/>
                <a:cs typeface="Segoe UI Semilight" panose="020B0402040204020203" pitchFamily="34" charset="0"/>
              </a:rPr>
              <a:t>exfiltration</a:t>
            </a:r>
            <a:r>
              <a:rPr kumimoji="0" 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activities</a:t>
            </a:r>
          </a:p>
          <a:p>
            <a:pPr marL="336145" marR="0" lvl="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ü"/>
              <a:tabLst/>
              <a:defRPr/>
            </a:pPr>
            <a:r>
              <a:rPr kumimoji="0" lang="en-US" sz="2400" b="0" i="0" u="none" strike="noStrike" kern="1200" cap="none" spc="-100" normalizeH="0" baseline="0" noProof="0" dirty="0">
                <a:ln w="3175">
                  <a:noFill/>
                </a:ln>
                <a:gradFill>
                  <a:gsLst>
                    <a:gs pos="0">
                      <a:srgbClr val="D83B01"/>
                    </a:gs>
                    <a:gs pos="100000">
                      <a:srgbClr val="D83B01"/>
                    </a:gs>
                  </a:gsLst>
                  <a:lin ang="5400000" scaled="0"/>
                </a:gradFill>
                <a:effectLst/>
                <a:uLnTx/>
                <a:uFillTx/>
                <a:latin typeface="Segoe UI Light"/>
                <a:ea typeface="+mn-ea"/>
                <a:cs typeface="Segoe UI Semilight" panose="020B0402040204020203" pitchFamily="34" charset="0"/>
              </a:rPr>
              <a:t>Actionable</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alerts to investigate &amp; remediate</a:t>
            </a:r>
          </a:p>
          <a:p>
            <a:pPr marL="336145" marR="0" lvl="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ü"/>
              <a:tabLst/>
              <a:defRPr/>
            </a:pPr>
            <a:r>
              <a:rPr kumimoji="0" lang="en-US" sz="2400" b="0" i="0" u="none" strike="noStrike" kern="1200" cap="none" spc="-100" normalizeH="0" baseline="0" noProof="0" dirty="0">
                <a:ln w="3175">
                  <a:noFill/>
                </a:ln>
                <a:gradFill>
                  <a:gsLst>
                    <a:gs pos="0">
                      <a:srgbClr val="D83B01"/>
                    </a:gs>
                    <a:gs pos="100000">
                      <a:srgbClr val="D83B01"/>
                    </a:gs>
                  </a:gsLst>
                  <a:lin ang="5400000" scaled="0"/>
                </a:gradFill>
                <a:effectLst/>
                <a:uLnTx/>
                <a:uFillTx/>
                <a:latin typeface="Segoe UI Light"/>
                <a:ea typeface="+mn-ea"/>
                <a:cs typeface="Segoe UI Semilight" panose="020B0402040204020203" pitchFamily="34" charset="0"/>
              </a:rPr>
              <a:t>View alerts </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for your entire Azure tenant using Azure Security Center </a:t>
            </a:r>
          </a:p>
        </p:txBody>
      </p:sp>
      <p:cxnSp>
        <p:nvCxnSpPr>
          <p:cNvPr id="273" name="Straight Connector 272">
            <a:extLst>
              <a:ext uri="{FF2B5EF4-FFF2-40B4-BE49-F238E27FC236}">
                <a16:creationId xmlns:a16="http://schemas.microsoft.com/office/drawing/2014/main" id="{2D720CF9-7D77-442F-B3A1-9CEAB2569834}"/>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274" name="TextBox 10">
            <a:extLst>
              <a:ext uri="{FF2B5EF4-FFF2-40B4-BE49-F238E27FC236}">
                <a16:creationId xmlns:a16="http://schemas.microsoft.com/office/drawing/2014/main" id="{7E77E864-33D7-48C9-B352-4EE8A66C332F}"/>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D0D0D"/>
                </a:solidFill>
                <a:effectLst/>
                <a:uLnTx/>
                <a:uFillTx/>
                <a:ea typeface="STXihei" panose="020B0503020204020204" pitchFamily="2" charset="-122"/>
                <a:cs typeface="Segoe UI Semibold" panose="020B0702040204020203" pitchFamily="34" charset="0"/>
              </a:rPr>
              <a:t>Security management</a:t>
            </a:r>
          </a:p>
        </p:txBody>
      </p:sp>
      <p:grpSp>
        <p:nvGrpSpPr>
          <p:cNvPr id="275" name="Group 274">
            <a:extLst>
              <a:ext uri="{FF2B5EF4-FFF2-40B4-BE49-F238E27FC236}">
                <a16:creationId xmlns:a16="http://schemas.microsoft.com/office/drawing/2014/main" id="{C08EF3EA-0160-4F1D-A6B9-9CD344E22C69}"/>
              </a:ext>
            </a:extLst>
          </p:cNvPr>
          <p:cNvGrpSpPr/>
          <p:nvPr/>
        </p:nvGrpSpPr>
        <p:grpSpPr>
          <a:xfrm>
            <a:off x="8405999" y="6183745"/>
            <a:ext cx="365760" cy="365760"/>
            <a:chOff x="6621825" y="1828525"/>
            <a:chExt cx="781282" cy="781282"/>
          </a:xfrm>
          <a:solidFill>
            <a:srgbClr val="0078D4"/>
          </a:solidFill>
        </p:grpSpPr>
        <p:sp>
          <p:nvSpPr>
            <p:cNvPr id="276" name="Oval 275">
              <a:extLst>
                <a:ext uri="{FF2B5EF4-FFF2-40B4-BE49-F238E27FC236}">
                  <a16:creationId xmlns:a16="http://schemas.microsoft.com/office/drawing/2014/main" id="{13F68155-EFA7-4C72-BA41-9719954CAFD7}"/>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77" name="Shield_EA18">
              <a:extLst>
                <a:ext uri="{FF2B5EF4-FFF2-40B4-BE49-F238E27FC236}">
                  <a16:creationId xmlns:a16="http://schemas.microsoft.com/office/drawing/2014/main" id="{E837EB3D-A327-4452-9B33-FA166AFC6547}"/>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endParaRPr>
            </a:p>
          </p:txBody>
        </p:sp>
      </p:grpSp>
      <p:sp>
        <p:nvSpPr>
          <p:cNvPr id="278" name="TextBox 10">
            <a:extLst>
              <a:ext uri="{FF2B5EF4-FFF2-40B4-BE49-F238E27FC236}">
                <a16:creationId xmlns:a16="http://schemas.microsoft.com/office/drawing/2014/main" id="{E466A38A-5C15-4BF9-8403-149BE2D77761}"/>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27" fontAlgn="base">
              <a:lnSpc>
                <a:spcPct val="90000"/>
              </a:lnSpc>
              <a:spcBef>
                <a:spcPct val="0"/>
              </a:spcBef>
              <a:spcAft>
                <a:spcPct val="0"/>
              </a:spcAft>
              <a:defRPr/>
            </a:pPr>
            <a:r>
              <a:rPr lang="en-US" sz="1200">
                <a:solidFill>
                  <a:srgbClr val="0D0D0D"/>
                </a:solidFill>
                <a:ea typeface="STXihei" panose="020B0503020204020204" pitchFamily="2" charset="-122"/>
                <a:cs typeface="Segoe UI Semibold" panose="020B0702040204020203" pitchFamily="34" charset="0"/>
              </a:rPr>
              <a:t>Identity &amp; access management </a:t>
            </a:r>
          </a:p>
        </p:txBody>
      </p:sp>
      <p:grpSp>
        <p:nvGrpSpPr>
          <p:cNvPr id="279" name="Group 278">
            <a:extLst>
              <a:ext uri="{FF2B5EF4-FFF2-40B4-BE49-F238E27FC236}">
                <a16:creationId xmlns:a16="http://schemas.microsoft.com/office/drawing/2014/main" id="{DDE4A09D-74D3-4692-8C49-CEA5C41DA3DB}"/>
              </a:ext>
            </a:extLst>
          </p:cNvPr>
          <p:cNvGrpSpPr/>
          <p:nvPr/>
        </p:nvGrpSpPr>
        <p:grpSpPr>
          <a:xfrm>
            <a:off x="1123634" y="6161511"/>
            <a:ext cx="365760" cy="365760"/>
            <a:chOff x="5625439" y="609860"/>
            <a:chExt cx="781282" cy="781282"/>
          </a:xfrm>
          <a:solidFill>
            <a:srgbClr val="EBEBEB">
              <a:lumMod val="75000"/>
            </a:srgbClr>
          </a:solidFill>
        </p:grpSpPr>
        <p:sp>
          <p:nvSpPr>
            <p:cNvPr id="280" name="Oval 279">
              <a:extLst>
                <a:ext uri="{FF2B5EF4-FFF2-40B4-BE49-F238E27FC236}">
                  <a16:creationId xmlns:a16="http://schemas.microsoft.com/office/drawing/2014/main" id="{C16D6A5E-81E7-4962-A786-CBB7702A3F03}"/>
                </a:ext>
              </a:extLst>
            </p:cNvPr>
            <p:cNvSpPr/>
            <p:nvPr/>
          </p:nvSpPr>
          <p:spPr bwMode="auto">
            <a:xfrm>
              <a:off x="5625439" y="609860"/>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81" name="ContactCard_EEBD">
              <a:extLst>
                <a:ext uri="{FF2B5EF4-FFF2-40B4-BE49-F238E27FC236}">
                  <a16:creationId xmlns:a16="http://schemas.microsoft.com/office/drawing/2014/main" id="{D378CB05-6E43-4781-AAE7-ECD43EB25883}"/>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grpSp>
      <p:sp>
        <p:nvSpPr>
          <p:cNvPr id="282" name="TextBox 10">
            <a:extLst>
              <a:ext uri="{FF2B5EF4-FFF2-40B4-BE49-F238E27FC236}">
                <a16:creationId xmlns:a16="http://schemas.microsoft.com/office/drawing/2014/main" id="{46F6F194-9CB5-4EC7-B619-553D5521EA60}"/>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27" fontAlgn="base">
              <a:lnSpc>
                <a:spcPct val="90000"/>
              </a:lnSpc>
              <a:spcBef>
                <a:spcPct val="0"/>
              </a:spcBef>
              <a:spcAft>
                <a:spcPct val="0"/>
              </a:spcAft>
              <a:defRPr/>
            </a:pPr>
            <a:r>
              <a:rPr lang="en-US" sz="1200">
                <a:solidFill>
                  <a:srgbClr val="0D0D0D"/>
                </a:solidFill>
                <a:ea typeface="STXihei" panose="020B0503020204020204" pitchFamily="2" charset="-122"/>
                <a:cs typeface="Segoe UI Semibold" panose="020B0702040204020203" pitchFamily="34" charset="0"/>
              </a:rPr>
              <a:t>Data protection</a:t>
            </a:r>
          </a:p>
        </p:txBody>
      </p:sp>
      <p:grpSp>
        <p:nvGrpSpPr>
          <p:cNvPr id="283" name="Group 282">
            <a:extLst>
              <a:ext uri="{FF2B5EF4-FFF2-40B4-BE49-F238E27FC236}">
                <a16:creationId xmlns:a16="http://schemas.microsoft.com/office/drawing/2014/main" id="{98F45C07-7EFE-49C4-8E06-0EAC942F2138}"/>
              </a:ext>
            </a:extLst>
          </p:cNvPr>
          <p:cNvGrpSpPr/>
          <p:nvPr/>
        </p:nvGrpSpPr>
        <p:grpSpPr>
          <a:xfrm>
            <a:off x="5912770" y="6163646"/>
            <a:ext cx="365760" cy="365760"/>
            <a:chOff x="6873999" y="3404401"/>
            <a:chExt cx="781282" cy="781282"/>
          </a:xfrm>
          <a:solidFill>
            <a:srgbClr val="EBEBEB">
              <a:lumMod val="75000"/>
            </a:srgbClr>
          </a:solidFill>
        </p:grpSpPr>
        <p:sp>
          <p:nvSpPr>
            <p:cNvPr id="284" name="Oval 283">
              <a:extLst>
                <a:ext uri="{FF2B5EF4-FFF2-40B4-BE49-F238E27FC236}">
                  <a16:creationId xmlns:a16="http://schemas.microsoft.com/office/drawing/2014/main" id="{E23254DD-991E-4B13-AFC5-D377CADA652F}"/>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85" name="document_6">
              <a:extLst>
                <a:ext uri="{FF2B5EF4-FFF2-40B4-BE49-F238E27FC236}">
                  <a16:creationId xmlns:a16="http://schemas.microsoft.com/office/drawing/2014/main" id="{C879D026-2479-4569-B4AB-4847315CB1EE}"/>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31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grpSp>
      <p:sp>
        <p:nvSpPr>
          <p:cNvPr id="286" name="TextBox 10">
            <a:extLst>
              <a:ext uri="{FF2B5EF4-FFF2-40B4-BE49-F238E27FC236}">
                <a16:creationId xmlns:a16="http://schemas.microsoft.com/office/drawing/2014/main" id="{5F84E0D5-A5F3-4997-ADD5-ACF3837A46A4}"/>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927" fontAlgn="base">
              <a:lnSpc>
                <a:spcPct val="90000"/>
              </a:lnSpc>
              <a:spcBef>
                <a:spcPct val="0"/>
              </a:spcBef>
              <a:spcAft>
                <a:spcPct val="0"/>
              </a:spcAft>
              <a:defRPr/>
            </a:pPr>
            <a:r>
              <a:rPr lang="en-US" sz="1200">
                <a:solidFill>
                  <a:srgbClr val="0D0D0D"/>
                </a:solidFill>
                <a:ea typeface="STXihei" panose="020B0503020204020204" pitchFamily="2" charset="-122"/>
                <a:cs typeface="Segoe UI Semibold" panose="020B0702040204020203" pitchFamily="34" charset="0"/>
              </a:rPr>
              <a:t>Network security</a:t>
            </a:r>
          </a:p>
        </p:txBody>
      </p:sp>
      <p:grpSp>
        <p:nvGrpSpPr>
          <p:cNvPr id="287" name="Group 286">
            <a:extLst>
              <a:ext uri="{FF2B5EF4-FFF2-40B4-BE49-F238E27FC236}">
                <a16:creationId xmlns:a16="http://schemas.microsoft.com/office/drawing/2014/main" id="{E0F43122-887E-4494-A133-AEBC449D17F5}"/>
              </a:ext>
            </a:extLst>
          </p:cNvPr>
          <p:cNvGrpSpPr/>
          <p:nvPr/>
        </p:nvGrpSpPr>
        <p:grpSpPr>
          <a:xfrm>
            <a:off x="3483171" y="6168505"/>
            <a:ext cx="365760" cy="365760"/>
            <a:chOff x="460346" y="5002577"/>
            <a:chExt cx="530532" cy="530532"/>
          </a:xfrm>
        </p:grpSpPr>
        <p:sp>
          <p:nvSpPr>
            <p:cNvPr id="288" name="Oval 287">
              <a:extLst>
                <a:ext uri="{FF2B5EF4-FFF2-40B4-BE49-F238E27FC236}">
                  <a16:creationId xmlns:a16="http://schemas.microsoft.com/office/drawing/2014/main" id="{4512E55D-639C-4846-91A4-61E2845F792C}"/>
                </a:ext>
              </a:extLst>
            </p:cNvPr>
            <p:cNvSpPr/>
            <p:nvPr/>
          </p:nvSpPr>
          <p:spPr bwMode="auto">
            <a:xfrm>
              <a:off x="460346" y="5002577"/>
              <a:ext cx="530532" cy="530532"/>
            </a:xfrm>
            <a:prstGeom prst="ellipse">
              <a:avLst/>
            </a:prstGeom>
            <a:solidFill>
              <a:srgbClr val="EBEBEB">
                <a:lumMod val="75000"/>
              </a:srgbClr>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89" name="Freeform 37">
              <a:extLst>
                <a:ext uri="{FF2B5EF4-FFF2-40B4-BE49-F238E27FC236}">
                  <a16:creationId xmlns:a16="http://schemas.microsoft.com/office/drawing/2014/main" id="{C6DF882F-7AB4-4FC0-A8FD-4969B0ACD94A}"/>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5757" y="2860778"/>
            <a:ext cx="10780486" cy="2585323"/>
          </a:xfrm>
        </p:spPr>
        <p:txBody>
          <a:bodyPr/>
          <a:lstStyle/>
          <a:p>
            <a:br>
              <a:rPr lang="en-US" sz="2800" dirty="0">
                <a:solidFill>
                  <a:srgbClr val="0078D7"/>
                </a:solidFill>
              </a:rPr>
            </a:br>
            <a:r>
              <a:rPr lang="en-US" sz="2800" dirty="0">
                <a:solidFill>
                  <a:srgbClr val="50E6FF"/>
                </a:solidFill>
              </a:rPr>
              <a:t>Demo</a:t>
            </a:r>
            <a:br>
              <a:rPr lang="en-US" sz="2800" dirty="0">
                <a:solidFill>
                  <a:srgbClr val="50E6FF"/>
                </a:solidFill>
              </a:rPr>
            </a:br>
            <a:br>
              <a:rPr lang="en-US" sz="2800" dirty="0">
                <a:solidFill>
                  <a:srgbClr val="50E6FF"/>
                </a:solidFill>
              </a:rPr>
            </a:br>
            <a:br>
              <a:rPr lang="en-US" sz="2800" dirty="0">
                <a:solidFill>
                  <a:srgbClr val="50E6FF"/>
                </a:solidFill>
              </a:rPr>
            </a:br>
            <a:br>
              <a:rPr lang="en-US" sz="2800" dirty="0"/>
            </a:br>
            <a:r>
              <a:rPr lang="en-US" sz="2800" dirty="0"/>
              <a:t>Advanced data security</a:t>
            </a:r>
            <a:endParaRPr lang="en-US" sz="2800" dirty="0">
              <a:solidFill>
                <a:srgbClr val="50E6FF"/>
              </a:solidFill>
            </a:endParaRPr>
          </a:p>
        </p:txBody>
      </p:sp>
    </p:spTree>
    <p:extLst>
      <p:ext uri="{BB962C8B-B14F-4D97-AF65-F5344CB8AC3E}">
        <p14:creationId xmlns:p14="http://schemas.microsoft.com/office/powerpoint/2010/main" val="334565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5757" y="2860777"/>
            <a:ext cx="10780486" cy="2585323"/>
          </a:xfrm>
        </p:spPr>
        <p:txBody>
          <a:bodyPr/>
          <a:lstStyle/>
          <a:p>
            <a:br>
              <a:rPr lang="en-US" sz="2800" dirty="0">
                <a:solidFill>
                  <a:srgbClr val="0078D7"/>
                </a:solidFill>
              </a:rPr>
            </a:br>
            <a:r>
              <a:rPr lang="en-US" sz="2800" dirty="0">
                <a:solidFill>
                  <a:srgbClr val="0078D7"/>
                </a:solidFill>
              </a:rPr>
              <a:t>(Bonus) </a:t>
            </a:r>
            <a:r>
              <a:rPr lang="en-US" sz="2800" dirty="0">
                <a:solidFill>
                  <a:srgbClr val="50E6FF"/>
                </a:solidFill>
              </a:rPr>
              <a:t>Demo</a:t>
            </a:r>
            <a:br>
              <a:rPr lang="en-US" sz="2800" dirty="0">
                <a:solidFill>
                  <a:srgbClr val="50E6FF"/>
                </a:solidFill>
              </a:rPr>
            </a:br>
            <a:br>
              <a:rPr lang="en-US" sz="2800" dirty="0">
                <a:solidFill>
                  <a:srgbClr val="50E6FF"/>
                </a:solidFill>
              </a:rPr>
            </a:br>
            <a:br>
              <a:rPr lang="en-US" sz="2800" dirty="0">
                <a:solidFill>
                  <a:srgbClr val="50E6FF"/>
                </a:solidFill>
              </a:rPr>
            </a:br>
            <a:br>
              <a:rPr lang="en-US" sz="2800" dirty="0"/>
            </a:br>
            <a:r>
              <a:rPr lang="en-US" sz="2800" dirty="0">
                <a:solidFill>
                  <a:schemeClr val="tx1"/>
                </a:solidFill>
              </a:rPr>
              <a:t>Data classification, Dynamic data masking, and SQL Audit</a:t>
            </a:r>
          </a:p>
        </p:txBody>
      </p:sp>
    </p:spTree>
    <p:extLst>
      <p:ext uri="{BB962C8B-B14F-4D97-AF65-F5344CB8AC3E}">
        <p14:creationId xmlns:p14="http://schemas.microsoft.com/office/powerpoint/2010/main" val="276206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Summary</a:t>
            </a:r>
          </a:p>
        </p:txBody>
      </p:sp>
      <p:graphicFrame>
        <p:nvGraphicFramePr>
          <p:cNvPr id="4" name="Diagram 3">
            <a:extLst>
              <a:ext uri="{FF2B5EF4-FFF2-40B4-BE49-F238E27FC236}">
                <a16:creationId xmlns:a16="http://schemas.microsoft.com/office/drawing/2014/main" id="{AB76B05B-465D-4304-BC80-913E6632B748}"/>
              </a:ext>
            </a:extLst>
          </p:cNvPr>
          <p:cNvGraphicFramePr/>
          <p:nvPr>
            <p:extLst>
              <p:ext uri="{D42A27DB-BD31-4B8C-83A1-F6EECF244321}">
                <p14:modId xmlns:p14="http://schemas.microsoft.com/office/powerpoint/2010/main" val="2881384386"/>
              </p:ext>
            </p:extLst>
          </p:nvPr>
        </p:nvGraphicFramePr>
        <p:xfrm>
          <a:off x="586390" y="1434370"/>
          <a:ext cx="10888215" cy="4631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21497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5757" y="1282136"/>
            <a:ext cx="10780486" cy="5293757"/>
          </a:xfrm>
        </p:spPr>
        <p:txBody>
          <a:bodyPr/>
          <a:lstStyle/>
          <a:p>
            <a:r>
              <a:rPr lang="en-US" dirty="0">
                <a:solidFill>
                  <a:srgbClr val="50E6FF"/>
                </a:solidFill>
              </a:rPr>
              <a:t>Thank you!!</a:t>
            </a:r>
            <a:br>
              <a:rPr lang="en-US" sz="2800" dirty="0">
                <a:solidFill>
                  <a:schemeClr val="tx1"/>
                </a:solidFill>
              </a:rPr>
            </a:br>
            <a:br>
              <a:rPr lang="en-US" sz="2800" dirty="0">
                <a:solidFill>
                  <a:schemeClr val="tx1"/>
                </a:solidFill>
              </a:rPr>
            </a:br>
            <a:br>
              <a:rPr lang="en-US" sz="2800" dirty="0">
                <a:solidFill>
                  <a:schemeClr val="tx1"/>
                </a:solidFill>
              </a:rPr>
            </a:br>
            <a:br>
              <a:rPr lang="en-US" sz="2800" dirty="0">
                <a:solidFill>
                  <a:schemeClr val="tx1"/>
                </a:solidFill>
              </a:rPr>
            </a:br>
            <a:r>
              <a:rPr lang="en-US" sz="2800" b="0" dirty="0">
                <a:solidFill>
                  <a:schemeClr val="tx1"/>
                </a:solidFill>
                <a:latin typeface="+mn-lt"/>
              </a:rPr>
              <a:t>Anna Hoffman</a:t>
            </a:r>
            <a:br>
              <a:rPr lang="en-US" sz="2800" b="0" dirty="0">
                <a:solidFill>
                  <a:schemeClr val="tx1"/>
                </a:solidFill>
                <a:latin typeface="+mn-lt"/>
              </a:rPr>
            </a:br>
            <a:r>
              <a:rPr lang="en-US" sz="2800" b="0" dirty="0">
                <a:solidFill>
                  <a:schemeClr val="tx1"/>
                </a:solidFill>
                <a:latin typeface="+mn-lt"/>
              </a:rPr>
              <a:t>@AnalyticAnna  </a:t>
            </a:r>
            <a:br>
              <a:rPr lang="en-US" sz="2800" b="0" dirty="0">
                <a:solidFill>
                  <a:schemeClr val="tx1"/>
                </a:solidFill>
                <a:latin typeface="+mn-lt"/>
              </a:rPr>
            </a:br>
            <a:r>
              <a:rPr lang="en-US" sz="2800" b="0" dirty="0">
                <a:solidFill>
                  <a:schemeClr val="tx1"/>
                </a:solidFill>
                <a:latin typeface="+mn-lt"/>
              </a:rPr>
              <a:t>aka.ms/</a:t>
            </a:r>
            <a:r>
              <a:rPr lang="en-US" sz="2800" b="0" dirty="0" err="1">
                <a:solidFill>
                  <a:schemeClr val="tx1"/>
                </a:solidFill>
                <a:latin typeface="+mn-lt"/>
              </a:rPr>
              <a:t>annalytics</a:t>
            </a:r>
            <a:r>
              <a:rPr lang="en-US" sz="2800" b="0" dirty="0">
                <a:solidFill>
                  <a:schemeClr val="tx1"/>
                </a:solidFill>
                <a:latin typeface="+mn-lt"/>
              </a:rPr>
              <a:t> – presentations including this deck </a:t>
            </a:r>
            <a:br>
              <a:rPr lang="en-US" sz="2800" b="0" dirty="0">
                <a:solidFill>
                  <a:schemeClr val="tx1"/>
                </a:solidFill>
                <a:latin typeface="+mn-lt"/>
              </a:rPr>
            </a:br>
            <a:r>
              <a:rPr lang="en-US" sz="2800" b="0" dirty="0">
                <a:solidFill>
                  <a:schemeClr val="tx1"/>
                </a:solidFill>
                <a:latin typeface="+mn-lt"/>
              </a:rPr>
              <a:t>aka.ms/</a:t>
            </a:r>
            <a:r>
              <a:rPr lang="en-US" sz="2800" b="0" dirty="0" err="1">
                <a:solidFill>
                  <a:schemeClr val="tx1"/>
                </a:solidFill>
                <a:latin typeface="+mn-lt"/>
              </a:rPr>
              <a:t>dataexposed</a:t>
            </a:r>
            <a:r>
              <a:rPr lang="en-US" sz="2800" b="0" dirty="0">
                <a:solidFill>
                  <a:schemeClr val="tx1"/>
                </a:solidFill>
                <a:latin typeface="+mn-lt"/>
              </a:rPr>
              <a:t> – Channel9</a:t>
            </a:r>
            <a:br>
              <a:rPr lang="en-US" sz="2800" b="0" dirty="0">
                <a:solidFill>
                  <a:schemeClr val="tx1"/>
                </a:solidFill>
                <a:latin typeface="+mn-lt"/>
              </a:rPr>
            </a:br>
            <a:r>
              <a:rPr lang="en-US" sz="2800" b="0" dirty="0">
                <a:solidFill>
                  <a:schemeClr val="tx1"/>
                </a:solidFill>
                <a:latin typeface="+mn-lt"/>
              </a:rPr>
              <a:t>aka.ms/</a:t>
            </a:r>
            <a:r>
              <a:rPr lang="en-US" sz="2800" b="0" dirty="0" err="1">
                <a:solidFill>
                  <a:schemeClr val="tx1"/>
                </a:solidFill>
                <a:latin typeface="+mn-lt"/>
              </a:rPr>
              <a:t>dataexposedyt</a:t>
            </a:r>
            <a:r>
              <a:rPr lang="en-US" sz="2800" b="0" dirty="0">
                <a:solidFill>
                  <a:schemeClr val="tx1"/>
                </a:solidFill>
                <a:latin typeface="+mn-lt"/>
              </a:rPr>
              <a:t> – YouTube </a:t>
            </a:r>
            <a:br>
              <a:rPr lang="en-US" sz="2800" b="0" dirty="0">
                <a:solidFill>
                  <a:schemeClr val="tx1"/>
                </a:solidFill>
                <a:latin typeface="+mn-lt"/>
              </a:rPr>
            </a:br>
            <a:r>
              <a:rPr lang="en-US" sz="2800" b="0" dirty="0">
                <a:solidFill>
                  <a:schemeClr val="tx1"/>
                </a:solidFill>
                <a:latin typeface="+mn-lt"/>
              </a:rPr>
              <a:t>aka.ms/sqlworkshops – check out the Azure SQL Workshop (preview)</a:t>
            </a:r>
            <a:br>
              <a:rPr lang="en-US" sz="2800" b="0" dirty="0">
                <a:solidFill>
                  <a:schemeClr val="tx1"/>
                </a:solidFill>
                <a:latin typeface="+mn-lt"/>
              </a:rPr>
            </a:br>
            <a:r>
              <a:rPr lang="en-US" sz="2800" b="0" dirty="0">
                <a:solidFill>
                  <a:srgbClr val="50E6FF"/>
                </a:solidFill>
                <a:latin typeface="+mn-lt"/>
              </a:rPr>
              <a:t>*this session was Module 3 in the Azure SQL Workshop*</a:t>
            </a:r>
            <a:br>
              <a:rPr lang="en-US" sz="2800" dirty="0">
                <a:solidFill>
                  <a:schemeClr val="tx1"/>
                </a:solidFill>
              </a:rPr>
            </a:br>
            <a:endParaRPr lang="en-US" sz="2800" dirty="0">
              <a:solidFill>
                <a:schemeClr val="tx1"/>
              </a:solidFill>
            </a:endParaRPr>
          </a:p>
        </p:txBody>
      </p:sp>
    </p:spTree>
    <p:extLst>
      <p:ext uri="{BB962C8B-B14F-4D97-AF65-F5344CB8AC3E}">
        <p14:creationId xmlns:p14="http://schemas.microsoft.com/office/powerpoint/2010/main" val="313040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22331-E3CC-4250-9F29-808367EC387B}"/>
              </a:ext>
            </a:extLst>
          </p:cNvPr>
          <p:cNvSpPr/>
          <p:nvPr/>
        </p:nvSpPr>
        <p:spPr bwMode="auto">
          <a:xfrm>
            <a:off x="4181943" y="6181502"/>
            <a:ext cx="7685433" cy="456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Platform as a service </a:t>
            </a:r>
          </a:p>
        </p:txBody>
      </p:sp>
      <p:sp>
        <p:nvSpPr>
          <p:cNvPr id="17" name="Rectangle 16">
            <a:extLst>
              <a:ext uri="{FF2B5EF4-FFF2-40B4-BE49-F238E27FC236}">
                <a16:creationId xmlns:a16="http://schemas.microsoft.com/office/drawing/2014/main" id="{1BB4BCFE-E4F6-4C0D-AED6-D8613235DF5D}"/>
              </a:ext>
            </a:extLst>
          </p:cNvPr>
          <p:cNvSpPr/>
          <p:nvPr/>
        </p:nvSpPr>
        <p:spPr bwMode="auto">
          <a:xfrm>
            <a:off x="675929" y="6172659"/>
            <a:ext cx="3266653" cy="456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Infrastructure as a service</a:t>
            </a:r>
          </a:p>
        </p:txBody>
      </p:sp>
      <p:sp>
        <p:nvSpPr>
          <p:cNvPr id="4" name="TextBox 3">
            <a:extLst>
              <a:ext uri="{FF2B5EF4-FFF2-40B4-BE49-F238E27FC236}">
                <a16:creationId xmlns:a16="http://schemas.microsoft.com/office/drawing/2014/main" id="{309620FE-AAEF-4806-B8F9-F8A073F61BBB}"/>
              </a:ext>
            </a:extLst>
          </p:cNvPr>
          <p:cNvSpPr txBox="1"/>
          <p:nvPr/>
        </p:nvSpPr>
        <p:spPr>
          <a:xfrm>
            <a:off x="2166272" y="1166466"/>
            <a:ext cx="834233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Choose the right Azure database for your needs </a:t>
            </a:r>
          </a:p>
        </p:txBody>
      </p:sp>
      <p:grpSp>
        <p:nvGrpSpPr>
          <p:cNvPr id="13" name="Group 12">
            <a:extLst>
              <a:ext uri="{FF2B5EF4-FFF2-40B4-BE49-F238E27FC236}">
                <a16:creationId xmlns:a16="http://schemas.microsoft.com/office/drawing/2014/main" id="{102053DA-34A6-1840-804D-66759CBA5244}"/>
              </a:ext>
            </a:extLst>
          </p:cNvPr>
          <p:cNvGrpSpPr/>
          <p:nvPr/>
        </p:nvGrpSpPr>
        <p:grpSpPr>
          <a:xfrm>
            <a:off x="696191" y="2324466"/>
            <a:ext cx="3169917" cy="3538847"/>
            <a:chOff x="8570026" y="2096328"/>
            <a:chExt cx="3169917" cy="3538847"/>
          </a:xfrm>
        </p:grpSpPr>
        <p:sp>
          <p:nvSpPr>
            <p:cNvPr id="49" name="Rectangle 48">
              <a:extLst>
                <a:ext uri="{FF2B5EF4-FFF2-40B4-BE49-F238E27FC236}">
                  <a16:creationId xmlns:a16="http://schemas.microsoft.com/office/drawing/2014/main" id="{3A57349F-93E1-C940-8E53-B307B0FA3926}"/>
                </a:ext>
              </a:extLst>
            </p:cNvPr>
            <p:cNvSpPr/>
            <p:nvPr/>
          </p:nvSpPr>
          <p:spPr bwMode="auto">
            <a:xfrm>
              <a:off x="8570026"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CDAD9DB7-3ECE-4141-B0C5-5152B51D3E24}"/>
                </a:ext>
              </a:extLst>
            </p:cNvPr>
            <p:cNvSpPr/>
            <p:nvPr/>
          </p:nvSpPr>
          <p:spPr>
            <a:xfrm>
              <a:off x="8718780" y="2331269"/>
              <a:ext cx="2888004" cy="618631"/>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SQL Server on Azure virtual machines </a:t>
              </a:r>
            </a:p>
          </p:txBody>
        </p:sp>
        <p:sp>
          <p:nvSpPr>
            <p:cNvPr id="39" name="Rectangle 38">
              <a:extLst>
                <a:ext uri="{FF2B5EF4-FFF2-40B4-BE49-F238E27FC236}">
                  <a16:creationId xmlns:a16="http://schemas.microsoft.com/office/drawing/2014/main" id="{1BC88B79-87FD-4949-B38D-B84A04A3688D}"/>
                </a:ext>
              </a:extLst>
            </p:cNvPr>
            <p:cNvSpPr/>
            <p:nvPr/>
          </p:nvSpPr>
          <p:spPr>
            <a:xfrm>
              <a:off x="8989145" y="4559204"/>
              <a:ext cx="2347272" cy="845689"/>
            </a:xfrm>
            <a:prstGeom prst="rect">
              <a:avLst/>
            </a:prstGeom>
          </p:spPr>
          <p:txBody>
            <a:bodyPr wrap="square" lIns="91427" tIns="45713" rIns="91427" bIns="45713" anchor="t">
              <a:spAutoFit/>
            </a:bodyPr>
            <a:lstStyle/>
            <a:p>
              <a:pPr marL="0" marR="0" lvl="0" indent="0" algn="ctr" defTabSz="914179"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Best for migrations and applications requiring OS-level access</a:t>
              </a:r>
            </a:p>
          </p:txBody>
        </p:sp>
        <p:grpSp>
          <p:nvGrpSpPr>
            <p:cNvPr id="15" name="Group 14">
              <a:extLst>
                <a:ext uri="{FF2B5EF4-FFF2-40B4-BE49-F238E27FC236}">
                  <a16:creationId xmlns:a16="http://schemas.microsoft.com/office/drawing/2014/main" id="{03A3BBD1-AD07-7B47-88A2-F92027C20C76}"/>
                </a:ext>
              </a:extLst>
            </p:cNvPr>
            <p:cNvGrpSpPr/>
            <p:nvPr/>
          </p:nvGrpSpPr>
          <p:grpSpPr>
            <a:xfrm>
              <a:off x="9613954" y="3261711"/>
              <a:ext cx="1097654" cy="1010260"/>
              <a:chOff x="9499303" y="4189382"/>
              <a:chExt cx="886033" cy="815488"/>
            </a:xfrm>
          </p:grpSpPr>
          <p:sp>
            <p:nvSpPr>
              <p:cNvPr id="16" name="Freeform: Shape 229">
                <a:extLst>
                  <a:ext uri="{FF2B5EF4-FFF2-40B4-BE49-F238E27FC236}">
                    <a16:creationId xmlns:a16="http://schemas.microsoft.com/office/drawing/2014/main" id="{A720D62D-A41D-1741-8F8E-21BEFC1F9B24}"/>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Shape 230">
                <a:extLst>
                  <a:ext uri="{FF2B5EF4-FFF2-40B4-BE49-F238E27FC236}">
                    <a16:creationId xmlns:a16="http://schemas.microsoft.com/office/drawing/2014/main" id="{15E751A5-781A-0A43-8551-7879AB66698A}"/>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DA698487-88A1-C146-AE4B-AB04BAEE96D4}"/>
              </a:ext>
            </a:extLst>
          </p:cNvPr>
          <p:cNvGrpSpPr/>
          <p:nvPr/>
        </p:nvGrpSpPr>
        <p:grpSpPr>
          <a:xfrm>
            <a:off x="8495169" y="2324466"/>
            <a:ext cx="3169917" cy="3538847"/>
            <a:chOff x="515692" y="2096328"/>
            <a:chExt cx="3169917" cy="3538847"/>
          </a:xfrm>
        </p:grpSpPr>
        <p:sp>
          <p:nvSpPr>
            <p:cNvPr id="19" name="Rectangle 18">
              <a:extLst>
                <a:ext uri="{FF2B5EF4-FFF2-40B4-BE49-F238E27FC236}">
                  <a16:creationId xmlns:a16="http://schemas.microsoft.com/office/drawing/2014/main" id="{AC487415-B8EB-F745-B13F-B385960A35D6}"/>
                </a:ext>
              </a:extLst>
            </p:cNvPr>
            <p:cNvSpPr/>
            <p:nvPr/>
          </p:nvSpPr>
          <p:spPr bwMode="auto">
            <a:xfrm>
              <a:off x="515692"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C82175E-FE05-4B66-AE1B-CD8C67DD6803}"/>
                </a:ext>
              </a:extLst>
            </p:cNvPr>
            <p:cNvSpPr/>
            <p:nvPr/>
          </p:nvSpPr>
          <p:spPr>
            <a:xfrm>
              <a:off x="677431" y="2331269"/>
              <a:ext cx="2940019" cy="355482"/>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rPr>
                <a:t>Azure SQL Database</a:t>
              </a:r>
              <a:endParaRPr kumimoji="0" lang="en-US" sz="2400" b="0" i="0" u="none" strike="noStrike" kern="0" cap="none" spc="0" normalizeH="0" baseline="0" noProof="0">
                <a:ln>
                  <a:noFill/>
                </a:ln>
                <a:solidFill>
                  <a:srgbClr val="000000"/>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571857" y="4559205"/>
              <a:ext cx="3026884" cy="845689"/>
            </a:xfrm>
            <a:prstGeom prst="rect">
              <a:avLst/>
            </a:prstGeom>
          </p:spPr>
          <p:txBody>
            <a:bodyPr vert="horz" wrap="square" lIns="91427" tIns="45713" rIns="91427" bIns="45713"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79"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Best for modern cloud applications. Hyperscale and serverless options are available</a:t>
              </a:r>
            </a:p>
          </p:txBody>
        </p:sp>
        <p:grpSp>
          <p:nvGrpSpPr>
            <p:cNvPr id="6" name="Group 5">
              <a:extLst>
                <a:ext uri="{FF2B5EF4-FFF2-40B4-BE49-F238E27FC236}">
                  <a16:creationId xmlns:a16="http://schemas.microsoft.com/office/drawing/2014/main" id="{10E90D20-D1C2-B448-91A2-0327316EFAD7}"/>
                </a:ext>
              </a:extLst>
            </p:cNvPr>
            <p:cNvGrpSpPr/>
            <p:nvPr/>
          </p:nvGrpSpPr>
          <p:grpSpPr>
            <a:xfrm>
              <a:off x="1564831" y="3226006"/>
              <a:ext cx="1169749" cy="1077456"/>
              <a:chOff x="1535739" y="2566592"/>
              <a:chExt cx="1169749" cy="1077456"/>
            </a:xfrm>
          </p:grpSpPr>
          <p:sp>
            <p:nvSpPr>
              <p:cNvPr id="20" name="Freeform: Shape 132">
                <a:extLst>
                  <a:ext uri="{FF2B5EF4-FFF2-40B4-BE49-F238E27FC236}">
                    <a16:creationId xmlns:a16="http://schemas.microsoft.com/office/drawing/2014/main" id="{EE7A090A-FA05-B743-A86D-797FA0808B41}"/>
                  </a:ext>
                </a:extLst>
              </p:cNvPr>
              <p:cNvSpPr/>
              <p:nvPr/>
            </p:nvSpPr>
            <p:spPr bwMode="auto">
              <a:xfrm flipH="1">
                <a:off x="1535739" y="2566592"/>
                <a:ext cx="721241" cy="942084"/>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24" name="Freeform 46">
                <a:extLst>
                  <a:ext uri="{FF2B5EF4-FFF2-40B4-BE49-F238E27FC236}">
                    <a16:creationId xmlns:a16="http://schemas.microsoft.com/office/drawing/2014/main" id="{DF47D6F8-0BD4-4B49-BDEF-0DBCBC334794}"/>
                  </a:ext>
                </a:extLst>
              </p:cNvPr>
              <p:cNvSpPr>
                <a:spLocks/>
              </p:cNvSpPr>
              <p:nvPr/>
            </p:nvSpPr>
            <p:spPr bwMode="auto">
              <a:xfrm>
                <a:off x="1965499"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8" name="Straight Connector 7">
            <a:extLst>
              <a:ext uri="{FF2B5EF4-FFF2-40B4-BE49-F238E27FC236}">
                <a16:creationId xmlns:a16="http://schemas.microsoft.com/office/drawing/2014/main" id="{77596B4F-0052-2C42-AADE-C6325CC06D14}"/>
              </a:ext>
            </a:extLst>
          </p:cNvPr>
          <p:cNvCxnSpPr>
            <a:cxnSpLocks/>
          </p:cNvCxnSpPr>
          <p:nvPr/>
        </p:nvCxnSpPr>
        <p:spPr>
          <a:xfrm>
            <a:off x="4641967" y="6172071"/>
            <a:ext cx="696481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A0D1AB3-2B6A-F94B-A985-2E8B4735F35C}"/>
              </a:ext>
            </a:extLst>
          </p:cNvPr>
          <p:cNvCxnSpPr>
            <a:cxnSpLocks/>
          </p:cNvCxnSpPr>
          <p:nvPr/>
        </p:nvCxnSpPr>
        <p:spPr>
          <a:xfrm>
            <a:off x="723900" y="6172071"/>
            <a:ext cx="3170712"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4598B737-2655-9341-8001-F0B55BFAD576}"/>
              </a:ext>
            </a:extLst>
          </p:cNvPr>
          <p:cNvSpPr txBox="1">
            <a:spLocks/>
          </p:cNvSpPr>
          <p:nvPr/>
        </p:nvSpPr>
        <p:spPr>
          <a:xfrm>
            <a:off x="588263" y="457202"/>
            <a:ext cx="11018520" cy="553998"/>
          </a:xfrm>
          <a:prstGeom prst="rect">
            <a:avLst/>
          </a:prstGeom>
        </p:spPr>
        <p:txBody>
          <a:bodyPr vert="horz" wrap="square" lIns="0" tIns="0" rIns="0" bIns="0" rtlCol="0" anchor="t">
            <a:spAutoFit/>
          </a:bodyPr>
          <a:lstStyle>
            <a:lvl1pPr algn="ctr"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Azure SQL</a:t>
            </a:r>
          </a:p>
        </p:txBody>
      </p:sp>
      <p:grpSp>
        <p:nvGrpSpPr>
          <p:cNvPr id="11" name="Group 10">
            <a:extLst>
              <a:ext uri="{FF2B5EF4-FFF2-40B4-BE49-F238E27FC236}">
                <a16:creationId xmlns:a16="http://schemas.microsoft.com/office/drawing/2014/main" id="{17049D74-722E-B047-9922-806507BECA59}"/>
              </a:ext>
            </a:extLst>
          </p:cNvPr>
          <p:cNvGrpSpPr/>
          <p:nvPr/>
        </p:nvGrpSpPr>
        <p:grpSpPr>
          <a:xfrm>
            <a:off x="4641967" y="2324466"/>
            <a:ext cx="3169917" cy="3538847"/>
            <a:chOff x="4510020" y="2096328"/>
            <a:chExt cx="3169917" cy="3538847"/>
          </a:xfrm>
        </p:grpSpPr>
        <p:sp>
          <p:nvSpPr>
            <p:cNvPr id="47" name="Rectangle 46">
              <a:extLst>
                <a:ext uri="{FF2B5EF4-FFF2-40B4-BE49-F238E27FC236}">
                  <a16:creationId xmlns:a16="http://schemas.microsoft.com/office/drawing/2014/main" id="{4E16E683-E2B7-2D4F-9DE6-1BE82ACF176B}"/>
                </a:ext>
              </a:extLst>
            </p:cNvPr>
            <p:cNvSpPr/>
            <p:nvPr/>
          </p:nvSpPr>
          <p:spPr bwMode="auto">
            <a:xfrm>
              <a:off x="4510020" y="2096328"/>
              <a:ext cx="3169917" cy="35388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45AAFA19-BF4C-AA42-9924-5331CFC24367}"/>
                </a:ext>
              </a:extLst>
            </p:cNvPr>
            <p:cNvGrpSpPr/>
            <p:nvPr/>
          </p:nvGrpSpPr>
          <p:grpSpPr>
            <a:xfrm>
              <a:off x="5424873" y="3272472"/>
              <a:ext cx="1299814" cy="1030990"/>
              <a:chOff x="5297652" y="2613058"/>
              <a:chExt cx="1299814" cy="1030990"/>
            </a:xfrm>
          </p:grpSpPr>
          <p:grpSp>
            <p:nvGrpSpPr>
              <p:cNvPr id="25" name="Group 96">
                <a:extLst>
                  <a:ext uri="{FF2B5EF4-FFF2-40B4-BE49-F238E27FC236}">
                    <a16:creationId xmlns:a16="http://schemas.microsoft.com/office/drawing/2014/main" id="{0C4ED214-1232-7644-82B9-83070B18E11B}"/>
                  </a:ext>
                </a:extLst>
              </p:cNvPr>
              <p:cNvGrpSpPr>
                <a:grpSpLocks noChangeAspect="1"/>
              </p:cNvGrpSpPr>
              <p:nvPr/>
            </p:nvGrpSpPr>
            <p:grpSpPr bwMode="auto">
              <a:xfrm>
                <a:off x="5297652" y="2613058"/>
                <a:ext cx="907325" cy="849151"/>
                <a:chOff x="2208" y="2791"/>
                <a:chExt cx="312" cy="292"/>
              </a:xfrm>
            </p:grpSpPr>
            <p:sp>
              <p:nvSpPr>
                <p:cNvPr id="26" name="Rectangle 98">
                  <a:extLst>
                    <a:ext uri="{FF2B5EF4-FFF2-40B4-BE49-F238E27FC236}">
                      <a16:creationId xmlns:a16="http://schemas.microsoft.com/office/drawing/2014/main" id="{0CCEC11E-0779-C840-8257-7DD57C624ADC}"/>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99">
                  <a:extLst>
                    <a:ext uri="{FF2B5EF4-FFF2-40B4-BE49-F238E27FC236}">
                      <a16:creationId xmlns:a16="http://schemas.microsoft.com/office/drawing/2014/main" id="{13E360F8-8D12-0E41-9DC7-81BCA3E032A2}"/>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100">
                  <a:extLst>
                    <a:ext uri="{FF2B5EF4-FFF2-40B4-BE49-F238E27FC236}">
                      <a16:creationId xmlns:a16="http://schemas.microsoft.com/office/drawing/2014/main" id="{0971E18A-0DED-1340-947F-5598A4DAF01C}"/>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101">
                  <a:extLst>
                    <a:ext uri="{FF2B5EF4-FFF2-40B4-BE49-F238E27FC236}">
                      <a16:creationId xmlns:a16="http://schemas.microsoft.com/office/drawing/2014/main" id="{28C3E995-875D-B842-B78C-EA23318DF342}"/>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Oval 102">
                  <a:extLst>
                    <a:ext uri="{FF2B5EF4-FFF2-40B4-BE49-F238E27FC236}">
                      <a16:creationId xmlns:a16="http://schemas.microsoft.com/office/drawing/2014/main" id="{A2741F0B-437F-2942-8615-0C5D3CE7710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103">
                  <a:extLst>
                    <a:ext uri="{FF2B5EF4-FFF2-40B4-BE49-F238E27FC236}">
                      <a16:creationId xmlns:a16="http://schemas.microsoft.com/office/drawing/2014/main" id="{12C973B1-1D2E-DC41-BAA4-9962B917FD4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Oval 104">
                  <a:extLst>
                    <a:ext uri="{FF2B5EF4-FFF2-40B4-BE49-F238E27FC236}">
                      <a16:creationId xmlns:a16="http://schemas.microsoft.com/office/drawing/2014/main" id="{138BD26B-52A6-9146-8F96-0F78673EB1F4}"/>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105">
                  <a:extLst>
                    <a:ext uri="{FF2B5EF4-FFF2-40B4-BE49-F238E27FC236}">
                      <a16:creationId xmlns:a16="http://schemas.microsoft.com/office/drawing/2014/main" id="{EB0B5E29-32DC-954F-899C-937C878EFB2E}"/>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Oval 106">
                  <a:extLst>
                    <a:ext uri="{FF2B5EF4-FFF2-40B4-BE49-F238E27FC236}">
                      <a16:creationId xmlns:a16="http://schemas.microsoft.com/office/drawing/2014/main" id="{AA1B46C3-AC7C-1645-A055-681F2C163C2E}"/>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107">
                  <a:extLst>
                    <a:ext uri="{FF2B5EF4-FFF2-40B4-BE49-F238E27FC236}">
                      <a16:creationId xmlns:a16="http://schemas.microsoft.com/office/drawing/2014/main" id="{96B2B6B0-7780-F848-8D95-D50307B55C8D}"/>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Oval 108">
                  <a:extLst>
                    <a:ext uri="{FF2B5EF4-FFF2-40B4-BE49-F238E27FC236}">
                      <a16:creationId xmlns:a16="http://schemas.microsoft.com/office/drawing/2014/main" id="{ABC7F1B6-CB90-DC43-B3D6-6C45F71AAA8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Oval 109">
                  <a:extLst>
                    <a:ext uri="{FF2B5EF4-FFF2-40B4-BE49-F238E27FC236}">
                      <a16:creationId xmlns:a16="http://schemas.microsoft.com/office/drawing/2014/main" id="{57254ED9-6C83-CE4D-97E7-D1CF8FB12404}"/>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110">
                  <a:extLst>
                    <a:ext uri="{FF2B5EF4-FFF2-40B4-BE49-F238E27FC236}">
                      <a16:creationId xmlns:a16="http://schemas.microsoft.com/office/drawing/2014/main" id="{DD92BC7C-220C-9646-B879-6C3422520DFC}"/>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Oval 111">
                  <a:extLst>
                    <a:ext uri="{FF2B5EF4-FFF2-40B4-BE49-F238E27FC236}">
                      <a16:creationId xmlns:a16="http://schemas.microsoft.com/office/drawing/2014/main" id="{D8BD243A-23C5-B249-A5B0-BF8D6D6F7217}"/>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112">
                  <a:extLst>
                    <a:ext uri="{FF2B5EF4-FFF2-40B4-BE49-F238E27FC236}">
                      <a16:creationId xmlns:a16="http://schemas.microsoft.com/office/drawing/2014/main" id="{06E91740-23B4-2646-AD68-41D133C37EA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Oval 113">
                  <a:extLst>
                    <a:ext uri="{FF2B5EF4-FFF2-40B4-BE49-F238E27FC236}">
                      <a16:creationId xmlns:a16="http://schemas.microsoft.com/office/drawing/2014/main" id="{BD3D5797-C041-3041-8D20-C57DE3A11FB9}"/>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Freeform 46">
                <a:extLst>
                  <a:ext uri="{FF2B5EF4-FFF2-40B4-BE49-F238E27FC236}">
                    <a16:creationId xmlns:a16="http://schemas.microsoft.com/office/drawing/2014/main" id="{A96D44B0-BF4E-5048-A8D5-BFEA63AF7407}"/>
                  </a:ext>
                </a:extLst>
              </p:cNvPr>
              <p:cNvSpPr>
                <a:spLocks/>
              </p:cNvSpPr>
              <p:nvPr/>
            </p:nvSpPr>
            <p:spPr bwMode="auto">
              <a:xfrm>
                <a:off x="5857477" y="3187771"/>
                <a:ext cx="739989" cy="45627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25623D97-ABAD-DB4B-B77F-361FA0F509FD}"/>
                </a:ext>
              </a:extLst>
            </p:cNvPr>
            <p:cNvSpPr/>
            <p:nvPr/>
          </p:nvSpPr>
          <p:spPr>
            <a:xfrm>
              <a:off x="4669294" y="2331269"/>
              <a:ext cx="2888004" cy="618631"/>
            </a:xfrm>
            <a:prstGeom prst="rect">
              <a:avLst/>
            </a:prstGeom>
          </p:spPr>
          <p:txBody>
            <a:bodyPr wrap="square" lIns="91427">
              <a:spAutoFit/>
            </a:bodyPr>
            <a:lstStyle/>
            <a:p>
              <a:pPr marL="0" marR="0" lvl="0" indent="0" algn="ctr" defTabSz="913882" rtl="0" eaLnBrk="1" fontAlgn="base" latinLnBrk="0" hangingPunct="1">
                <a:lnSpc>
                  <a:spcPct val="95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a:ea typeface="+mn-ea"/>
                  <a:cs typeface="Segoe UI Semibold" panose="020B0502040204020203" pitchFamily="34" charset="0"/>
                </a:rPr>
                <a:t>Azure SQL managed instance</a:t>
              </a:r>
              <a:endParaRPr kumimoji="0" lang="en-US" sz="2400" b="0" i="0" u="none" strike="noStrike" kern="0" cap="none" spc="0" normalizeH="0" baseline="0" noProof="0" dirty="0">
                <a:ln>
                  <a:noFill/>
                </a:ln>
                <a:solidFill>
                  <a:srgbClr val="000000"/>
                </a:solidFill>
                <a:effectLst/>
                <a:uLnTx/>
                <a:uFillTx/>
                <a:latin typeface="Segoe UI Semibold"/>
                <a:ea typeface="+mn-ea"/>
                <a:cs typeface="Segoe UI Semibold" panose="020B0502040204020203" pitchFamily="34" charset="0"/>
              </a:endParaRPr>
            </a:p>
          </p:txBody>
        </p:sp>
        <p:sp>
          <p:nvSpPr>
            <p:cNvPr id="52" name="Rectangle 51">
              <a:extLst>
                <a:ext uri="{FF2B5EF4-FFF2-40B4-BE49-F238E27FC236}">
                  <a16:creationId xmlns:a16="http://schemas.microsoft.com/office/drawing/2014/main" id="{40D8CC45-EBDB-3743-934A-2029367DB118}"/>
                </a:ext>
              </a:extLst>
            </p:cNvPr>
            <p:cNvSpPr/>
            <p:nvPr/>
          </p:nvSpPr>
          <p:spPr>
            <a:xfrm>
              <a:off x="4772890" y="4559204"/>
              <a:ext cx="2680810" cy="584761"/>
            </a:xfrm>
            <a:prstGeom prst="rect">
              <a:avLst/>
            </a:prstGeom>
          </p:spPr>
          <p:txBody>
            <a:bodyPr wrap="square" lIns="91427" tIns="45713" rIns="91427" bIns="45713" anchor="t">
              <a:spAutoFit/>
            </a:bodyPr>
            <a:lstStyle/>
            <a:p>
              <a:pPr marL="0" marR="0" lvl="0" indent="0" algn="ctr" defTabSz="914179"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mn-cs"/>
                </a:rPr>
                <a:t>Best for most lift-and-shift migrations to the cloud</a:t>
              </a:r>
            </a:p>
          </p:txBody>
        </p:sp>
      </p:grpSp>
    </p:spTree>
    <p:extLst>
      <p:ext uri="{BB962C8B-B14F-4D97-AF65-F5344CB8AC3E}">
        <p14:creationId xmlns:p14="http://schemas.microsoft.com/office/powerpoint/2010/main" val="3422855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aphicFrame>
        <p:nvGraphicFramePr>
          <p:cNvPr id="4" name="Diagram 3">
            <a:extLst>
              <a:ext uri="{FF2B5EF4-FFF2-40B4-BE49-F238E27FC236}">
                <a16:creationId xmlns:a16="http://schemas.microsoft.com/office/drawing/2014/main" id="{CB271F39-BE08-4832-BAA8-96CFCCDDD83C}"/>
              </a:ext>
            </a:extLst>
          </p:cNvPr>
          <p:cNvGraphicFramePr/>
          <p:nvPr>
            <p:extLst>
              <p:ext uri="{D42A27DB-BD31-4B8C-83A1-F6EECF244321}">
                <p14:modId xmlns:p14="http://schemas.microsoft.com/office/powerpoint/2010/main" val="3238047061"/>
              </p:ext>
            </p:extLst>
          </p:nvPr>
        </p:nvGraphicFramePr>
        <p:xfrm>
          <a:off x="3001116" y="5261727"/>
          <a:ext cx="8955450" cy="15962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221097" y="4488670"/>
            <a:ext cx="443688" cy="44934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90880" y="4430124"/>
            <a:ext cx="425145" cy="504664"/>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168538" y="4408159"/>
            <a:ext cx="518589" cy="608824"/>
          </a:xfrm>
          <a:prstGeom prst="rect">
            <a:avLst/>
          </a:prstGeom>
        </p:spPr>
      </p:pic>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59382" y="250028"/>
            <a:ext cx="4753660" cy="24808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a:blip r:embed="rId13"/>
          <a:stretch>
            <a:fillRect/>
          </a:stretch>
        </p:blipFill>
        <p:spPr>
          <a:xfrm>
            <a:off x="6837901" y="2938017"/>
            <a:ext cx="3932179" cy="2321441"/>
          </a:xfrm>
          <a:prstGeom prst="rect">
            <a:avLst/>
          </a:prstGeom>
          <a:ln>
            <a:solidFill>
              <a:schemeClr val="tx1"/>
            </a:solidFill>
          </a:ln>
        </p:spPr>
      </p:pic>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810957" y="1174812"/>
            <a:ext cx="5454684" cy="30750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Security overview</a:t>
            </a:r>
          </a:p>
        </p:txBody>
      </p:sp>
      <p:graphicFrame>
        <p:nvGraphicFramePr>
          <p:cNvPr id="4" name="Diagram 3">
            <a:extLst>
              <a:ext uri="{FF2B5EF4-FFF2-40B4-BE49-F238E27FC236}">
                <a16:creationId xmlns:a16="http://schemas.microsoft.com/office/drawing/2014/main" id="{5EF2965F-34E3-4A00-8AD1-E0443B711220}"/>
              </a:ext>
            </a:extLst>
          </p:cNvPr>
          <p:cNvGraphicFramePr/>
          <p:nvPr>
            <p:extLst>
              <p:ext uri="{D42A27DB-BD31-4B8C-83A1-F6EECF244321}">
                <p14:modId xmlns:p14="http://schemas.microsoft.com/office/powerpoint/2010/main" val="2182178118"/>
              </p:ext>
            </p:extLst>
          </p:nvPr>
        </p:nvGraphicFramePr>
        <p:xfrm>
          <a:off x="586740" y="1267102"/>
          <a:ext cx="11018520" cy="5379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89367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A33C980-0ED8-4A22-A7FF-3B809F139EAF}"/>
              </a:ext>
            </a:extLst>
          </p:cNvPr>
          <p:cNvSpPr/>
          <p:nvPr/>
        </p:nvSpPr>
        <p:spPr bwMode="auto">
          <a:xfrm>
            <a:off x="269474" y="1885611"/>
            <a:ext cx="2154569" cy="426269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CEBEAB86-17EC-4400-A744-47D2EEB1419B}"/>
              </a:ext>
            </a:extLst>
          </p:cNvPr>
          <p:cNvSpPr/>
          <p:nvPr/>
        </p:nvSpPr>
        <p:spPr bwMode="auto">
          <a:xfrm>
            <a:off x="5263119" y="1640815"/>
            <a:ext cx="2154569" cy="426268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8C138188-F3F7-4109-9A00-B546656AD7BC}"/>
              </a:ext>
            </a:extLst>
          </p:cNvPr>
          <p:cNvSpPr/>
          <p:nvPr/>
        </p:nvSpPr>
        <p:spPr bwMode="auto">
          <a:xfrm>
            <a:off x="765856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1" name="Straight Connector 50">
            <a:extLst>
              <a:ext uri="{FF2B5EF4-FFF2-40B4-BE49-F238E27FC236}">
                <a16:creationId xmlns:a16="http://schemas.microsoft.com/office/drawing/2014/main" id="{1966EAFE-4438-4714-AA91-3EE407C0A4CE}"/>
              </a:ext>
            </a:extLst>
          </p:cNvPr>
          <p:cNvCxnSpPr>
            <a:cxnSpLocks/>
          </p:cNvCxnSpPr>
          <p:nvPr/>
        </p:nvCxnSpPr>
        <p:spPr>
          <a:xfrm>
            <a:off x="866" y="1640814"/>
            <a:ext cx="12190271" cy="0"/>
          </a:xfrm>
          <a:prstGeom prst="line">
            <a:avLst/>
          </a:prstGeom>
          <a:noFill/>
          <a:ln w="9525" cap="flat" cmpd="sng" algn="ctr">
            <a:solidFill>
              <a:srgbClr val="0D0D0D"/>
            </a:solidFill>
            <a:prstDash val="dash"/>
            <a:headEnd type="none"/>
            <a:tailEnd type="none"/>
          </a:ln>
          <a:effectLst/>
        </p:spPr>
      </p:cxnSp>
      <p:sp>
        <p:nvSpPr>
          <p:cNvPr id="66" name="TextBox 10">
            <a:extLst>
              <a:ext uri="{FF2B5EF4-FFF2-40B4-BE49-F238E27FC236}">
                <a16:creationId xmlns:a16="http://schemas.microsoft.com/office/drawing/2014/main" id="{3DC21AC2-9268-4924-9998-6D17C502750C}"/>
              </a:ext>
            </a:extLst>
          </p:cNvPr>
          <p:cNvSpPr txBox="1"/>
          <p:nvPr/>
        </p:nvSpPr>
        <p:spPr>
          <a:xfrm>
            <a:off x="7658568" y="1976237"/>
            <a:ext cx="2341689" cy="646331"/>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rPr>
              <a:t>Security management</a:t>
            </a:r>
            <a:endParaRPr kumimoji="0" lang="en-US" sz="2000" b="0" i="0" u="none" strike="noStrike" kern="0" cap="none" spc="0" normalizeH="0" baseline="3000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7" name="Group 66">
            <a:extLst>
              <a:ext uri="{FF2B5EF4-FFF2-40B4-BE49-F238E27FC236}">
                <a16:creationId xmlns:a16="http://schemas.microsoft.com/office/drawing/2014/main" id="{B842C216-6425-4FC9-A0B9-82AA1EB5811C}"/>
              </a:ext>
            </a:extLst>
          </p:cNvPr>
          <p:cNvGrpSpPr/>
          <p:nvPr/>
        </p:nvGrpSpPr>
        <p:grpSpPr>
          <a:xfrm>
            <a:off x="7725597" y="1380797"/>
            <a:ext cx="520029" cy="520029"/>
            <a:chOff x="6621825" y="1828525"/>
            <a:chExt cx="781282" cy="781282"/>
          </a:xfrm>
        </p:grpSpPr>
        <p:sp>
          <p:nvSpPr>
            <p:cNvPr id="68" name="Oval 67">
              <a:extLst>
                <a:ext uri="{FF2B5EF4-FFF2-40B4-BE49-F238E27FC236}">
                  <a16:creationId xmlns:a16="http://schemas.microsoft.com/office/drawing/2014/main" id="{E569C348-2977-4E9A-BD1A-2AD8D9052095}"/>
                </a:ext>
              </a:extLst>
            </p:cNvPr>
            <p:cNvSpPr/>
            <p:nvPr/>
          </p:nvSpPr>
          <p:spPr bwMode="auto">
            <a:xfrm rot="1643308">
              <a:off x="6621825" y="1828525"/>
              <a:ext cx="781282" cy="78128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Shield_EA18">
              <a:extLst>
                <a:ext uri="{FF2B5EF4-FFF2-40B4-BE49-F238E27FC236}">
                  <a16:creationId xmlns:a16="http://schemas.microsoft.com/office/drawing/2014/main" id="{A946C00F-4D83-4099-9C58-E2E2A959EECE}"/>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0" name="TextBox 79">
            <a:extLst>
              <a:ext uri="{FF2B5EF4-FFF2-40B4-BE49-F238E27FC236}">
                <a16:creationId xmlns:a16="http://schemas.microsoft.com/office/drawing/2014/main" id="{4D5F608B-43D9-409C-AF77-631EA6BCEFB0}"/>
              </a:ext>
            </a:extLst>
          </p:cNvPr>
          <p:cNvSpPr txBox="1"/>
          <p:nvPr/>
        </p:nvSpPr>
        <p:spPr>
          <a:xfrm>
            <a:off x="7642294" y="2750452"/>
            <a:ext cx="2167862"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Advanced Threat</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Detection</a:t>
            </a:r>
          </a:p>
        </p:txBody>
      </p:sp>
      <p:sp>
        <p:nvSpPr>
          <p:cNvPr id="81" name="TextBox 80">
            <a:extLst>
              <a:ext uri="{FF2B5EF4-FFF2-40B4-BE49-F238E27FC236}">
                <a16:creationId xmlns:a16="http://schemas.microsoft.com/office/drawing/2014/main" id="{54CCEC8D-741F-406A-9205-DFEA0027A577}"/>
              </a:ext>
            </a:extLst>
          </p:cNvPr>
          <p:cNvSpPr txBox="1"/>
          <p:nvPr/>
        </p:nvSpPr>
        <p:spPr>
          <a:xfrm>
            <a:off x="9937404" y="2776620"/>
            <a:ext cx="2143837"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Vulnerability </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Assessment</a:t>
            </a:r>
          </a:p>
        </p:txBody>
      </p:sp>
      <p:sp>
        <p:nvSpPr>
          <p:cNvPr id="84" name="TextBox 83">
            <a:extLst>
              <a:ext uri="{FF2B5EF4-FFF2-40B4-BE49-F238E27FC236}">
                <a16:creationId xmlns:a16="http://schemas.microsoft.com/office/drawing/2014/main" id="{C0C12B9D-F6EA-472F-80E4-17556DD2E926}"/>
              </a:ext>
            </a:extLst>
          </p:cNvPr>
          <p:cNvSpPr txBox="1"/>
          <p:nvPr/>
        </p:nvSpPr>
        <p:spPr>
          <a:xfrm>
            <a:off x="7642294" y="3453911"/>
            <a:ext cx="2143837"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SQL Audit</a:t>
            </a:r>
          </a:p>
        </p:txBody>
      </p:sp>
      <p:sp>
        <p:nvSpPr>
          <p:cNvPr id="85" name="TextBox 84">
            <a:extLst>
              <a:ext uri="{FF2B5EF4-FFF2-40B4-BE49-F238E27FC236}">
                <a16:creationId xmlns:a16="http://schemas.microsoft.com/office/drawing/2014/main" id="{64DE177A-2D26-42C6-9045-50E8F4B3A918}"/>
              </a:ext>
            </a:extLst>
          </p:cNvPr>
          <p:cNvSpPr txBox="1"/>
          <p:nvPr/>
        </p:nvSpPr>
        <p:spPr>
          <a:xfrm>
            <a:off x="9937404" y="3437046"/>
            <a:ext cx="2143837"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Data Discovery &amp;</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Classification</a:t>
            </a:r>
          </a:p>
        </p:txBody>
      </p:sp>
      <p:sp>
        <p:nvSpPr>
          <p:cNvPr id="87" name="TextBox 86">
            <a:extLst>
              <a:ext uri="{FF2B5EF4-FFF2-40B4-BE49-F238E27FC236}">
                <a16:creationId xmlns:a16="http://schemas.microsoft.com/office/drawing/2014/main" id="{31C82060-032C-46B4-8749-1BBC4F8B4F7C}"/>
              </a:ext>
            </a:extLst>
          </p:cNvPr>
          <p:cNvSpPr txBox="1"/>
          <p:nvPr/>
        </p:nvSpPr>
        <p:spPr>
          <a:xfrm>
            <a:off x="7642294" y="4142428"/>
            <a:ext cx="2143837" cy="1208126"/>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Audit Integration with </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Log Analytics and </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Event Hubs</a:t>
            </a:r>
          </a:p>
        </p:txBody>
      </p:sp>
      <p:sp>
        <p:nvSpPr>
          <p:cNvPr id="88" name="TextBox 87">
            <a:extLst>
              <a:ext uri="{FF2B5EF4-FFF2-40B4-BE49-F238E27FC236}">
                <a16:creationId xmlns:a16="http://schemas.microsoft.com/office/drawing/2014/main" id="{946BB683-BD29-42BD-91E2-5691DADFE153}"/>
              </a:ext>
            </a:extLst>
          </p:cNvPr>
          <p:cNvSpPr txBox="1"/>
          <p:nvPr/>
        </p:nvSpPr>
        <p:spPr>
          <a:xfrm>
            <a:off x="9937404" y="4116776"/>
            <a:ext cx="2143837"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Azure Security Center</a:t>
            </a:r>
          </a:p>
        </p:txBody>
      </p:sp>
      <p:sp>
        <p:nvSpPr>
          <p:cNvPr id="58" name="TextBox 10">
            <a:extLst>
              <a:ext uri="{FF2B5EF4-FFF2-40B4-BE49-F238E27FC236}">
                <a16:creationId xmlns:a16="http://schemas.microsoft.com/office/drawing/2014/main" id="{996068DD-2960-488D-BAB2-AB6553904582}"/>
              </a:ext>
            </a:extLst>
          </p:cNvPr>
          <p:cNvSpPr txBox="1"/>
          <p:nvPr/>
        </p:nvSpPr>
        <p:spPr>
          <a:xfrm>
            <a:off x="5244322" y="1986186"/>
            <a:ext cx="2068622" cy="923330"/>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rPr>
              <a:t>Information protection and encryption</a:t>
            </a:r>
          </a:p>
        </p:txBody>
      </p:sp>
      <p:grpSp>
        <p:nvGrpSpPr>
          <p:cNvPr id="59" name="Group 58">
            <a:extLst>
              <a:ext uri="{FF2B5EF4-FFF2-40B4-BE49-F238E27FC236}">
                <a16:creationId xmlns:a16="http://schemas.microsoft.com/office/drawing/2014/main" id="{73AB02EF-7DF5-4848-8EA6-C9ADAD78A4A1}"/>
              </a:ext>
            </a:extLst>
          </p:cNvPr>
          <p:cNvGrpSpPr/>
          <p:nvPr/>
        </p:nvGrpSpPr>
        <p:grpSpPr>
          <a:xfrm>
            <a:off x="5358422" y="1381238"/>
            <a:ext cx="520029" cy="520029"/>
            <a:chOff x="6873999" y="3404401"/>
            <a:chExt cx="781282" cy="781282"/>
          </a:xfrm>
        </p:grpSpPr>
        <p:sp>
          <p:nvSpPr>
            <p:cNvPr id="60" name="Oval 59">
              <a:extLst>
                <a:ext uri="{FF2B5EF4-FFF2-40B4-BE49-F238E27FC236}">
                  <a16:creationId xmlns:a16="http://schemas.microsoft.com/office/drawing/2014/main" id="{C9A3C0F7-2A69-4B37-9E7C-AC9B10750EBC}"/>
                </a:ext>
              </a:extLst>
            </p:cNvPr>
            <p:cNvSpPr/>
            <p:nvPr/>
          </p:nvSpPr>
          <p:spPr bwMode="auto">
            <a:xfrm rot="3422427">
              <a:off x="6873999" y="3404401"/>
              <a:ext cx="781282" cy="78128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document_6">
              <a:extLst>
                <a:ext uri="{FF2B5EF4-FFF2-40B4-BE49-F238E27FC236}">
                  <a16:creationId xmlns:a16="http://schemas.microsoft.com/office/drawing/2014/main" id="{F96CEBDA-F466-4FE9-A43E-DF85B35DCBB1}"/>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sp>
        <p:nvSpPr>
          <p:cNvPr id="76" name="TextBox 75">
            <a:extLst>
              <a:ext uri="{FF2B5EF4-FFF2-40B4-BE49-F238E27FC236}">
                <a16:creationId xmlns:a16="http://schemas.microsoft.com/office/drawing/2014/main" id="{562C87F8-699A-4A2A-9476-B7A93882F0D9}"/>
              </a:ext>
            </a:extLst>
          </p:cNvPr>
          <p:cNvSpPr txBox="1"/>
          <p:nvPr/>
        </p:nvSpPr>
        <p:spPr>
          <a:xfrm>
            <a:off x="5204020" y="4458563"/>
            <a:ext cx="2154569"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Encryption-in-flight</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(TLS)</a:t>
            </a:r>
          </a:p>
        </p:txBody>
      </p:sp>
      <p:sp>
        <p:nvSpPr>
          <p:cNvPr id="77" name="TextBox 76">
            <a:extLst>
              <a:ext uri="{FF2B5EF4-FFF2-40B4-BE49-F238E27FC236}">
                <a16:creationId xmlns:a16="http://schemas.microsoft.com/office/drawing/2014/main" id="{729FE57F-4160-4615-A31C-92218ECB8CCC}"/>
              </a:ext>
            </a:extLst>
          </p:cNvPr>
          <p:cNvSpPr txBox="1"/>
          <p:nvPr/>
        </p:nvSpPr>
        <p:spPr>
          <a:xfrm>
            <a:off x="5204020" y="3784474"/>
            <a:ext cx="2154569"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Encryption-at-rest</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(TDE)</a:t>
            </a:r>
          </a:p>
        </p:txBody>
      </p:sp>
      <p:sp>
        <p:nvSpPr>
          <p:cNvPr id="83" name="TextBox 82">
            <a:extLst>
              <a:ext uri="{FF2B5EF4-FFF2-40B4-BE49-F238E27FC236}">
                <a16:creationId xmlns:a16="http://schemas.microsoft.com/office/drawing/2014/main" id="{281ECB59-5C3B-4616-A163-6BAE952F6121}"/>
              </a:ext>
            </a:extLst>
          </p:cNvPr>
          <p:cNvSpPr txBox="1"/>
          <p:nvPr/>
        </p:nvSpPr>
        <p:spPr>
          <a:xfrm>
            <a:off x="5204020" y="3110385"/>
            <a:ext cx="2154569"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Encryption-in-use</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(Always Encrypted)</a:t>
            </a:r>
          </a:p>
        </p:txBody>
      </p:sp>
      <p:sp>
        <p:nvSpPr>
          <p:cNvPr id="86" name="TextBox 85">
            <a:extLst>
              <a:ext uri="{FF2B5EF4-FFF2-40B4-BE49-F238E27FC236}">
                <a16:creationId xmlns:a16="http://schemas.microsoft.com/office/drawing/2014/main" id="{03D8172E-D610-4F20-8E72-E858839773E9}"/>
              </a:ext>
            </a:extLst>
          </p:cNvPr>
          <p:cNvSpPr txBox="1"/>
          <p:nvPr/>
        </p:nvSpPr>
        <p:spPr>
          <a:xfrm>
            <a:off x="5204020" y="5806741"/>
            <a:ext cx="2154569"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Dynamic Data Masking</a:t>
            </a:r>
          </a:p>
        </p:txBody>
      </p:sp>
      <p:sp>
        <p:nvSpPr>
          <p:cNvPr id="90" name="TextBox 89">
            <a:extLst>
              <a:ext uri="{FF2B5EF4-FFF2-40B4-BE49-F238E27FC236}">
                <a16:creationId xmlns:a16="http://schemas.microsoft.com/office/drawing/2014/main" id="{99E50908-DD0A-481F-BA3C-E302E73B7F3A}"/>
              </a:ext>
            </a:extLst>
          </p:cNvPr>
          <p:cNvSpPr txBox="1"/>
          <p:nvPr/>
        </p:nvSpPr>
        <p:spPr>
          <a:xfrm>
            <a:off x="5204020" y="5132652"/>
            <a:ext cx="2154569"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User-managed keys</a:t>
            </a:r>
          </a:p>
        </p:txBody>
      </p:sp>
      <p:sp>
        <p:nvSpPr>
          <p:cNvPr id="62" name="TextBox 10">
            <a:extLst>
              <a:ext uri="{FF2B5EF4-FFF2-40B4-BE49-F238E27FC236}">
                <a16:creationId xmlns:a16="http://schemas.microsoft.com/office/drawing/2014/main" id="{615516F2-653B-4067-8135-2B8221796472}"/>
              </a:ext>
            </a:extLst>
          </p:cNvPr>
          <p:cNvSpPr txBox="1"/>
          <p:nvPr/>
        </p:nvSpPr>
        <p:spPr>
          <a:xfrm>
            <a:off x="233785" y="1986186"/>
            <a:ext cx="2154569" cy="64633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a:t>
            </a:r>
          </a:p>
        </p:txBody>
      </p:sp>
      <p:grpSp>
        <p:nvGrpSpPr>
          <p:cNvPr id="63" name="Group 62">
            <a:extLst>
              <a:ext uri="{FF2B5EF4-FFF2-40B4-BE49-F238E27FC236}">
                <a16:creationId xmlns:a16="http://schemas.microsoft.com/office/drawing/2014/main" id="{8654232D-EEF8-43C0-A07C-90F871C5A528}"/>
              </a:ext>
            </a:extLst>
          </p:cNvPr>
          <p:cNvGrpSpPr/>
          <p:nvPr/>
        </p:nvGrpSpPr>
        <p:grpSpPr>
          <a:xfrm>
            <a:off x="537586" y="1396148"/>
            <a:ext cx="520029" cy="520029"/>
            <a:chOff x="460346" y="5002577"/>
            <a:chExt cx="530532" cy="530532"/>
          </a:xfrm>
        </p:grpSpPr>
        <p:sp>
          <p:nvSpPr>
            <p:cNvPr id="64" name="Oval 63">
              <a:extLst>
                <a:ext uri="{FF2B5EF4-FFF2-40B4-BE49-F238E27FC236}">
                  <a16:creationId xmlns:a16="http://schemas.microsoft.com/office/drawing/2014/main" id="{49D9EBEE-CE9B-49FC-AD3D-6572F4425384}"/>
                </a:ext>
              </a:extLst>
            </p:cNvPr>
            <p:cNvSpPr/>
            <p:nvPr/>
          </p:nvSpPr>
          <p:spPr bwMode="auto">
            <a:xfrm>
              <a:off x="460346" y="5002577"/>
              <a:ext cx="530532" cy="53053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grpSp>
      <p:sp>
        <p:nvSpPr>
          <p:cNvPr id="52" name="Title 1">
            <a:extLst>
              <a:ext uri="{FF2B5EF4-FFF2-40B4-BE49-F238E27FC236}">
                <a16:creationId xmlns:a16="http://schemas.microsoft.com/office/drawing/2014/main" id="{8D9150C3-AD21-4E0D-B2F7-595805DE85E8}"/>
              </a:ext>
            </a:extLst>
          </p:cNvPr>
          <p:cNvSpPr txBox="1">
            <a:spLocks/>
          </p:cNvSpPr>
          <p:nvPr/>
        </p:nvSpPr>
        <p:spPr>
          <a:xfrm>
            <a:off x="740663" y="6096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Azure SQL Enterprise-class security</a:t>
            </a:r>
          </a:p>
        </p:txBody>
      </p:sp>
      <p:sp>
        <p:nvSpPr>
          <p:cNvPr id="41" name="TextBox 10">
            <a:extLst>
              <a:ext uri="{FF2B5EF4-FFF2-40B4-BE49-F238E27FC236}">
                <a16:creationId xmlns:a16="http://schemas.microsoft.com/office/drawing/2014/main" id="{3E65277A-5F51-4EEC-8FEE-B495BCB91CBB}"/>
              </a:ext>
            </a:extLst>
          </p:cNvPr>
          <p:cNvSpPr txBox="1"/>
          <p:nvPr/>
        </p:nvSpPr>
        <p:spPr>
          <a:xfrm>
            <a:off x="2826847" y="1991293"/>
            <a:ext cx="2109946" cy="64633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Platform and network security</a:t>
            </a:r>
          </a:p>
        </p:txBody>
      </p:sp>
      <p:grpSp>
        <p:nvGrpSpPr>
          <p:cNvPr id="42" name="Group 41">
            <a:extLst>
              <a:ext uri="{FF2B5EF4-FFF2-40B4-BE49-F238E27FC236}">
                <a16:creationId xmlns:a16="http://schemas.microsoft.com/office/drawing/2014/main" id="{8BC601C1-CA9D-4D8C-BC45-CAD05999647D}"/>
              </a:ext>
            </a:extLst>
          </p:cNvPr>
          <p:cNvGrpSpPr/>
          <p:nvPr/>
        </p:nvGrpSpPr>
        <p:grpSpPr>
          <a:xfrm>
            <a:off x="2983250" y="1400464"/>
            <a:ext cx="520029" cy="520029"/>
            <a:chOff x="5625439" y="609860"/>
            <a:chExt cx="781282" cy="781282"/>
          </a:xfrm>
        </p:grpSpPr>
        <p:sp>
          <p:nvSpPr>
            <p:cNvPr id="43" name="Oval 42">
              <a:extLst>
                <a:ext uri="{FF2B5EF4-FFF2-40B4-BE49-F238E27FC236}">
                  <a16:creationId xmlns:a16="http://schemas.microsoft.com/office/drawing/2014/main" id="{F92C739B-ECDA-4500-A524-5C11A750EFA6}"/>
                </a:ext>
              </a:extLst>
            </p:cNvPr>
            <p:cNvSpPr/>
            <p:nvPr/>
          </p:nvSpPr>
          <p:spPr bwMode="auto">
            <a:xfrm>
              <a:off x="5625439" y="609860"/>
              <a:ext cx="781282" cy="78128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ContactCard_EEBD">
              <a:extLst>
                <a:ext uri="{FF2B5EF4-FFF2-40B4-BE49-F238E27FC236}">
                  <a16:creationId xmlns:a16="http://schemas.microsoft.com/office/drawing/2014/main" id="{F0CB7AED-21F3-47EF-B127-A5DA719FE542}"/>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sp>
        <p:nvSpPr>
          <p:cNvPr id="45" name="TextBox 44">
            <a:extLst>
              <a:ext uri="{FF2B5EF4-FFF2-40B4-BE49-F238E27FC236}">
                <a16:creationId xmlns:a16="http://schemas.microsoft.com/office/drawing/2014/main" id="{79003CA5-5651-4F94-A865-07A8825B9830}"/>
              </a:ext>
            </a:extLst>
          </p:cNvPr>
          <p:cNvSpPr txBox="1"/>
          <p:nvPr/>
        </p:nvSpPr>
        <p:spPr>
          <a:xfrm>
            <a:off x="230356" y="2774307"/>
            <a:ext cx="2154569" cy="1248341"/>
          </a:xfrm>
          <a:prstGeom prst="rect">
            <a:avLst/>
          </a:prstGeom>
          <a:solidFill>
            <a:srgbClr val="0078D4"/>
          </a:solidFill>
          <a:ln w="12700">
            <a:noFill/>
          </a:ln>
        </p:spPr>
        <p:txBody>
          <a:bodyPr wrap="squar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Authentication options:</a:t>
            </a:r>
          </a:p>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Azure AD,          SQL Auth, Windows Auth</a:t>
            </a:r>
          </a:p>
        </p:txBody>
      </p:sp>
      <p:sp>
        <p:nvSpPr>
          <p:cNvPr id="46" name="TextBox 45">
            <a:extLst>
              <a:ext uri="{FF2B5EF4-FFF2-40B4-BE49-F238E27FC236}">
                <a16:creationId xmlns:a16="http://schemas.microsoft.com/office/drawing/2014/main" id="{8AB93592-1631-4E85-87A6-33C37A883F27}"/>
              </a:ext>
            </a:extLst>
          </p:cNvPr>
          <p:cNvSpPr txBox="1"/>
          <p:nvPr/>
        </p:nvSpPr>
        <p:spPr>
          <a:xfrm>
            <a:off x="230356" y="4107075"/>
            <a:ext cx="2135334"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Azure RBAC</a:t>
            </a:r>
          </a:p>
        </p:txBody>
      </p:sp>
      <p:sp>
        <p:nvSpPr>
          <p:cNvPr id="47" name="TextBox 46">
            <a:extLst>
              <a:ext uri="{FF2B5EF4-FFF2-40B4-BE49-F238E27FC236}">
                <a16:creationId xmlns:a16="http://schemas.microsoft.com/office/drawing/2014/main" id="{2D87CBE3-68D3-4C70-A25C-6323B6D13CFE}"/>
              </a:ext>
            </a:extLst>
          </p:cNvPr>
          <p:cNvSpPr txBox="1"/>
          <p:nvPr/>
        </p:nvSpPr>
        <p:spPr>
          <a:xfrm>
            <a:off x="230356" y="4780965"/>
            <a:ext cx="2135334" cy="582676"/>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Roles &amp; Permissions</a:t>
            </a:r>
          </a:p>
        </p:txBody>
      </p:sp>
      <p:sp>
        <p:nvSpPr>
          <p:cNvPr id="53" name="TextBox 52">
            <a:extLst>
              <a:ext uri="{FF2B5EF4-FFF2-40B4-BE49-F238E27FC236}">
                <a16:creationId xmlns:a16="http://schemas.microsoft.com/office/drawing/2014/main" id="{75D83CA2-920C-4EA7-BB22-F14D3196BD07}"/>
              </a:ext>
            </a:extLst>
          </p:cNvPr>
          <p:cNvSpPr txBox="1"/>
          <p:nvPr/>
        </p:nvSpPr>
        <p:spPr>
          <a:xfrm>
            <a:off x="230356" y="5448067"/>
            <a:ext cx="2154569"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dirty="0">
                <a:ln>
                  <a:noFill/>
                </a:ln>
                <a:solidFill>
                  <a:srgbClr val="FFFFFF"/>
                </a:solidFill>
                <a:effectLst/>
                <a:uLnTx/>
                <a:uFillTx/>
                <a:latin typeface="Segoe UI"/>
                <a:ea typeface="+mn-ea"/>
                <a:cs typeface="Segoe UI Semibold" panose="020B0702040204020203" pitchFamily="34" charset="0"/>
              </a:rPr>
              <a:t>Row-level security</a:t>
            </a:r>
          </a:p>
        </p:txBody>
      </p:sp>
      <p:sp>
        <p:nvSpPr>
          <p:cNvPr id="54" name="TextBox 53">
            <a:extLst>
              <a:ext uri="{FF2B5EF4-FFF2-40B4-BE49-F238E27FC236}">
                <a16:creationId xmlns:a16="http://schemas.microsoft.com/office/drawing/2014/main" id="{0A8A3F20-957A-4608-8DBB-2746457E5456}"/>
              </a:ext>
            </a:extLst>
          </p:cNvPr>
          <p:cNvSpPr txBox="1"/>
          <p:nvPr/>
        </p:nvSpPr>
        <p:spPr>
          <a:xfrm>
            <a:off x="2763023" y="2790975"/>
            <a:ext cx="2154569"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VNET</a:t>
            </a:r>
          </a:p>
        </p:txBody>
      </p:sp>
      <p:sp>
        <p:nvSpPr>
          <p:cNvPr id="55" name="TextBox 54">
            <a:extLst>
              <a:ext uri="{FF2B5EF4-FFF2-40B4-BE49-F238E27FC236}">
                <a16:creationId xmlns:a16="http://schemas.microsoft.com/office/drawing/2014/main" id="{00E09CEC-1F77-4315-926A-775197BD960D}"/>
              </a:ext>
            </a:extLst>
          </p:cNvPr>
          <p:cNvSpPr txBox="1"/>
          <p:nvPr/>
        </p:nvSpPr>
        <p:spPr>
          <a:xfrm>
            <a:off x="2763023" y="3475058"/>
            <a:ext cx="2154569"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a:ln>
                  <a:noFill/>
                </a:ln>
                <a:solidFill>
                  <a:srgbClr val="FFFFFF"/>
                </a:solidFill>
                <a:effectLst/>
                <a:uLnTx/>
                <a:uFillTx/>
                <a:latin typeface="Segoe UI"/>
                <a:ea typeface="+mn-ea"/>
                <a:cs typeface="Segoe UI Semibold" panose="020B0702040204020203" pitchFamily="34" charset="0"/>
              </a:rPr>
              <a:t>Firewall Rules, NSG</a:t>
            </a:r>
            <a:endParaRPr kumimoji="0" lang="en-US" sz="900" b="0" i="0" u="none" strike="noStrike" kern="0" cap="none" spc="118"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56" name="TextBox 55">
            <a:extLst>
              <a:ext uri="{FF2B5EF4-FFF2-40B4-BE49-F238E27FC236}">
                <a16:creationId xmlns:a16="http://schemas.microsoft.com/office/drawing/2014/main" id="{76AACF81-29FD-424A-9E2C-1CB42BC0A960}"/>
              </a:ext>
            </a:extLst>
          </p:cNvPr>
          <p:cNvSpPr txBox="1"/>
          <p:nvPr/>
        </p:nvSpPr>
        <p:spPr>
          <a:xfrm>
            <a:off x="2763023" y="4133771"/>
            <a:ext cx="2154569" cy="589463"/>
          </a:xfrm>
          <a:prstGeom prst="rect">
            <a:avLst/>
          </a:prstGeom>
          <a:solidFill>
            <a:srgbClr val="0078D4"/>
          </a:solidFill>
          <a:ln w="12700">
            <a:noFill/>
          </a:ln>
        </p:spPr>
        <p:txBody>
          <a:bodyPr wrap="none" lIns="179259" tIns="143407" rIns="179259" bIns="143407" rtlCol="0" anchor="ctr">
            <a:no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400" b="0" i="0" u="none" strike="noStrike" kern="0" cap="none" spc="118" normalizeH="0" baseline="0" noProof="0" dirty="0">
                <a:ln>
                  <a:noFill/>
                </a:ln>
                <a:solidFill>
                  <a:srgbClr val="FFFFFF"/>
                </a:solidFill>
                <a:effectLst/>
                <a:uLnTx/>
                <a:uFillTx/>
                <a:latin typeface="Segoe UI"/>
                <a:ea typeface="+mn-ea"/>
                <a:cs typeface="Segoe UI Semibold" panose="020B0702040204020203" pitchFamily="34" charset="0"/>
              </a:rPr>
              <a:t>Private Link</a:t>
            </a:r>
            <a:endParaRPr kumimoji="0" lang="en-US" sz="900" b="0" i="0" u="none" strike="noStrike" kern="0" cap="none" spc="118" normalizeH="0" baseline="30000" noProof="0" dirty="0">
              <a:ln>
                <a:noFill/>
              </a:ln>
              <a:solidFill>
                <a:srgbClr val="FFFFFF"/>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3512380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10"/>
          </p:nvPr>
        </p:nvSpPr>
        <p:spPr>
          <a:xfrm>
            <a:off x="586388" y="1402688"/>
            <a:ext cx="11018520" cy="3262432"/>
          </a:xfrm>
        </p:spPr>
        <p:txBody>
          <a:bodyPr/>
          <a:lstStyle/>
          <a:p>
            <a:pPr marL="342900" indent="-342900">
              <a:buFont typeface="Arial" panose="020B0604020202020204" pitchFamily="34" charset="0"/>
              <a:buChar char="•"/>
            </a:pPr>
            <a:r>
              <a:rPr lang="en-US" sz="2000" dirty="0"/>
              <a:t>All </a:t>
            </a:r>
            <a:r>
              <a:rPr lang="en-US" sz="2000" b="1" i="1" dirty="0"/>
              <a:t>Azure operations</a:t>
            </a:r>
            <a:r>
              <a:rPr lang="en-US" sz="2000" dirty="0"/>
              <a:t> for Azure SQL are controlled through RBAC</a:t>
            </a:r>
          </a:p>
          <a:p>
            <a:pPr marL="342900" indent="-342900">
              <a:buFont typeface="Arial" panose="020B0604020202020204" pitchFamily="34" charset="0"/>
              <a:buChar char="•"/>
            </a:pPr>
            <a:r>
              <a:rPr lang="en-US" sz="2000" dirty="0"/>
              <a:t>Think of this as security rights </a:t>
            </a:r>
            <a:r>
              <a:rPr lang="en-US" sz="2000" i="1" dirty="0"/>
              <a:t>outside</a:t>
            </a:r>
            <a:r>
              <a:rPr lang="en-US" sz="2000" dirty="0"/>
              <a:t> the Managed Instance or Database</a:t>
            </a:r>
          </a:p>
          <a:p>
            <a:pPr marL="342900" indent="-342900">
              <a:buFont typeface="Arial" panose="020B0604020202020204" pitchFamily="34" charset="0"/>
              <a:buChar char="•"/>
            </a:pPr>
            <a:r>
              <a:rPr lang="en-US" sz="2000" dirty="0"/>
              <a:t>Security principal and role-based system</a:t>
            </a:r>
          </a:p>
          <a:p>
            <a:pPr marL="342900" indent="-342900">
              <a:buFont typeface="Arial" panose="020B0604020202020204" pitchFamily="34" charset="0"/>
              <a:buChar char="•"/>
            </a:pPr>
            <a:r>
              <a:rPr lang="en-US" sz="2000" dirty="0"/>
              <a:t>Scope includes subscription, resource group, and resource</a:t>
            </a:r>
          </a:p>
          <a:p>
            <a:pPr marL="342900" indent="-342900">
              <a:buFont typeface="Arial" panose="020B0604020202020204" pitchFamily="34" charset="0"/>
              <a:buChar char="•"/>
            </a:pPr>
            <a:r>
              <a:rPr lang="en-US" sz="2000" dirty="0"/>
              <a:t>Decoupled from SQL Security (today)</a:t>
            </a:r>
          </a:p>
          <a:p>
            <a:pPr marL="342900" indent="-342900">
              <a:buFont typeface="Arial" panose="020B0604020202020204" pitchFamily="34" charset="0"/>
              <a:buChar char="•"/>
            </a:pPr>
            <a:r>
              <a:rPr lang="en-US" sz="2000" dirty="0"/>
              <a:t>Applies to operations in Azure portal and CLI</a:t>
            </a:r>
          </a:p>
          <a:p>
            <a:pPr marL="342900" indent="-342900">
              <a:buFont typeface="Arial" panose="020B0604020202020204" pitchFamily="34" charset="0"/>
              <a:buChar char="•"/>
            </a:pPr>
            <a:r>
              <a:rPr lang="en-US" sz="2000" dirty="0"/>
              <a:t>Allows for separation of duties for deployment, management, and usage</a:t>
            </a:r>
          </a:p>
          <a:p>
            <a:pPr marL="342900" indent="-342900">
              <a:buFont typeface="Arial" panose="020B0604020202020204" pitchFamily="34" charset="0"/>
              <a:buChar char="•"/>
            </a:pPr>
            <a:r>
              <a:rPr lang="en-US" sz="2000" dirty="0"/>
              <a:t>Azure locks help protect resources from delete or read-only</a:t>
            </a:r>
          </a:p>
          <a:p>
            <a:pPr marL="342900" indent="-342900">
              <a:buFont typeface="Arial" panose="020B0604020202020204" pitchFamily="34" charset="0"/>
              <a:buChar char="•"/>
            </a:pPr>
            <a:r>
              <a:rPr lang="en-US" sz="2000" dirty="0"/>
              <a:t>Built-in Azure SQL roles available to reduce need for owner</a:t>
            </a:r>
          </a:p>
        </p:txBody>
      </p:sp>
      <p:cxnSp>
        <p:nvCxnSpPr>
          <p:cNvPr id="26" name="Straight Connector 25">
            <a:extLst>
              <a:ext uri="{FF2B5EF4-FFF2-40B4-BE49-F238E27FC236}">
                <a16:creationId xmlns:a16="http://schemas.microsoft.com/office/drawing/2014/main" id="{09927816-2657-43BB-A523-C02D2E57F431}"/>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32" name="TextBox 10">
            <a:extLst>
              <a:ext uri="{FF2B5EF4-FFF2-40B4-BE49-F238E27FC236}">
                <a16:creationId xmlns:a16="http://schemas.microsoft.com/office/drawing/2014/main" id="{F9D65970-896D-4B4F-8EBA-302EB359DD1E}"/>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33" name="Group 32">
            <a:extLst>
              <a:ext uri="{FF2B5EF4-FFF2-40B4-BE49-F238E27FC236}">
                <a16:creationId xmlns:a16="http://schemas.microsoft.com/office/drawing/2014/main" id="{0E1A2797-8F6F-4B47-86E5-8A7CCB654810}"/>
              </a:ext>
            </a:extLst>
          </p:cNvPr>
          <p:cNvGrpSpPr/>
          <p:nvPr/>
        </p:nvGrpSpPr>
        <p:grpSpPr>
          <a:xfrm>
            <a:off x="8405999" y="6183745"/>
            <a:ext cx="365760" cy="365760"/>
            <a:chOff x="6621825" y="1828525"/>
            <a:chExt cx="781282" cy="781282"/>
          </a:xfrm>
          <a:solidFill>
            <a:schemeClr val="accent5">
              <a:lumMod val="75000"/>
            </a:schemeClr>
          </a:solidFill>
        </p:grpSpPr>
        <p:sp>
          <p:nvSpPr>
            <p:cNvPr id="34" name="Oval 33">
              <a:extLst>
                <a:ext uri="{FF2B5EF4-FFF2-40B4-BE49-F238E27FC236}">
                  <a16:creationId xmlns:a16="http://schemas.microsoft.com/office/drawing/2014/main" id="{A0C3E20C-EBFF-4878-9281-2E309B6815FD}"/>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Shield_EA18">
              <a:extLst>
                <a:ext uri="{FF2B5EF4-FFF2-40B4-BE49-F238E27FC236}">
                  <a16:creationId xmlns:a16="http://schemas.microsoft.com/office/drawing/2014/main" id="{CD8F7430-22D9-4816-B952-4F077EE4D462}"/>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6" name="TextBox 10">
            <a:extLst>
              <a:ext uri="{FF2B5EF4-FFF2-40B4-BE49-F238E27FC236}">
                <a16:creationId xmlns:a16="http://schemas.microsoft.com/office/drawing/2014/main" id="{69955BCC-7CC5-4681-83FF-9B2B6B60BEA5}"/>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37" name="Group 36">
            <a:extLst>
              <a:ext uri="{FF2B5EF4-FFF2-40B4-BE49-F238E27FC236}">
                <a16:creationId xmlns:a16="http://schemas.microsoft.com/office/drawing/2014/main" id="{C72393D0-D815-4F0C-A8E0-39C7E53601B6}"/>
              </a:ext>
            </a:extLst>
          </p:cNvPr>
          <p:cNvGrpSpPr/>
          <p:nvPr/>
        </p:nvGrpSpPr>
        <p:grpSpPr>
          <a:xfrm>
            <a:off x="1123634" y="6161511"/>
            <a:ext cx="365760" cy="365760"/>
            <a:chOff x="5625439" y="609860"/>
            <a:chExt cx="781282" cy="781282"/>
          </a:xfrm>
        </p:grpSpPr>
        <p:sp>
          <p:nvSpPr>
            <p:cNvPr id="38" name="Oval 37">
              <a:extLst>
                <a:ext uri="{FF2B5EF4-FFF2-40B4-BE49-F238E27FC236}">
                  <a16:creationId xmlns:a16="http://schemas.microsoft.com/office/drawing/2014/main" id="{8F4A9E71-0466-462D-AF41-621B2536243E}"/>
                </a:ext>
              </a:extLst>
            </p:cNvPr>
            <p:cNvSpPr/>
            <p:nvPr/>
          </p:nvSpPr>
          <p:spPr bwMode="auto">
            <a:xfrm>
              <a:off x="5625439" y="609860"/>
              <a:ext cx="781282" cy="78128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ContactCard_EEBD">
              <a:extLst>
                <a:ext uri="{FF2B5EF4-FFF2-40B4-BE49-F238E27FC236}">
                  <a16:creationId xmlns:a16="http://schemas.microsoft.com/office/drawing/2014/main" id="{BF1EA750-00B8-49FF-8FA0-B33FB4F8C764}"/>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40" name="TextBox 10">
            <a:extLst>
              <a:ext uri="{FF2B5EF4-FFF2-40B4-BE49-F238E27FC236}">
                <a16:creationId xmlns:a16="http://schemas.microsoft.com/office/drawing/2014/main" id="{ADD7CD54-7F10-4F65-9EA0-C448D64D7412}"/>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41" name="Group 40">
            <a:extLst>
              <a:ext uri="{FF2B5EF4-FFF2-40B4-BE49-F238E27FC236}">
                <a16:creationId xmlns:a16="http://schemas.microsoft.com/office/drawing/2014/main" id="{E29465B8-508D-4A95-A796-CC17FAFB5F85}"/>
              </a:ext>
            </a:extLst>
          </p:cNvPr>
          <p:cNvGrpSpPr/>
          <p:nvPr/>
        </p:nvGrpSpPr>
        <p:grpSpPr>
          <a:xfrm>
            <a:off x="5912770" y="6163646"/>
            <a:ext cx="365760" cy="365760"/>
            <a:chOff x="6873999" y="3404401"/>
            <a:chExt cx="781282" cy="781282"/>
          </a:xfrm>
          <a:solidFill>
            <a:schemeClr val="accent5">
              <a:lumMod val="75000"/>
            </a:schemeClr>
          </a:solidFill>
        </p:grpSpPr>
        <p:sp>
          <p:nvSpPr>
            <p:cNvPr id="42" name="Oval 41">
              <a:extLst>
                <a:ext uri="{FF2B5EF4-FFF2-40B4-BE49-F238E27FC236}">
                  <a16:creationId xmlns:a16="http://schemas.microsoft.com/office/drawing/2014/main" id="{65FBEBAC-66B2-43AD-A10E-55CFB05065FE}"/>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document_6">
              <a:extLst>
                <a:ext uri="{FF2B5EF4-FFF2-40B4-BE49-F238E27FC236}">
                  <a16:creationId xmlns:a16="http://schemas.microsoft.com/office/drawing/2014/main" id="{75EBA5B8-33F0-4486-AFBC-B0CC2B25F268}"/>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44" name="TextBox 10">
            <a:extLst>
              <a:ext uri="{FF2B5EF4-FFF2-40B4-BE49-F238E27FC236}">
                <a16:creationId xmlns:a16="http://schemas.microsoft.com/office/drawing/2014/main" id="{33B55159-5F27-4444-8542-55594E5C1D99}"/>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48" name="Group 47">
            <a:extLst>
              <a:ext uri="{FF2B5EF4-FFF2-40B4-BE49-F238E27FC236}">
                <a16:creationId xmlns:a16="http://schemas.microsoft.com/office/drawing/2014/main" id="{930EC9C4-D069-494F-8140-D2EEDCC9BD20}"/>
              </a:ext>
            </a:extLst>
          </p:cNvPr>
          <p:cNvGrpSpPr/>
          <p:nvPr/>
        </p:nvGrpSpPr>
        <p:grpSpPr>
          <a:xfrm>
            <a:off x="3483171" y="6168505"/>
            <a:ext cx="365760" cy="365760"/>
            <a:chOff x="460346" y="5002577"/>
            <a:chExt cx="530532" cy="530532"/>
          </a:xfrm>
        </p:grpSpPr>
        <p:sp>
          <p:nvSpPr>
            <p:cNvPr id="49" name="Oval 48">
              <a:extLst>
                <a:ext uri="{FF2B5EF4-FFF2-40B4-BE49-F238E27FC236}">
                  <a16:creationId xmlns:a16="http://schemas.microsoft.com/office/drawing/2014/main" id="{C6EF1E97-4E4C-4AFA-861D-468478F6D6C2}"/>
                </a:ext>
              </a:extLst>
            </p:cNvPr>
            <p:cNvSpPr/>
            <p:nvPr/>
          </p:nvSpPr>
          <p:spPr bwMode="auto">
            <a:xfrm>
              <a:off x="460346" y="5002577"/>
              <a:ext cx="530532" cy="530532"/>
            </a:xfrm>
            <a:prstGeom prst="ellipse">
              <a:avLst/>
            </a:prstGeom>
            <a:solidFill>
              <a:schemeClr val="accent5">
                <a:lumMod val="75000"/>
              </a:schemeClr>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Freeform 37">
              <a:extLst>
                <a:ext uri="{FF2B5EF4-FFF2-40B4-BE49-F238E27FC236}">
                  <a16:creationId xmlns:a16="http://schemas.microsoft.com/office/drawing/2014/main" id="{FC75464F-A4E0-4B10-8D69-047EA9EFF237}"/>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graphicFrame>
        <p:nvGraphicFramePr>
          <p:cNvPr id="52" name="Diagram 51">
            <a:extLst>
              <a:ext uri="{FF2B5EF4-FFF2-40B4-BE49-F238E27FC236}">
                <a16:creationId xmlns:a16="http://schemas.microsoft.com/office/drawing/2014/main" id="{7B4CBAD9-68F1-4CD1-AF7A-97440CCC71FE}"/>
              </a:ext>
            </a:extLst>
          </p:cNvPr>
          <p:cNvGraphicFramePr/>
          <p:nvPr>
            <p:extLst>
              <p:ext uri="{D42A27DB-BD31-4B8C-83A1-F6EECF244321}">
                <p14:modId xmlns:p14="http://schemas.microsoft.com/office/powerpoint/2010/main" val="812217918"/>
              </p:ext>
            </p:extLst>
          </p:nvPr>
        </p:nvGraphicFramePr>
        <p:xfrm>
          <a:off x="2376517" y="5134265"/>
          <a:ext cx="7438263" cy="778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 name="Title 1">
            <a:extLst>
              <a:ext uri="{FF2B5EF4-FFF2-40B4-BE49-F238E27FC236}">
                <a16:creationId xmlns:a16="http://schemas.microsoft.com/office/drawing/2014/main" id="{5E4E4FE5-F206-4B5D-AC28-C973A5287F5C}"/>
              </a:ext>
            </a:extLst>
          </p:cNvPr>
          <p:cNvSpPr txBox="1">
            <a:spLocks/>
          </p:cNvSpPr>
          <p:nvPr/>
        </p:nvSpPr>
        <p:spPr>
          <a:xfrm>
            <a:off x="740663" y="6096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Azure Role Based Access Control (RBAC)</a:t>
            </a:r>
          </a:p>
        </p:txBody>
      </p:sp>
    </p:spTree>
    <p:extLst>
      <p:ext uri="{BB962C8B-B14F-4D97-AF65-F5344CB8AC3E}">
        <p14:creationId xmlns:p14="http://schemas.microsoft.com/office/powerpoint/2010/main" val="188142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9329CF3-BF09-4891-9456-1EBBE94A182D}"/>
              </a:ext>
            </a:extLst>
          </p:cNvPr>
          <p:cNvGraphicFramePr/>
          <p:nvPr>
            <p:extLst>
              <p:ext uri="{D42A27DB-BD31-4B8C-83A1-F6EECF244321}">
                <p14:modId xmlns:p14="http://schemas.microsoft.com/office/powerpoint/2010/main" val="4225844496"/>
              </p:ext>
            </p:extLst>
          </p:nvPr>
        </p:nvGraphicFramePr>
        <p:xfrm>
          <a:off x="586390" y="1434370"/>
          <a:ext cx="11018520" cy="4271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3D2F94E9-DBC8-421D-BD38-047020575BCD}"/>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TextBox 10">
            <a:extLst>
              <a:ext uri="{FF2B5EF4-FFF2-40B4-BE49-F238E27FC236}">
                <a16:creationId xmlns:a16="http://schemas.microsoft.com/office/drawing/2014/main" id="{57667224-F49A-4BEA-AAC2-0FFB61B08273}"/>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11" name="Group 10">
            <a:extLst>
              <a:ext uri="{FF2B5EF4-FFF2-40B4-BE49-F238E27FC236}">
                <a16:creationId xmlns:a16="http://schemas.microsoft.com/office/drawing/2014/main" id="{A2A4FF66-141A-46B0-9801-38899206663E}"/>
              </a:ext>
            </a:extLst>
          </p:cNvPr>
          <p:cNvGrpSpPr/>
          <p:nvPr/>
        </p:nvGrpSpPr>
        <p:grpSpPr>
          <a:xfrm>
            <a:off x="8405999" y="6183745"/>
            <a:ext cx="365760" cy="365760"/>
            <a:chOff x="6621825" y="1828525"/>
            <a:chExt cx="781282" cy="781282"/>
          </a:xfrm>
          <a:solidFill>
            <a:schemeClr val="accent5">
              <a:lumMod val="75000"/>
            </a:schemeClr>
          </a:solidFill>
        </p:grpSpPr>
        <p:sp>
          <p:nvSpPr>
            <p:cNvPr id="12" name="Oval 11">
              <a:extLst>
                <a:ext uri="{FF2B5EF4-FFF2-40B4-BE49-F238E27FC236}">
                  <a16:creationId xmlns:a16="http://schemas.microsoft.com/office/drawing/2014/main" id="{274998BA-A660-4BE7-BCEE-010E5BFA71B9}"/>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7B6659E7-809D-4473-BDEC-9DA1F70422A0}"/>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TextBox 10">
            <a:extLst>
              <a:ext uri="{FF2B5EF4-FFF2-40B4-BE49-F238E27FC236}">
                <a16:creationId xmlns:a16="http://schemas.microsoft.com/office/drawing/2014/main" id="{E1773122-77BE-4CB2-8E4A-76A311D0DE4C}"/>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Group 14">
            <a:extLst>
              <a:ext uri="{FF2B5EF4-FFF2-40B4-BE49-F238E27FC236}">
                <a16:creationId xmlns:a16="http://schemas.microsoft.com/office/drawing/2014/main" id="{FB5BB03F-FE58-4363-BC6C-E554F8C3F146}"/>
              </a:ext>
            </a:extLst>
          </p:cNvPr>
          <p:cNvGrpSpPr/>
          <p:nvPr/>
        </p:nvGrpSpPr>
        <p:grpSpPr>
          <a:xfrm>
            <a:off x="1123634" y="6161511"/>
            <a:ext cx="365760" cy="365760"/>
            <a:chOff x="5625439" y="609860"/>
            <a:chExt cx="781282" cy="781282"/>
          </a:xfrm>
        </p:grpSpPr>
        <p:sp>
          <p:nvSpPr>
            <p:cNvPr id="16" name="Oval 15">
              <a:extLst>
                <a:ext uri="{FF2B5EF4-FFF2-40B4-BE49-F238E27FC236}">
                  <a16:creationId xmlns:a16="http://schemas.microsoft.com/office/drawing/2014/main" id="{CDED2556-F278-450B-9847-41AD224643BC}"/>
                </a:ext>
              </a:extLst>
            </p:cNvPr>
            <p:cNvSpPr/>
            <p:nvPr/>
          </p:nvSpPr>
          <p:spPr bwMode="auto">
            <a:xfrm>
              <a:off x="5625439" y="609860"/>
              <a:ext cx="781282" cy="78128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A30FD1DD-6910-49BB-9F87-890CF46BC987}"/>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TextBox 10">
            <a:extLst>
              <a:ext uri="{FF2B5EF4-FFF2-40B4-BE49-F238E27FC236}">
                <a16:creationId xmlns:a16="http://schemas.microsoft.com/office/drawing/2014/main" id="{C6991820-616B-41FA-9E40-697071E7A06B}"/>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Group 18">
            <a:extLst>
              <a:ext uri="{FF2B5EF4-FFF2-40B4-BE49-F238E27FC236}">
                <a16:creationId xmlns:a16="http://schemas.microsoft.com/office/drawing/2014/main" id="{6B07F415-9DD3-49FB-81FC-069572ECDCCD}"/>
              </a:ext>
            </a:extLst>
          </p:cNvPr>
          <p:cNvGrpSpPr/>
          <p:nvPr/>
        </p:nvGrpSpPr>
        <p:grpSpPr>
          <a:xfrm>
            <a:off x="5912770" y="6163646"/>
            <a:ext cx="365760" cy="365760"/>
            <a:chOff x="6873999" y="3404401"/>
            <a:chExt cx="781282" cy="781282"/>
          </a:xfrm>
          <a:solidFill>
            <a:schemeClr val="accent5">
              <a:lumMod val="75000"/>
            </a:schemeClr>
          </a:solidFill>
        </p:grpSpPr>
        <p:sp>
          <p:nvSpPr>
            <p:cNvPr id="20" name="Oval 19">
              <a:extLst>
                <a:ext uri="{FF2B5EF4-FFF2-40B4-BE49-F238E27FC236}">
                  <a16:creationId xmlns:a16="http://schemas.microsoft.com/office/drawing/2014/main" id="{064EBB89-B786-4003-8173-8987D1441F1F}"/>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D1FA6C03-8910-4935-8FB8-3F2B60B361EC}"/>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TextBox 10">
            <a:extLst>
              <a:ext uri="{FF2B5EF4-FFF2-40B4-BE49-F238E27FC236}">
                <a16:creationId xmlns:a16="http://schemas.microsoft.com/office/drawing/2014/main" id="{6AC5C242-E4BE-4759-A57E-D3533B5D1D53}"/>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6" name="Group 25">
            <a:extLst>
              <a:ext uri="{FF2B5EF4-FFF2-40B4-BE49-F238E27FC236}">
                <a16:creationId xmlns:a16="http://schemas.microsoft.com/office/drawing/2014/main" id="{291CA325-3061-4EB2-BD4E-4984BC4A3097}"/>
              </a:ext>
            </a:extLst>
          </p:cNvPr>
          <p:cNvGrpSpPr/>
          <p:nvPr/>
        </p:nvGrpSpPr>
        <p:grpSpPr>
          <a:xfrm>
            <a:off x="3483171" y="6168505"/>
            <a:ext cx="365760" cy="365760"/>
            <a:chOff x="460346" y="5002577"/>
            <a:chExt cx="530532" cy="530532"/>
          </a:xfrm>
        </p:grpSpPr>
        <p:sp>
          <p:nvSpPr>
            <p:cNvPr id="27" name="Oval 26">
              <a:extLst>
                <a:ext uri="{FF2B5EF4-FFF2-40B4-BE49-F238E27FC236}">
                  <a16:creationId xmlns:a16="http://schemas.microsoft.com/office/drawing/2014/main" id="{DD7E577F-5280-4707-BA6B-D814E5086237}"/>
                </a:ext>
              </a:extLst>
            </p:cNvPr>
            <p:cNvSpPr/>
            <p:nvPr/>
          </p:nvSpPr>
          <p:spPr bwMode="auto">
            <a:xfrm>
              <a:off x="460346" y="5002577"/>
              <a:ext cx="530532" cy="530532"/>
            </a:xfrm>
            <a:prstGeom prst="ellipse">
              <a:avLst/>
            </a:prstGeom>
            <a:solidFill>
              <a:schemeClr val="accent5">
                <a:lumMod val="75000"/>
              </a:schemeClr>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Freeform 37">
              <a:extLst>
                <a:ext uri="{FF2B5EF4-FFF2-40B4-BE49-F238E27FC236}">
                  <a16:creationId xmlns:a16="http://schemas.microsoft.com/office/drawing/2014/main" id="{CF875090-1D29-40CE-87D5-8712F76F70B5}"/>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E9B9C126-D0B0-40A2-BDF3-C2B92333CAA3}"/>
              </a:ext>
            </a:extLst>
          </p:cNvPr>
          <p:cNvGrpSpPr/>
          <p:nvPr/>
        </p:nvGrpSpPr>
        <p:grpSpPr>
          <a:xfrm>
            <a:off x="8894919" y="339226"/>
            <a:ext cx="2708818" cy="914400"/>
            <a:chOff x="8819941" y="203181"/>
            <a:chExt cx="2708818" cy="914400"/>
          </a:xfrm>
        </p:grpSpPr>
        <p:pic>
          <p:nvPicPr>
            <p:cNvPr id="32" name="Graphic 31" descr="Lock">
              <a:extLst>
                <a:ext uri="{FF2B5EF4-FFF2-40B4-BE49-F238E27FC236}">
                  <a16:creationId xmlns:a16="http://schemas.microsoft.com/office/drawing/2014/main" id="{6F6FDEBD-916B-48F7-BF26-4E748D2B23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9941" y="203181"/>
              <a:ext cx="914400" cy="914400"/>
            </a:xfrm>
            <a:prstGeom prst="rect">
              <a:avLst/>
            </a:prstGeom>
          </p:spPr>
        </p:pic>
        <p:pic>
          <p:nvPicPr>
            <p:cNvPr id="36" name="Graphic 35" descr="Employee badge">
              <a:extLst>
                <a:ext uri="{FF2B5EF4-FFF2-40B4-BE49-F238E27FC236}">
                  <a16:creationId xmlns:a16="http://schemas.microsoft.com/office/drawing/2014/main" id="{70057A69-B2BB-4327-9FD0-117CF69CAB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14359" y="203181"/>
              <a:ext cx="914400" cy="914400"/>
            </a:xfrm>
            <a:prstGeom prst="rect">
              <a:avLst/>
            </a:prstGeom>
          </p:spPr>
        </p:pic>
        <p:pic>
          <p:nvPicPr>
            <p:cNvPr id="1026" name="Picture 2" descr="See the source image">
              <a:extLst>
                <a:ext uri="{FF2B5EF4-FFF2-40B4-BE49-F238E27FC236}">
                  <a16:creationId xmlns:a16="http://schemas.microsoft.com/office/drawing/2014/main" id="{EB66B722-F322-47BD-A398-2264FF7769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32075" y="258250"/>
              <a:ext cx="804261" cy="804261"/>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itle 1">
            <a:extLst>
              <a:ext uri="{FF2B5EF4-FFF2-40B4-BE49-F238E27FC236}">
                <a16:creationId xmlns:a16="http://schemas.microsoft.com/office/drawing/2014/main" id="{567A875F-DDC3-4AAE-B0BF-9A3E9C77FF1B}"/>
              </a:ext>
            </a:extLst>
          </p:cNvPr>
          <p:cNvSpPr txBox="1">
            <a:spLocks/>
          </p:cNvSpPr>
          <p:nvPr/>
        </p:nvSpPr>
        <p:spPr>
          <a:xfrm>
            <a:off x="740663" y="6096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Authentication to Azure SQL</a:t>
            </a:r>
          </a:p>
        </p:txBody>
      </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1E53C56-90A9-4F26-A032-872CD6B1A4E7}"/>
              </a:ext>
            </a:extLst>
          </p:cNvPr>
          <p:cNvCxnSpPr>
            <a:cxnSpLocks/>
          </p:cNvCxnSpPr>
          <p:nvPr/>
        </p:nvCxnSpPr>
        <p:spPr>
          <a:xfrm>
            <a:off x="864" y="6346526"/>
            <a:ext cx="12190271" cy="0"/>
          </a:xfrm>
          <a:prstGeom prst="line">
            <a:avLst/>
          </a:prstGeom>
          <a:noFill/>
          <a:ln w="9525" cap="flat" cmpd="sng" algn="ctr">
            <a:solidFill>
              <a:srgbClr val="0D0D0D"/>
            </a:solidFill>
            <a:prstDash val="dash"/>
            <a:headEnd type="none"/>
            <a:tailEnd type="none"/>
          </a:ln>
          <a:effectLst/>
        </p:spPr>
      </p:cxnSp>
      <p:sp>
        <p:nvSpPr>
          <p:cNvPr id="10" name="TextBox 10">
            <a:extLst>
              <a:ext uri="{FF2B5EF4-FFF2-40B4-BE49-F238E27FC236}">
                <a16:creationId xmlns:a16="http://schemas.microsoft.com/office/drawing/2014/main" id="{BA0EA36A-6FD6-4FB3-8F9A-46FD335799D6}"/>
              </a:ext>
            </a:extLst>
          </p:cNvPr>
          <p:cNvSpPr txBox="1"/>
          <p:nvPr/>
        </p:nvSpPr>
        <p:spPr>
          <a:xfrm>
            <a:off x="7418033" y="6596829"/>
            <a:ext cx="2341689" cy="25853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lvl="0" defTabSz="914102">
              <a:defRPr/>
            </a:pPr>
            <a:r>
              <a:rPr lang="en-US" sz="1200" kern="0">
                <a:solidFill>
                  <a:srgbClr val="0D0D0D"/>
                </a:solidFill>
              </a:rPr>
              <a:t>Security management</a:t>
            </a:r>
          </a:p>
        </p:txBody>
      </p:sp>
      <p:grpSp>
        <p:nvGrpSpPr>
          <p:cNvPr id="11" name="Group 10">
            <a:extLst>
              <a:ext uri="{FF2B5EF4-FFF2-40B4-BE49-F238E27FC236}">
                <a16:creationId xmlns:a16="http://schemas.microsoft.com/office/drawing/2014/main" id="{FF3FD38C-801B-40D9-BD19-C5E3ADDB2708}"/>
              </a:ext>
            </a:extLst>
          </p:cNvPr>
          <p:cNvGrpSpPr/>
          <p:nvPr/>
        </p:nvGrpSpPr>
        <p:grpSpPr>
          <a:xfrm>
            <a:off x="8405999" y="6183745"/>
            <a:ext cx="365760" cy="365760"/>
            <a:chOff x="6621825" y="1828525"/>
            <a:chExt cx="781282" cy="781282"/>
          </a:xfrm>
          <a:solidFill>
            <a:schemeClr val="accent5">
              <a:lumMod val="75000"/>
            </a:schemeClr>
          </a:solidFill>
        </p:grpSpPr>
        <p:sp>
          <p:nvSpPr>
            <p:cNvPr id="12" name="Oval 11">
              <a:extLst>
                <a:ext uri="{FF2B5EF4-FFF2-40B4-BE49-F238E27FC236}">
                  <a16:creationId xmlns:a16="http://schemas.microsoft.com/office/drawing/2014/main" id="{7EEF97BA-DBA0-47AF-9509-2A61E37DEE24}"/>
                </a:ext>
              </a:extLst>
            </p:cNvPr>
            <p:cNvSpPr/>
            <p:nvPr/>
          </p:nvSpPr>
          <p:spPr bwMode="auto">
            <a:xfrm rot="1643308">
              <a:off x="6621825" y="1828525"/>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Shield_EA18">
              <a:extLst>
                <a:ext uri="{FF2B5EF4-FFF2-40B4-BE49-F238E27FC236}">
                  <a16:creationId xmlns:a16="http://schemas.microsoft.com/office/drawing/2014/main" id="{164A0D3A-D8B2-4553-B322-F2CAF4F4DC4D}"/>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4" name="TextBox 10">
            <a:extLst>
              <a:ext uri="{FF2B5EF4-FFF2-40B4-BE49-F238E27FC236}">
                <a16:creationId xmlns:a16="http://schemas.microsoft.com/office/drawing/2014/main" id="{AC9034C7-42D7-4E37-87E4-F92DF95C8AD2}"/>
              </a:ext>
            </a:extLst>
          </p:cNvPr>
          <p:cNvSpPr txBox="1"/>
          <p:nvPr/>
        </p:nvSpPr>
        <p:spPr>
          <a:xfrm>
            <a:off x="135683" y="6599468"/>
            <a:ext cx="232930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15" name="Group 14">
            <a:extLst>
              <a:ext uri="{FF2B5EF4-FFF2-40B4-BE49-F238E27FC236}">
                <a16:creationId xmlns:a16="http://schemas.microsoft.com/office/drawing/2014/main" id="{B7E6277C-C37F-4FBB-B998-45B370626B33}"/>
              </a:ext>
            </a:extLst>
          </p:cNvPr>
          <p:cNvGrpSpPr/>
          <p:nvPr/>
        </p:nvGrpSpPr>
        <p:grpSpPr>
          <a:xfrm>
            <a:off x="1123634" y="6161511"/>
            <a:ext cx="365760" cy="365760"/>
            <a:chOff x="5625439" y="609860"/>
            <a:chExt cx="781282" cy="781282"/>
          </a:xfrm>
        </p:grpSpPr>
        <p:sp>
          <p:nvSpPr>
            <p:cNvPr id="16" name="Oval 15">
              <a:extLst>
                <a:ext uri="{FF2B5EF4-FFF2-40B4-BE49-F238E27FC236}">
                  <a16:creationId xmlns:a16="http://schemas.microsoft.com/office/drawing/2014/main" id="{1525ADB0-2028-477D-AF31-7AF1D2056D30}"/>
                </a:ext>
              </a:extLst>
            </p:cNvPr>
            <p:cNvSpPr/>
            <p:nvPr/>
          </p:nvSpPr>
          <p:spPr bwMode="auto">
            <a:xfrm>
              <a:off x="5625439" y="609860"/>
              <a:ext cx="781282" cy="781282"/>
            </a:xfrm>
            <a:prstGeom prst="ellipse">
              <a:avLst/>
            </a:prstGeom>
            <a:solidFill>
              <a:srgbClr val="0078D4"/>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ContactCard_EEBD">
              <a:extLst>
                <a:ext uri="{FF2B5EF4-FFF2-40B4-BE49-F238E27FC236}">
                  <a16:creationId xmlns:a16="http://schemas.microsoft.com/office/drawing/2014/main" id="{ACD4C184-E30C-4DF0-8633-D36102259553}"/>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TextBox 10">
            <a:extLst>
              <a:ext uri="{FF2B5EF4-FFF2-40B4-BE49-F238E27FC236}">
                <a16:creationId xmlns:a16="http://schemas.microsoft.com/office/drawing/2014/main" id="{447F7F80-5D47-4B75-976A-95DCBCF14F0B}"/>
              </a:ext>
            </a:extLst>
          </p:cNvPr>
          <p:cNvSpPr txBox="1"/>
          <p:nvPr/>
        </p:nvSpPr>
        <p:spPr>
          <a:xfrm>
            <a:off x="5424256" y="6593878"/>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19" name="Group 18">
            <a:extLst>
              <a:ext uri="{FF2B5EF4-FFF2-40B4-BE49-F238E27FC236}">
                <a16:creationId xmlns:a16="http://schemas.microsoft.com/office/drawing/2014/main" id="{9597AA80-FBB5-4098-81A0-A4BFE31A10D5}"/>
              </a:ext>
            </a:extLst>
          </p:cNvPr>
          <p:cNvGrpSpPr/>
          <p:nvPr/>
        </p:nvGrpSpPr>
        <p:grpSpPr>
          <a:xfrm>
            <a:off x="5912770" y="6163646"/>
            <a:ext cx="365760" cy="365760"/>
            <a:chOff x="6873999" y="3404401"/>
            <a:chExt cx="781282" cy="781282"/>
          </a:xfrm>
          <a:solidFill>
            <a:schemeClr val="accent5">
              <a:lumMod val="75000"/>
            </a:schemeClr>
          </a:solidFill>
        </p:grpSpPr>
        <p:sp>
          <p:nvSpPr>
            <p:cNvPr id="20" name="Oval 19">
              <a:extLst>
                <a:ext uri="{FF2B5EF4-FFF2-40B4-BE49-F238E27FC236}">
                  <a16:creationId xmlns:a16="http://schemas.microsoft.com/office/drawing/2014/main" id="{B6DC0912-2024-4152-8E1E-FA9E8B2EADC2}"/>
                </a:ext>
              </a:extLst>
            </p:cNvPr>
            <p:cNvSpPr/>
            <p:nvPr/>
          </p:nvSpPr>
          <p:spPr bwMode="auto">
            <a:xfrm rot="3422427">
              <a:off x="6873999" y="3404401"/>
              <a:ext cx="781282" cy="781282"/>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document_6">
              <a:extLst>
                <a:ext uri="{FF2B5EF4-FFF2-40B4-BE49-F238E27FC236}">
                  <a16:creationId xmlns:a16="http://schemas.microsoft.com/office/drawing/2014/main" id="{7B61E0B8-A919-4F33-B913-C9446AEEAAD0}"/>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grpFill/>
            <a:ln w="15875" cap="sq">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 name="TextBox 10">
            <a:extLst>
              <a:ext uri="{FF2B5EF4-FFF2-40B4-BE49-F238E27FC236}">
                <a16:creationId xmlns:a16="http://schemas.microsoft.com/office/drawing/2014/main" id="{ABE988BC-CEB0-4059-A601-1CF19AC83CEE}"/>
              </a:ext>
            </a:extLst>
          </p:cNvPr>
          <p:cNvSpPr txBox="1"/>
          <p:nvPr/>
        </p:nvSpPr>
        <p:spPr>
          <a:xfrm>
            <a:off x="2993736" y="6595719"/>
            <a:ext cx="1344631" cy="258532"/>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26" name="Group 25">
            <a:extLst>
              <a:ext uri="{FF2B5EF4-FFF2-40B4-BE49-F238E27FC236}">
                <a16:creationId xmlns:a16="http://schemas.microsoft.com/office/drawing/2014/main" id="{1C2A3E67-8AAB-439D-9DDD-0594758485A2}"/>
              </a:ext>
            </a:extLst>
          </p:cNvPr>
          <p:cNvGrpSpPr/>
          <p:nvPr/>
        </p:nvGrpSpPr>
        <p:grpSpPr>
          <a:xfrm>
            <a:off x="3483171" y="6168505"/>
            <a:ext cx="365760" cy="365760"/>
            <a:chOff x="460346" y="5002577"/>
            <a:chExt cx="530532" cy="530532"/>
          </a:xfrm>
        </p:grpSpPr>
        <p:sp>
          <p:nvSpPr>
            <p:cNvPr id="27" name="Oval 26">
              <a:extLst>
                <a:ext uri="{FF2B5EF4-FFF2-40B4-BE49-F238E27FC236}">
                  <a16:creationId xmlns:a16="http://schemas.microsoft.com/office/drawing/2014/main" id="{79AAE485-9980-446D-ABEA-C9D2A8439DA6}"/>
                </a:ext>
              </a:extLst>
            </p:cNvPr>
            <p:cNvSpPr/>
            <p:nvPr/>
          </p:nvSpPr>
          <p:spPr bwMode="auto">
            <a:xfrm>
              <a:off x="460346" y="5002577"/>
              <a:ext cx="530532" cy="530532"/>
            </a:xfrm>
            <a:prstGeom prst="ellipse">
              <a:avLst/>
            </a:prstGeom>
            <a:solidFill>
              <a:schemeClr val="accent5">
                <a:lumMod val="75000"/>
              </a:schemeClr>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Freeform 37">
              <a:extLst>
                <a:ext uri="{FF2B5EF4-FFF2-40B4-BE49-F238E27FC236}">
                  <a16:creationId xmlns:a16="http://schemas.microsoft.com/office/drawing/2014/main" id="{475FD5DC-F7D9-4C97-9819-D87EDBAD2CF4}"/>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grpSp>
      <p:sp>
        <p:nvSpPr>
          <p:cNvPr id="29" name="Title 1">
            <a:extLst>
              <a:ext uri="{FF2B5EF4-FFF2-40B4-BE49-F238E27FC236}">
                <a16:creationId xmlns:a16="http://schemas.microsoft.com/office/drawing/2014/main" id="{472D331F-04C1-42F8-AB1B-AAA6166C842D}"/>
              </a:ext>
            </a:extLst>
          </p:cNvPr>
          <p:cNvSpPr txBox="1">
            <a:spLocks/>
          </p:cNvSpPr>
          <p:nvPr/>
        </p:nvSpPr>
        <p:spPr>
          <a:xfrm>
            <a:off x="740663" y="6096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Setup and configure Authentication and Authorization</a:t>
            </a:r>
          </a:p>
        </p:txBody>
      </p:sp>
      <p:graphicFrame>
        <p:nvGraphicFramePr>
          <p:cNvPr id="31" name="Diagram 30">
            <a:extLst>
              <a:ext uri="{FF2B5EF4-FFF2-40B4-BE49-F238E27FC236}">
                <a16:creationId xmlns:a16="http://schemas.microsoft.com/office/drawing/2014/main" id="{5F99F35A-093C-4977-9FEF-25913440A161}"/>
              </a:ext>
            </a:extLst>
          </p:cNvPr>
          <p:cNvGraphicFramePr/>
          <p:nvPr>
            <p:extLst>
              <p:ext uri="{D42A27DB-BD31-4B8C-83A1-F6EECF244321}">
                <p14:modId xmlns:p14="http://schemas.microsoft.com/office/powerpoint/2010/main" val="3013354489"/>
              </p:ext>
            </p:extLst>
          </p:nvPr>
        </p:nvGraphicFramePr>
        <p:xfrm>
          <a:off x="718825" y="1378098"/>
          <a:ext cx="10890634" cy="43503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graphicEl>
                                              <a:dgm id="{0B173F81-ACE8-4FCF-B95B-BA773E04D0D3}"/>
                                            </p:graphicEl>
                                          </p:spTgt>
                                        </p:tgtEl>
                                        <p:attrNameLst>
                                          <p:attrName>style.visibility</p:attrName>
                                        </p:attrNameLst>
                                      </p:cBhvr>
                                      <p:to>
                                        <p:strVal val="visible"/>
                                      </p:to>
                                    </p:set>
                                    <p:animEffect transition="in" filter="fade">
                                      <p:cBhvr>
                                        <p:cTn id="12" dur="500"/>
                                        <p:tgtEl>
                                          <p:spTgt spid="31">
                                            <p:graphicEl>
                                              <a:dgm id="{0B173F81-ACE8-4FCF-B95B-BA773E04D0D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graphicEl>
                                              <a:dgm id="{3C4BE717-B335-4A34-AB52-927D3875F169}"/>
                                            </p:graphicEl>
                                          </p:spTgt>
                                        </p:tgtEl>
                                        <p:attrNameLst>
                                          <p:attrName>style.visibility</p:attrName>
                                        </p:attrNameLst>
                                      </p:cBhvr>
                                      <p:to>
                                        <p:strVal val="visible"/>
                                      </p:to>
                                    </p:set>
                                    <p:animEffect transition="in" filter="fade">
                                      <p:cBhvr>
                                        <p:cTn id="17" dur="500"/>
                                        <p:tgtEl>
                                          <p:spTgt spid="31">
                                            <p:graphicEl>
                                              <a:dgm id="{3C4BE717-B335-4A34-AB52-927D3875F16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graphicEl>
                                              <a:dgm id="{4BF62BD8-C68F-418E-BE8D-87DEC0941CCE}"/>
                                            </p:graphicEl>
                                          </p:spTgt>
                                        </p:tgtEl>
                                        <p:attrNameLst>
                                          <p:attrName>style.visibility</p:attrName>
                                        </p:attrNameLst>
                                      </p:cBhvr>
                                      <p:to>
                                        <p:strVal val="visible"/>
                                      </p:to>
                                    </p:set>
                                    <p:animEffect transition="in" filter="fade">
                                      <p:cBhvr>
                                        <p:cTn id="22" dur="500"/>
                                        <p:tgtEl>
                                          <p:spTgt spid="31">
                                            <p:graphicEl>
                                              <a:dgm id="{4BF62BD8-C68F-418E-BE8D-87DEC0941CC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graphicEl>
                                              <a:dgm id="{43C0E580-FB32-4D44-ABF9-6987013F7460}"/>
                                            </p:graphicEl>
                                          </p:spTgt>
                                        </p:tgtEl>
                                        <p:attrNameLst>
                                          <p:attrName>style.visibility</p:attrName>
                                        </p:attrNameLst>
                                      </p:cBhvr>
                                      <p:to>
                                        <p:strVal val="visible"/>
                                      </p:to>
                                    </p:set>
                                    <p:animEffect transition="in" filter="fade">
                                      <p:cBhvr>
                                        <p:cTn id="27" dur="500"/>
                                        <p:tgtEl>
                                          <p:spTgt spid="31">
                                            <p:graphicEl>
                                              <a:dgm id="{43C0E580-FB32-4D44-ABF9-6987013F746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4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4.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5.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6.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7.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F990F116-B58F-4255-B05B-DA3808E0E5C6}">
  <ds:schemaRefs>
    <ds:schemaRef ds:uri="http://purl.org/dc/dcmitype/"/>
    <ds:schemaRef ds:uri="3ae6f26d-9444-4782-a775-fd15bae28999"/>
    <ds:schemaRef ds:uri="http://purl.org/dc/elements/1.1/"/>
    <ds:schemaRef ds:uri="http://schemas.microsoft.com/office/2006/metadata/properties"/>
    <ds:schemaRef ds:uri="http://www.w3.org/XML/1998/namespace"/>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72c0272b-f05b-475f-9459-f7525b8ef3e1"/>
    <ds:schemaRef ds:uri="http://schemas.microsoft.com/sharepoint/v3"/>
  </ds:schemaRefs>
</ds:datastoreItem>
</file>

<file path=customXml/itemProps5.xml><?xml version="1.0" encoding="utf-8"?>
<ds:datastoreItem xmlns:ds="http://schemas.openxmlformats.org/officeDocument/2006/customXml" ds:itemID="{5376D3DF-36CC-4143-9184-6E4DC7925C78}">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1993</TotalTime>
  <Words>3869</Words>
  <Application>Microsoft Office PowerPoint</Application>
  <PresentationFormat>Widescreen</PresentationFormat>
  <Paragraphs>596</Paragraphs>
  <Slides>29</Slides>
  <Notes>29</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29</vt:i4>
      </vt:variant>
    </vt:vector>
  </HeadingPairs>
  <TitlesOfParts>
    <vt:vector size="57" baseType="lpstr">
      <vt:lpstr>Arial</vt:lpstr>
      <vt:lpstr>Calibri</vt:lpstr>
      <vt:lpstr>Consolas</vt:lpstr>
      <vt:lpstr>Courier New</vt:lpstr>
      <vt:lpstr>Segoe UI</vt:lpstr>
      <vt:lpstr>Segoe UI Black</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4_9-51052_Microsoft_Ready_Template_Light</vt:lpstr>
      <vt:lpstr>5_9-51052_Microsoft_Ready_Template_Light</vt:lpstr>
      <vt:lpstr>Analytics Surge</vt:lpstr>
      <vt:lpstr>Microsoft 365 PPT Template - 2018</vt:lpstr>
      <vt:lpstr>2_WHITE TEMPLATE</vt:lpstr>
      <vt:lpstr>SQL Server to Azure SQL: Security </vt:lpstr>
      <vt:lpstr> Agenda</vt:lpstr>
      <vt:lpstr>PowerPoint Presentation</vt:lpstr>
      <vt:lpstr>Interfaces for Azure SQL</vt:lpstr>
      <vt:lpstr>Security overview</vt:lpstr>
      <vt:lpstr>PowerPoint Presentation</vt:lpstr>
      <vt:lpstr>PowerPoint Presentation</vt:lpstr>
      <vt:lpstr>PowerPoint Presentation</vt:lpstr>
      <vt:lpstr>PowerPoint Presentation</vt:lpstr>
      <vt:lpstr> Demo    Authentication </vt:lpstr>
      <vt:lpstr>PowerPoint Presentation</vt:lpstr>
      <vt:lpstr>Network security – SQL Database</vt:lpstr>
      <vt:lpstr>Network security – SQL Managed Instance</vt:lpstr>
      <vt:lpstr> Demo    Configure and manage Firewall/Vnet rules </vt:lpstr>
      <vt:lpstr> Demo    Create and manage Private Link </vt:lpstr>
      <vt:lpstr>Setup and configure Network security</vt:lpstr>
      <vt:lpstr>Data Encryption</vt:lpstr>
      <vt:lpstr> Demo    Confirm TDE is enabled </vt:lpstr>
      <vt:lpstr>Dynamic Data Masking</vt:lpstr>
      <vt:lpstr>Setup and configure data protection</vt:lpstr>
      <vt:lpstr>Auditing in Azure SQL</vt:lpstr>
      <vt:lpstr> Demo    Configure Auditing </vt:lpstr>
      <vt:lpstr>Monitoring and managing Security</vt:lpstr>
      <vt:lpstr>Advanced Data Security</vt:lpstr>
      <vt:lpstr>Advanced Threat Protection  Detect unusual and harmful attempts to breach your database.  </vt:lpstr>
      <vt:lpstr> Demo    Advanced data security</vt:lpstr>
      <vt:lpstr> (Bonus) Demo    Data classification, Dynamic data masking, and SQL Audit</vt:lpstr>
      <vt:lpstr>Summary</vt:lpstr>
      <vt:lpstr>Thank you!!    Anna Hoffman @AnalyticAnna   aka.ms/annalytics – presentations including this deck  aka.ms/dataexposed – Channel9 aka.ms/dataexposedyt – YouTube  aka.ms/sqlworkshops – check out the Azure SQL Workshop (preview) *this session was Module 3 in the Azure SQL Workshop*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 Hoffman</cp:lastModifiedBy>
  <cp:revision>6</cp:revision>
  <dcterms:created xsi:type="dcterms:W3CDTF">2018-08-10T17:04:28Z</dcterms:created>
  <dcterms:modified xsi:type="dcterms:W3CDTF">2020-05-28T14:18:59Z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